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6" r:id="rId5"/>
    <p:sldMasterId id="2147483692" r:id="rId6"/>
    <p:sldMasterId id="2147483699" r:id="rId7"/>
    <p:sldMasterId id="2147483703" r:id="rId8"/>
    <p:sldMasterId id="2147483733" r:id="rId9"/>
    <p:sldMasterId id="2147483741" r:id="rId10"/>
  </p:sldMasterIdLst>
  <p:notesMasterIdLst>
    <p:notesMasterId r:id="rId49"/>
  </p:notesMasterIdLst>
  <p:sldIdLst>
    <p:sldId id="914" r:id="rId11"/>
    <p:sldId id="977" r:id="rId12"/>
    <p:sldId id="928" r:id="rId13"/>
    <p:sldId id="978" r:id="rId14"/>
    <p:sldId id="979" r:id="rId15"/>
    <p:sldId id="981" r:id="rId16"/>
    <p:sldId id="980" r:id="rId17"/>
    <p:sldId id="570" r:id="rId18"/>
    <p:sldId id="584" r:id="rId19"/>
    <p:sldId id="512" r:id="rId20"/>
    <p:sldId id="514" r:id="rId21"/>
    <p:sldId id="925" r:id="rId22"/>
    <p:sldId id="976" r:id="rId23"/>
    <p:sldId id="332" r:id="rId24"/>
    <p:sldId id="892" r:id="rId25"/>
    <p:sldId id="622" r:id="rId26"/>
    <p:sldId id="623" r:id="rId27"/>
    <p:sldId id="989" r:id="rId28"/>
    <p:sldId id="990" r:id="rId29"/>
    <p:sldId id="982" r:id="rId30"/>
    <p:sldId id="983" r:id="rId31"/>
    <p:sldId id="984" r:id="rId32"/>
    <p:sldId id="987" r:id="rId33"/>
    <p:sldId id="988" r:id="rId34"/>
    <p:sldId id="1007" r:id="rId35"/>
    <p:sldId id="991" r:id="rId36"/>
    <p:sldId id="992" r:id="rId37"/>
    <p:sldId id="993" r:id="rId38"/>
    <p:sldId id="994" r:id="rId39"/>
    <p:sldId id="995" r:id="rId40"/>
    <p:sldId id="996" r:id="rId41"/>
    <p:sldId id="997" r:id="rId42"/>
    <p:sldId id="999" r:id="rId43"/>
    <p:sldId id="1000" r:id="rId44"/>
    <p:sldId id="1001" r:id="rId45"/>
    <p:sldId id="1004" r:id="rId46"/>
    <p:sldId id="1005" r:id="rId47"/>
    <p:sldId id="1006" r:id="rId48"/>
  </p:sldIdLst>
  <p:sldSz cx="9144000" cy="5143500" type="screen16x9"/>
  <p:notesSz cx="6881813" cy="92964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ang, Nancy" initials="CN" lastIdx="2" clrIdx="5"/>
  <p:cmAuthor id="1" name="Brown, Bruce" initials="BB" lastIdx="4" clrIdx="1"/>
  <p:cmAuthor id="2" name="Ramsay, Heather" initials="HR" lastIdx="3" clrIdx="2"/>
  <p:cmAuthor id="3" name="Shabnam Vaziri" initials="SV" lastIdx="10" clrIdx="3"/>
  <p:cmAuthor id="4" name="Lockwood, Jill" initials="LJ" lastIdx="2" clrIdx="4">
    <p:extLst>
      <p:ext uri="{19B8F6BF-5375-455C-9EA6-DF929625EA0E}">
        <p15:presenceInfo xmlns:p15="http://schemas.microsoft.com/office/powerpoint/2012/main" userId="S-1-5-21-1667783330-1412903898-619646970-630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98CC"/>
    <a:srgbClr val="49C5B1"/>
    <a:srgbClr val="FF8400"/>
    <a:srgbClr val="FF9900"/>
    <a:srgbClr val="F9BF21"/>
    <a:srgbClr val="6251A2"/>
    <a:srgbClr val="53565A"/>
    <a:srgbClr val="6E73D3"/>
    <a:srgbClr val="DE22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72" autoAdjust="0"/>
    <p:restoredTop sz="86389" autoAdjust="0"/>
  </p:normalViewPr>
  <p:slideViewPr>
    <p:cSldViewPr snapToGrid="0" snapToObjects="1">
      <p:cViewPr varScale="1">
        <p:scale>
          <a:sx n="134" d="100"/>
          <a:sy n="134" d="100"/>
        </p:scale>
        <p:origin x="576" y="138"/>
      </p:cViewPr>
      <p:guideLst>
        <p:guide orient="horz" pos="1620"/>
        <p:guide pos="2880"/>
      </p:guideLst>
    </p:cSldViewPr>
  </p:slideViewPr>
  <p:outlineViewPr>
    <p:cViewPr>
      <p:scale>
        <a:sx n="33" d="100"/>
        <a:sy n="33" d="100"/>
      </p:scale>
      <p:origin x="0" y="-44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commentAuthors" Target="commentAuthors.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8" Type="http://schemas.openxmlformats.org/officeDocument/2006/relationships/slideMaster" Target="slideMasters/slideMaster5.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898102" y="0"/>
            <a:ext cx="2982119" cy="466434"/>
          </a:xfrm>
          <a:prstGeom prst="rect">
            <a:avLst/>
          </a:prstGeom>
        </p:spPr>
        <p:txBody>
          <a:bodyPr vert="horz" lIns="93177" tIns="46589" rIns="93177" bIns="46589" rtlCol="0"/>
          <a:lstStyle>
            <a:lvl1pPr algn="r">
              <a:defRPr sz="1200"/>
            </a:lvl1pPr>
          </a:lstStyle>
          <a:p>
            <a:fld id="{A6ED1284-A74D-B444-A880-78A6DA0B4131}" type="datetimeFigureOut">
              <a:rPr lang="en-US" smtClean="0"/>
              <a:t>10/5/2020</a:t>
            </a:fld>
            <a:endParaRPr lang="en-US"/>
          </a:p>
        </p:txBody>
      </p:sp>
      <p:sp>
        <p:nvSpPr>
          <p:cNvPr id="4" name="Slide Image Placeholder 3"/>
          <p:cNvSpPr>
            <a:spLocks noGrp="1" noRot="1" noChangeAspect="1"/>
          </p:cNvSpPr>
          <p:nvPr>
            <p:ph type="sldImg" idx="2"/>
          </p:nvPr>
        </p:nvSpPr>
        <p:spPr>
          <a:xfrm>
            <a:off x="654050" y="1162050"/>
            <a:ext cx="5573713"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2982119"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8"/>
            <a:ext cx="2982119" cy="466433"/>
          </a:xfrm>
          <a:prstGeom prst="rect">
            <a:avLst/>
          </a:prstGeom>
        </p:spPr>
        <p:txBody>
          <a:bodyPr vert="horz" lIns="93177" tIns="46589" rIns="93177" bIns="46589" rtlCol="0" anchor="b"/>
          <a:lstStyle>
            <a:lvl1pPr algn="r">
              <a:defRPr sz="1200"/>
            </a:lvl1pPr>
          </a:lstStyle>
          <a:p>
            <a:fld id="{F998433C-E4BB-5C45-9E03-946FF455DA95}" type="slidenum">
              <a:rPr lang="en-US" smtClean="0"/>
              <a:t>‹#›</a:t>
            </a:fld>
            <a:endParaRPr lang="en-US"/>
          </a:p>
        </p:txBody>
      </p:sp>
    </p:spTree>
    <p:extLst>
      <p:ext uri="{BB962C8B-B14F-4D97-AF65-F5344CB8AC3E}">
        <p14:creationId xmlns:p14="http://schemas.microsoft.com/office/powerpoint/2010/main" val="468858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oi.org/10.1155/2019/4387415"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provenge.com/Portals/_default/Skins/ProvengeDTC/downloads/PRV.0025.USA.19_%20Patient%20Brochure%20iPresent.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nccn.or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98433C-E4BB-5C45-9E03-946FF455DA95}" type="slidenum">
              <a:rPr lang="en-US" smtClean="0"/>
              <a:t>2</a:t>
            </a:fld>
            <a:endParaRPr lang="en-US"/>
          </a:p>
        </p:txBody>
      </p:sp>
    </p:spTree>
    <p:extLst>
      <p:ext uri="{BB962C8B-B14F-4D97-AF65-F5344CB8AC3E}">
        <p14:creationId xmlns:p14="http://schemas.microsoft.com/office/powerpoint/2010/main" val="3374416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F998433C-E4BB-5C45-9E03-946FF455DA95}" type="slidenum">
              <a:rPr lang="en-US" smtClean="0"/>
              <a:t>17</a:t>
            </a:fld>
            <a:endParaRPr lang="en-US"/>
          </a:p>
        </p:txBody>
      </p:sp>
    </p:spTree>
    <p:extLst>
      <p:ext uri="{BB962C8B-B14F-4D97-AF65-F5344CB8AC3E}">
        <p14:creationId xmlns:p14="http://schemas.microsoft.com/office/powerpoint/2010/main" val="1950796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lvl="0">
              <a:spcBef>
                <a:spcPct val="0"/>
              </a:spcBef>
            </a:pPr>
            <a:r>
              <a:rPr lang="en-US" b="1" dirty="0" smtClean="0">
                <a:solidFill>
                  <a:prstClr val="black"/>
                </a:solidFill>
                <a:ea typeface="ＭＳ Ｐゴシック" charset="-128"/>
              </a:rPr>
              <a:t>Speaker Notes:</a:t>
            </a:r>
          </a:p>
          <a:p>
            <a:pPr lvl="0">
              <a:spcBef>
                <a:spcPct val="0"/>
              </a:spcBef>
            </a:pPr>
            <a:endParaRPr lang="en-US" dirty="0" smtClean="0">
              <a:solidFill>
                <a:prstClr val="black"/>
              </a:solidFill>
              <a:ea typeface="ＭＳ Ｐゴシック" charset="-128"/>
            </a:endParaRPr>
          </a:p>
          <a:p>
            <a:pPr marL="234950" marR="0" lvl="0" indent="-107950" algn="l" defTabSz="914400" rtl="0" eaLnBrk="1" fontAlgn="auto" latinLnBrk="0" hangingPunct="1">
              <a:lnSpc>
                <a:spcPct val="100000"/>
              </a:lnSpc>
              <a:spcBef>
                <a:spcPct val="0"/>
              </a:spcBef>
              <a:spcAft>
                <a:spcPts val="0"/>
              </a:spcAft>
              <a:buClrTx/>
              <a:buSzTx/>
              <a:buFont typeface="Arial" pitchFamily="34" charset="0"/>
              <a:buChar char="•"/>
              <a:tabLst/>
              <a:defRPr/>
            </a:pPr>
            <a:r>
              <a:rPr lang="en-US" dirty="0" smtClean="0"/>
              <a:t>PROVENGE extended median survival beyond 2 years: 25.8 months in the PROVENGE group and  21.7 months in the control group</a:t>
            </a:r>
          </a:p>
          <a:p>
            <a:pPr marL="576263" lvl="1" indent="-171450">
              <a:lnSpc>
                <a:spcPct val="90000"/>
              </a:lnSpc>
              <a:spcBef>
                <a:spcPct val="0"/>
              </a:spcBef>
              <a:buFont typeface="Calibri" pitchFamily="34" charset="0"/>
              <a:buChar char="˗"/>
              <a:defRPr/>
            </a:pPr>
            <a:r>
              <a:rPr lang="en-US" dirty="0" smtClean="0">
                <a:solidFill>
                  <a:prstClr val="black"/>
                </a:solidFill>
              </a:rPr>
              <a:t>Remember</a:t>
            </a:r>
            <a:r>
              <a:rPr lang="en-US" dirty="0">
                <a:solidFill>
                  <a:prstClr val="black"/>
                </a:solidFill>
              </a:rPr>
              <a:t>, 64% of patients in the control group crossed over to </a:t>
            </a:r>
            <a:r>
              <a:rPr lang="en-US" dirty="0" smtClean="0">
                <a:solidFill>
                  <a:prstClr val="black"/>
                </a:solidFill>
              </a:rPr>
              <a:t>receive </a:t>
            </a:r>
            <a:r>
              <a:rPr lang="en-US" dirty="0">
                <a:solidFill>
                  <a:prstClr val="black"/>
                </a:solidFill>
              </a:rPr>
              <a:t>autologous immunotherapy</a:t>
            </a:r>
          </a:p>
          <a:p>
            <a:pPr marL="234950" lvl="0" indent="-107950">
              <a:spcBef>
                <a:spcPct val="0"/>
              </a:spcBef>
              <a:buFont typeface="Arial" pitchFamily="34" charset="0"/>
              <a:buChar char="•"/>
              <a:defRPr/>
            </a:pPr>
            <a:endParaRPr lang="en-US" dirty="0" smtClean="0">
              <a:solidFill>
                <a:prstClr val="black"/>
              </a:solidFill>
            </a:endParaRPr>
          </a:p>
          <a:p>
            <a:pPr marL="234950" lvl="0" indent="-107950">
              <a:spcBef>
                <a:spcPct val="0"/>
              </a:spcBef>
              <a:buFont typeface="Arial" pitchFamily="34" charset="0"/>
              <a:buChar char="•"/>
              <a:defRPr/>
            </a:pPr>
            <a:r>
              <a:rPr lang="en-US" dirty="0" smtClean="0">
                <a:solidFill>
                  <a:prstClr val="black"/>
                </a:solidFill>
              </a:rPr>
              <a:t>PROVENGE </a:t>
            </a:r>
            <a:r>
              <a:rPr lang="en-US" dirty="0">
                <a:solidFill>
                  <a:prstClr val="black"/>
                </a:solidFill>
              </a:rPr>
              <a:t>was associated with a 22.5% reduction in risk of death compared to </a:t>
            </a:r>
            <a:r>
              <a:rPr lang="en-US" dirty="0" smtClean="0">
                <a:solidFill>
                  <a:prstClr val="black"/>
                </a:solidFill>
              </a:rPr>
              <a:t>control</a:t>
            </a:r>
            <a:endParaRPr lang="en-US" dirty="0">
              <a:solidFill>
                <a:prstClr val="black"/>
              </a:solidFill>
            </a:endParaRPr>
          </a:p>
          <a:p>
            <a:pPr marL="234950" lvl="0" indent="-107950">
              <a:spcBef>
                <a:spcPct val="0"/>
              </a:spcBef>
              <a:buFont typeface="Arial" pitchFamily="34" charset="0"/>
              <a:buChar char="•"/>
            </a:pPr>
            <a:endParaRPr lang="en-US" dirty="0" smtClean="0">
              <a:solidFill>
                <a:prstClr val="black"/>
              </a:solidFill>
            </a:endParaRPr>
          </a:p>
          <a:p>
            <a:pPr>
              <a:spcBef>
                <a:spcPct val="0"/>
              </a:spcBef>
            </a:pPr>
            <a:r>
              <a:rPr lang="en-US" b="1" i="1" dirty="0">
                <a:ea typeface="ＭＳ Ｐゴシック" charset="-128"/>
              </a:rPr>
              <a:t>Note to Speaker:</a:t>
            </a:r>
          </a:p>
          <a:p>
            <a:pPr marL="239414" indent="-110001">
              <a:spcBef>
                <a:spcPct val="0"/>
              </a:spcBef>
              <a:buFont typeface="Arial" pitchFamily="34" charset="0"/>
              <a:buChar char="•"/>
            </a:pPr>
            <a:r>
              <a:rPr lang="en-US" i="1" dirty="0">
                <a:ea typeface="ＭＳ Ｐゴシック" charset="-128"/>
              </a:rPr>
              <a:t>Box in bottom, right-hand corner of slide links to supplemental slide on the effect of </a:t>
            </a:r>
            <a:r>
              <a:rPr lang="en-US" i="1" dirty="0" err="1">
                <a:ea typeface="ＭＳ Ｐゴシック" charset="-128"/>
              </a:rPr>
              <a:t>docetaxel</a:t>
            </a:r>
            <a:r>
              <a:rPr lang="en-US" i="1" dirty="0">
                <a:ea typeface="ＭＳ Ｐゴシック" charset="-128"/>
              </a:rPr>
              <a:t> on overall survival</a:t>
            </a:r>
          </a:p>
          <a:p>
            <a:pPr marL="580741" lvl="1" indent="-106766">
              <a:spcBef>
                <a:spcPct val="0"/>
              </a:spcBef>
              <a:buFont typeface="Lucida Grande"/>
              <a:buChar char="-"/>
            </a:pPr>
            <a:r>
              <a:rPr lang="en-US" i="1" dirty="0">
                <a:solidFill>
                  <a:prstClr val="black"/>
                </a:solidFill>
              </a:rPr>
              <a:t>Click on box with mouse to link to slide</a:t>
            </a:r>
            <a:endParaRPr lang="en-US" i="1" dirty="0">
              <a:ea typeface="ＭＳ Ｐゴシック" charset="-128"/>
            </a:endParaRPr>
          </a:p>
          <a:p>
            <a:pPr marL="234950" lvl="0" indent="-107950">
              <a:spcBef>
                <a:spcPct val="0"/>
              </a:spcBef>
              <a:buFont typeface="Arial" pitchFamily="34" charset="0"/>
              <a:buChar char="•"/>
            </a:pPr>
            <a:endParaRPr lang="en-US" dirty="0">
              <a:solidFill>
                <a:prstClr val="black"/>
              </a:solidFill>
            </a:endParaRPr>
          </a:p>
          <a:p>
            <a:pPr marL="127000" lvl="0">
              <a:spcBef>
                <a:spcPct val="0"/>
              </a:spcBef>
              <a:defRPr/>
            </a:pPr>
            <a:endParaRPr lang="en-US" dirty="0"/>
          </a:p>
          <a:p>
            <a:pPr marL="107950" lvl="0" indent="-107950">
              <a:spcBef>
                <a:spcPct val="0"/>
              </a:spcBef>
              <a:buFont typeface="Arial" pitchFamily="34" charset="0"/>
              <a:buNone/>
            </a:pPr>
            <a:r>
              <a:rPr lang="en-US" b="1" dirty="0" smtClean="0"/>
              <a:t>References</a:t>
            </a:r>
            <a:endParaRPr lang="en-US" b="1" dirty="0"/>
          </a:p>
          <a:p>
            <a:pPr marL="225425" lvl="0" indent="-225425">
              <a:spcBef>
                <a:spcPct val="0"/>
              </a:spcBef>
              <a:buFont typeface="+mj-lt"/>
              <a:buAutoNum type="arabicPeriod"/>
            </a:pPr>
            <a:r>
              <a:rPr lang="en-US" dirty="0"/>
              <a:t>Kantoff PW, Higano CS, Shore ND, et al. Sipuleucel-T immunotherapy for castration-resistant prostate cancer. </a:t>
            </a:r>
            <a:r>
              <a:rPr lang="en-US" i="1" dirty="0"/>
              <a:t>N Engl J Med</a:t>
            </a:r>
            <a:r>
              <a:rPr lang="en-US" dirty="0"/>
              <a:t>. 2010;363:411-422.</a:t>
            </a:r>
          </a:p>
          <a:p>
            <a:pPr lvl="0">
              <a:spcBef>
                <a:spcPct val="0"/>
              </a:spcBef>
            </a:pPr>
            <a:endParaRPr lang="en-US" dirty="0" smtClean="0"/>
          </a:p>
          <a:p>
            <a:pPr marL="127000" marR="0" lvl="0" indent="0" algn="l" defTabSz="914400" rtl="0" eaLnBrk="1" fontAlgn="auto" latinLnBrk="0" hangingPunct="1">
              <a:lnSpc>
                <a:spcPct val="100000"/>
              </a:lnSpc>
              <a:spcBef>
                <a:spcPct val="0"/>
              </a:spcBef>
              <a:spcAft>
                <a:spcPts val="0"/>
              </a:spcAft>
              <a:buClrTx/>
              <a:buSzTx/>
              <a:buFont typeface="Arial" pitchFamily="34" charset="0"/>
              <a:buNone/>
              <a:tabLst/>
              <a:defRPr/>
            </a:pPr>
            <a:endParaRPr lang="en-US" baseline="0" dirty="0" smtClean="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3EBEADD8-1F48-427E-BD7C-4FB41DB913A6}" type="slidenum">
              <a:rPr lang="en-US" smtClean="0"/>
              <a:pPr/>
              <a:t>18</a:t>
            </a:fld>
            <a:endParaRPr lang="en-US" dirty="0"/>
          </a:p>
        </p:txBody>
      </p:sp>
    </p:spTree>
    <p:extLst>
      <p:ext uri="{BB962C8B-B14F-4D97-AF65-F5344CB8AC3E}">
        <p14:creationId xmlns:p14="http://schemas.microsoft.com/office/powerpoint/2010/main" val="425484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443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pitchFamily="34" charset="-128"/>
            </a:endParaRPr>
          </a:p>
        </p:txBody>
      </p:sp>
      <p:sp>
        <p:nvSpPr>
          <p:cNvPr id="144388" name="Slide Number Placeholder 3"/>
          <p:cNvSpPr>
            <a:spLocks noGrp="1"/>
          </p:cNvSpPr>
          <p:nvPr>
            <p:ph type="sldNum" sz="quarter" idx="5"/>
          </p:nvPr>
        </p:nvSpPr>
        <p:spPr bwMode="auto">
          <a:noFill/>
          <a:ln>
            <a:miter lim="800000"/>
            <a:headEnd/>
            <a:tailEnd/>
          </a:ln>
        </p:spPr>
        <p:txBody>
          <a:bodyPr/>
          <a:lstStyle/>
          <a:p>
            <a:fld id="{94410BCE-56EE-425B-9CCB-00FB0C6F1F37}" type="slidenum">
              <a:rPr lang="en-US" smtClean="0">
                <a:solidFill>
                  <a:prstClr val="black"/>
                </a:solidFill>
              </a:rPr>
              <a:pPr/>
              <a:t>19</a:t>
            </a:fld>
            <a:endParaRPr lang="en-US" dirty="0" smtClean="0">
              <a:solidFill>
                <a:prstClr val="black"/>
              </a:solidFill>
            </a:endParaRPr>
          </a:p>
        </p:txBody>
      </p:sp>
    </p:spTree>
    <p:extLst>
      <p:ext uri="{BB962C8B-B14F-4D97-AF65-F5344CB8AC3E}">
        <p14:creationId xmlns:p14="http://schemas.microsoft.com/office/powerpoint/2010/main" val="1595703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AF4F42-1CF6-4EB1-BEFB-DC9DF4953194}" type="slidenum">
              <a:rPr lang="en-US" altLang="en-US" smtClean="0"/>
              <a:pPr/>
              <a:t>21</a:t>
            </a:fld>
            <a:endParaRPr lang="en-US" altLang="en-US"/>
          </a:p>
        </p:txBody>
      </p:sp>
    </p:spTree>
    <p:extLst>
      <p:ext uri="{BB962C8B-B14F-4D97-AF65-F5344CB8AC3E}">
        <p14:creationId xmlns:p14="http://schemas.microsoft.com/office/powerpoint/2010/main" val="3400666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35BA94-CE36-4A85-92DA-0B6A18143AB9}" type="slidenum">
              <a:rPr lang="en-US" smtClean="0"/>
              <a:t>26</a:t>
            </a:fld>
            <a:endParaRPr lang="en-US"/>
          </a:p>
        </p:txBody>
      </p:sp>
    </p:spTree>
    <p:extLst>
      <p:ext uri="{BB962C8B-B14F-4D97-AF65-F5344CB8AC3E}">
        <p14:creationId xmlns:p14="http://schemas.microsoft.com/office/powerpoint/2010/main" val="2236625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2EF328-DAB6-E34E-BFE2-8DD773502027}" type="slidenum">
              <a:rPr lang="en-US" smtClean="0"/>
              <a:t>32</a:t>
            </a:fld>
            <a:endParaRPr lang="en-US"/>
          </a:p>
        </p:txBody>
      </p:sp>
    </p:spTree>
    <p:extLst>
      <p:ext uri="{BB962C8B-B14F-4D97-AF65-F5344CB8AC3E}">
        <p14:creationId xmlns:p14="http://schemas.microsoft.com/office/powerpoint/2010/main" val="28534664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2EF328-DAB6-E34E-BFE2-8DD773502027}" type="slidenum">
              <a:rPr lang="en-US" smtClean="0"/>
              <a:t>33</a:t>
            </a:fld>
            <a:endParaRPr lang="en-US"/>
          </a:p>
        </p:txBody>
      </p:sp>
    </p:spTree>
    <p:extLst>
      <p:ext uri="{BB962C8B-B14F-4D97-AF65-F5344CB8AC3E}">
        <p14:creationId xmlns:p14="http://schemas.microsoft.com/office/powerpoint/2010/main" val="15965819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A5CC20-7537-A445-A296-F5F179BC96F1}" type="slidenum">
              <a:rPr lang="en-US" smtClean="0"/>
              <a:t>34</a:t>
            </a:fld>
            <a:endParaRPr lang="en-US"/>
          </a:p>
        </p:txBody>
      </p:sp>
    </p:spTree>
    <p:extLst>
      <p:ext uri="{BB962C8B-B14F-4D97-AF65-F5344CB8AC3E}">
        <p14:creationId xmlns:p14="http://schemas.microsoft.com/office/powerpoint/2010/main" val="1769079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A5CC20-7537-A445-A296-F5F179BC96F1}" type="slidenum">
              <a:rPr lang="en-US" smtClean="0"/>
              <a:t>35</a:t>
            </a:fld>
            <a:endParaRPr lang="en-US"/>
          </a:p>
        </p:txBody>
      </p:sp>
    </p:spTree>
    <p:extLst>
      <p:ext uri="{BB962C8B-B14F-4D97-AF65-F5344CB8AC3E}">
        <p14:creationId xmlns:p14="http://schemas.microsoft.com/office/powerpoint/2010/main" val="3282416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A5CC20-7537-A445-A296-F5F179BC96F1}" type="slidenum">
              <a:rPr lang="en-US" smtClean="0"/>
              <a:t>36</a:t>
            </a:fld>
            <a:endParaRPr lang="en-US"/>
          </a:p>
        </p:txBody>
      </p:sp>
    </p:spTree>
    <p:extLst>
      <p:ext uri="{BB962C8B-B14F-4D97-AF65-F5344CB8AC3E}">
        <p14:creationId xmlns:p14="http://schemas.microsoft.com/office/powerpoint/2010/main" val="472017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98433C-E4BB-5C45-9E03-946FF455DA95}" type="slidenum">
              <a:rPr lang="en-US" smtClean="0"/>
              <a:t>8</a:t>
            </a:fld>
            <a:endParaRPr lang="en-US"/>
          </a:p>
        </p:txBody>
      </p:sp>
    </p:spTree>
    <p:extLst>
      <p:ext uri="{BB962C8B-B14F-4D97-AF65-F5344CB8AC3E}">
        <p14:creationId xmlns:p14="http://schemas.microsoft.com/office/powerpoint/2010/main" val="1686197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A5CC20-7537-A445-A296-F5F179BC96F1}" type="slidenum">
              <a:rPr lang="en-US" smtClean="0"/>
              <a:t>37</a:t>
            </a:fld>
            <a:endParaRPr lang="en-US"/>
          </a:p>
        </p:txBody>
      </p:sp>
    </p:spTree>
    <p:extLst>
      <p:ext uri="{BB962C8B-B14F-4D97-AF65-F5344CB8AC3E}">
        <p14:creationId xmlns:p14="http://schemas.microsoft.com/office/powerpoint/2010/main" val="102461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F998433C-E4BB-5C45-9E03-946FF455DA95}" type="slidenum">
              <a:rPr lang="en-US" smtClean="0"/>
              <a:t>9</a:t>
            </a:fld>
            <a:endParaRPr lang="en-US"/>
          </a:p>
        </p:txBody>
      </p:sp>
    </p:spTree>
    <p:extLst>
      <p:ext uri="{BB962C8B-B14F-4D97-AF65-F5344CB8AC3E}">
        <p14:creationId xmlns:p14="http://schemas.microsoft.com/office/powerpoint/2010/main" val="3376127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b="0" i="0" kern="1200" dirty="0">
                <a:solidFill>
                  <a:schemeClr val="tx1"/>
                </a:solidFill>
                <a:effectLst/>
                <a:latin typeface="+mn-lt"/>
                <a:ea typeface="+mn-ea"/>
                <a:cs typeface="+mn-cs"/>
              </a:rPr>
              <a:t>1. </a:t>
            </a:r>
            <a:r>
              <a:rPr lang="en-US" sz="800" b="0" i="0" kern="1200" dirty="0" err="1">
                <a:solidFill>
                  <a:schemeClr val="tx1"/>
                </a:solidFill>
                <a:effectLst/>
                <a:latin typeface="+mn-lt"/>
                <a:ea typeface="+mn-ea"/>
                <a:cs typeface="+mn-cs"/>
              </a:rPr>
              <a:t>Saltus</a:t>
            </a:r>
            <a:r>
              <a:rPr lang="en-US" sz="800" b="0" i="0" kern="1200" dirty="0">
                <a:solidFill>
                  <a:schemeClr val="tx1"/>
                </a:solidFill>
                <a:effectLst/>
                <a:latin typeface="+mn-lt"/>
                <a:ea typeface="+mn-ea"/>
                <a:cs typeface="+mn-cs"/>
              </a:rPr>
              <a:t> et al. </a:t>
            </a:r>
            <a:r>
              <a:rPr lang="en-US" sz="800" dirty="0"/>
              <a:t>Prostate Cancer</a:t>
            </a:r>
            <a:r>
              <a:rPr lang="en-US" sz="800" baseline="0" dirty="0"/>
              <a:t> </a:t>
            </a:r>
            <a:r>
              <a:rPr lang="en-US" sz="800" dirty="0"/>
              <a:t>Volume 2019, Article ID 4387415, 7 pages</a:t>
            </a:r>
            <a:r>
              <a:rPr lang="en-US" sz="800" baseline="0" dirty="0"/>
              <a:t> </a:t>
            </a:r>
            <a:r>
              <a:rPr lang="en-US" sz="800" b="0" u="none" strike="noStrike" kern="1200" dirty="0">
                <a:solidFill>
                  <a:schemeClr val="tx1"/>
                </a:solidFill>
                <a:effectLst/>
                <a:latin typeface="+mn-lt"/>
                <a:ea typeface="+mn-ea"/>
                <a:cs typeface="+mn-cs"/>
                <a:hlinkClick r:id="rId3"/>
              </a:rPr>
              <a:t>https://doi.org/10.1155/2019/4387415</a:t>
            </a:r>
            <a:r>
              <a:rPr lang="en-US" sz="800" b="0" u="none" strike="noStrike" kern="1200" dirty="0">
                <a:solidFill>
                  <a:schemeClr val="tx1"/>
                </a:solidFill>
                <a:effectLst/>
                <a:latin typeface="+mn-lt"/>
                <a:ea typeface="+mn-ea"/>
                <a:cs typeface="+mn-cs"/>
              </a:rPr>
              <a:t> </a:t>
            </a:r>
            <a:r>
              <a:rPr lang="en-US" sz="800" b="0" i="0" kern="1200" dirty="0">
                <a:solidFill>
                  <a:schemeClr val="tx1"/>
                </a:solidFill>
                <a:effectLst/>
                <a:latin typeface="+mn-lt"/>
                <a:ea typeface="+mn-ea"/>
                <a:cs typeface="+mn-cs"/>
              </a:rPr>
              <a:t>In clinical practice, CRPC is defined as progression of advanced prostate cancer despite medical or surgical castration. Key defining factors include castrate level of serum testosterone plus evidence of progression, either biochemically (serial prostate-specific antigen assays) or by radiologic evaluation (bone scan or measurable soft tissue masses).</a:t>
            </a:r>
            <a:endParaRPr lang="en-US" sz="800"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sz="800" dirty="0">
                <a:latin typeface="Calibri" panose="020F0502020204030204" pitchFamily="34" charset="0"/>
                <a:ea typeface="Calibri" panose="020F0502020204030204" pitchFamily="34" charset="0"/>
                <a:cs typeface="Times New Roman" panose="02020603050405020304" pitchFamily="18" charset="0"/>
              </a:rPr>
              <a:t>- Referenced with permission from the NCCN Clinical Practice Guidelines in Oncology (NCCN Guidelines®) for Prostate Cancer V.X.2019. © National Comprehensive Cancer Network, Inc. 2019.  All rights reserved.  Accessed [March 19, 2019].  To view the most recent and complete version of the guideline, go online to NCCN.org.   </a:t>
            </a:r>
          </a:p>
          <a:p>
            <a:endParaRPr lang="en-US" dirty="0"/>
          </a:p>
        </p:txBody>
      </p:sp>
      <p:sp>
        <p:nvSpPr>
          <p:cNvPr id="4" name="Slide Number Placeholder 3"/>
          <p:cNvSpPr>
            <a:spLocks noGrp="1"/>
          </p:cNvSpPr>
          <p:nvPr>
            <p:ph type="sldNum" sz="quarter" idx="10"/>
          </p:nvPr>
        </p:nvSpPr>
        <p:spPr/>
        <p:txBody>
          <a:bodyPr/>
          <a:lstStyle/>
          <a:p>
            <a:fld id="{F998433C-E4BB-5C45-9E03-946FF455DA95}" type="slidenum">
              <a:rPr lang="en-US" smtClean="0"/>
              <a:t>10</a:t>
            </a:fld>
            <a:endParaRPr lang="en-US" dirty="0"/>
          </a:p>
        </p:txBody>
      </p:sp>
    </p:spTree>
    <p:extLst>
      <p:ext uri="{BB962C8B-B14F-4D97-AF65-F5344CB8AC3E}">
        <p14:creationId xmlns:p14="http://schemas.microsoft.com/office/powerpoint/2010/main" val="427394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xfrm>
            <a:off x="682625" y="1181100"/>
            <a:ext cx="5668963" cy="3189288"/>
          </a:xfrm>
          <a:ln/>
        </p:spPr>
      </p:sp>
      <p:sp>
        <p:nvSpPr>
          <p:cNvPr id="31747" name="Notes Placeholder 2"/>
          <p:cNvSpPr>
            <a:spLocks noGrp="1"/>
          </p:cNvSpPr>
          <p:nvPr>
            <p:ph type="body" idx="1"/>
          </p:nvPr>
        </p:nvSpPr>
        <p:spPr>
          <a:noFill/>
          <a:ln/>
        </p:spPr>
        <p:txBody>
          <a:bodyPr/>
          <a:lstStyle/>
          <a:p>
            <a:pPr marL="174040" indent="-174040">
              <a:spcBef>
                <a:spcPct val="0"/>
              </a:spcBef>
            </a:pPr>
            <a:endParaRPr lang="en-US">
              <a:latin typeface="Arial" pitchFamily="34" charset="0"/>
              <a:cs typeface="Arial" pitchFamily="34" charset="0"/>
            </a:endParaRPr>
          </a:p>
        </p:txBody>
      </p:sp>
      <p:sp>
        <p:nvSpPr>
          <p:cNvPr id="54276" name="Slide Number Placeholder 3"/>
          <p:cNvSpPr>
            <a:spLocks noGrp="1"/>
          </p:cNvSpPr>
          <p:nvPr>
            <p:ph type="sldNum" sz="quarter" idx="5"/>
          </p:nvPr>
        </p:nvSpPr>
        <p:spPr/>
        <p:txBody>
          <a:bodyPr/>
          <a:lstStyle/>
          <a:p>
            <a:pPr>
              <a:defRPr/>
            </a:pPr>
            <a:fld id="{022FBB83-A3A3-4205-9CBD-89732416D67B}" type="slidenum">
              <a:rPr lang="en-US" smtClean="0"/>
              <a:pPr>
                <a:defRPr/>
              </a:pPr>
              <a:t>11</a:t>
            </a:fld>
            <a:endParaRPr lang="en-US" dirty="0"/>
          </a:p>
        </p:txBody>
      </p:sp>
    </p:spTree>
    <p:extLst>
      <p:ext uri="{BB962C8B-B14F-4D97-AF65-F5344CB8AC3E}">
        <p14:creationId xmlns:p14="http://schemas.microsoft.com/office/powerpoint/2010/main" val="3180817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Provenge patient brochure on website</a:t>
            </a:r>
          </a:p>
          <a:p>
            <a:r>
              <a:rPr lang="en-US" dirty="0">
                <a:hlinkClick r:id="rId3"/>
              </a:rPr>
              <a:t>https://www.provenge.com/Portals/_default/Skins/ProvengeDTC/downloads/PRV.0025.USA.19_%20Patient%20Brochure%20iPresent.pdf</a:t>
            </a:r>
            <a:endParaRPr lang="en-US" dirty="0"/>
          </a:p>
        </p:txBody>
      </p:sp>
      <p:sp>
        <p:nvSpPr>
          <p:cNvPr id="4" name="Slide Number Placeholder 3"/>
          <p:cNvSpPr>
            <a:spLocks noGrp="1"/>
          </p:cNvSpPr>
          <p:nvPr>
            <p:ph type="sldNum" sz="quarter" idx="5"/>
          </p:nvPr>
        </p:nvSpPr>
        <p:spPr/>
        <p:txBody>
          <a:bodyPr/>
          <a:lstStyle/>
          <a:p>
            <a:fld id="{F998433C-E4BB-5C45-9E03-946FF455DA95}" type="slidenum">
              <a:rPr lang="en-US" smtClean="0"/>
              <a:t>12</a:t>
            </a:fld>
            <a:endParaRPr lang="en-US"/>
          </a:p>
        </p:txBody>
      </p:sp>
    </p:spTree>
    <p:extLst>
      <p:ext uri="{BB962C8B-B14F-4D97-AF65-F5344CB8AC3E}">
        <p14:creationId xmlns:p14="http://schemas.microsoft.com/office/powerpoint/2010/main" val="648034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baseline="30000" dirty="0"/>
              <a:t>† </a:t>
            </a:r>
            <a:r>
              <a:rPr lang="en-US" sz="800" dirty="0"/>
              <a:t>PROCEED was a registry to evaluate the safety of PROVENGE</a:t>
            </a:r>
            <a:r>
              <a:rPr lang="en-US" sz="800" baseline="30000" dirty="0"/>
              <a:t>®</a:t>
            </a:r>
            <a:r>
              <a:rPr lang="en-US" sz="800" dirty="0"/>
              <a:t> (</a:t>
            </a:r>
            <a:r>
              <a:rPr lang="en-US" sz="800" dirty="0" err="1"/>
              <a:t>sipuleucel</a:t>
            </a:r>
            <a:r>
              <a:rPr lang="en-US" sz="800" dirty="0"/>
              <a:t>-T) in a real world setting whereby all patients received PROVENGE and there was no control group. The study was to quantify the risk of CVEs and survival. Patients may have received subsequent anti-cancer interventions per the local investigator’s standard of care. This sub-group analysis of the PROCEED registry was exploratory and results need careful interpretation. </a:t>
            </a:r>
          </a:p>
          <a:p>
            <a:pPr marL="228600" marR="0" lvl="0" indent="-228600" algn="l" defTabSz="685800" rtl="0" eaLnBrk="1" fontAlgn="auto" latinLnBrk="0" hangingPunct="1">
              <a:lnSpc>
                <a:spcPct val="100000"/>
              </a:lnSpc>
              <a:spcBef>
                <a:spcPts val="0"/>
              </a:spcBef>
              <a:spcAft>
                <a:spcPts val="0"/>
              </a:spcAft>
              <a:buClrTx/>
              <a:buSzTx/>
              <a:buFontTx/>
              <a:buAutoNum type="arabicPeriod"/>
              <a:tabLst/>
              <a:defRPr/>
            </a:pPr>
            <a:r>
              <a:rPr lang="en-US" sz="800" dirty="0"/>
              <a:t>Referenced with permission from the NCCN Clinical Practice Guidelines in Oncology (NCCN Guidelines</a:t>
            </a:r>
            <a:r>
              <a:rPr lang="en-US" sz="800" baseline="30000" dirty="0"/>
              <a:t>®</a:t>
            </a:r>
            <a:r>
              <a:rPr lang="en-US" sz="800" dirty="0"/>
              <a:t>) for Guideline Prostate Cancer V.1.2020.© National Comprehensive Cancer Network, Inc. 2020.  All rights reserved.  Accessed April 27, 2020. To view the most recent and complete version of the guideline, go online to </a:t>
            </a:r>
            <a:r>
              <a:rPr lang="en-US" sz="800" dirty="0">
                <a:solidFill>
                  <a:schemeClr val="tx2"/>
                </a:solidFill>
                <a:hlinkClick r:id="rId3"/>
              </a:rPr>
              <a:t>NCCN.org</a:t>
            </a:r>
            <a:r>
              <a:rPr lang="en-US" sz="800" dirty="0"/>
              <a:t>.</a:t>
            </a:r>
          </a:p>
          <a:p>
            <a:pPr marL="228600" marR="0" lvl="0" indent="-228600" algn="l" defTabSz="685800" rtl="0" eaLnBrk="1" fontAlgn="auto" latinLnBrk="0" hangingPunct="1">
              <a:lnSpc>
                <a:spcPct val="100000"/>
              </a:lnSpc>
              <a:spcBef>
                <a:spcPts val="0"/>
              </a:spcBef>
              <a:spcAft>
                <a:spcPts val="0"/>
              </a:spcAft>
              <a:buClrTx/>
              <a:buSzTx/>
              <a:buFontTx/>
              <a:buAutoNum type="arabicPeriod"/>
              <a:tabLst/>
              <a:defRPr/>
            </a:pPr>
            <a:r>
              <a:rPr lang="en-US" sz="800" dirty="0"/>
              <a:t>NCCN makes no warranties of any kind whatsoever regarding their content, use or application and disclaims any responsibility for their application or use in any way</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800" baseline="30000" dirty="0"/>
              <a:t>*</a:t>
            </a:r>
            <a:r>
              <a:rPr lang="en-US" sz="800" dirty="0">
                <a:latin typeface="ArialMT"/>
              </a:rPr>
              <a:t>These subgroup analyses were not powered for statistical significance, and the population within the subgroups were not randomized. Therefore, the findings are limited by their exploratory nature.</a:t>
            </a:r>
            <a:endParaRPr lang="da-DK" sz="800" dirty="0">
              <a:latin typeface="ArialMT"/>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800" dirty="0"/>
          </a:p>
          <a:p>
            <a:endParaRPr lang="en-US" dirty="0"/>
          </a:p>
        </p:txBody>
      </p:sp>
      <p:sp>
        <p:nvSpPr>
          <p:cNvPr id="4" name="Slide Number Placeholder 3"/>
          <p:cNvSpPr>
            <a:spLocks noGrp="1"/>
          </p:cNvSpPr>
          <p:nvPr>
            <p:ph type="sldNum" sz="quarter" idx="5"/>
          </p:nvPr>
        </p:nvSpPr>
        <p:spPr/>
        <p:txBody>
          <a:bodyPr/>
          <a:lstStyle/>
          <a:p>
            <a:fld id="{F998433C-E4BB-5C45-9E03-946FF455DA95}" type="slidenum">
              <a:rPr lang="en-US" smtClean="0"/>
              <a:t>13</a:t>
            </a:fld>
            <a:endParaRPr lang="en-US"/>
          </a:p>
        </p:txBody>
      </p:sp>
    </p:spTree>
    <p:extLst>
      <p:ext uri="{BB962C8B-B14F-4D97-AF65-F5344CB8AC3E}">
        <p14:creationId xmlns:p14="http://schemas.microsoft.com/office/powerpoint/2010/main" val="1608127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Speaker</a:t>
            </a:r>
            <a:r>
              <a:rPr lang="en-US" b="1" baseline="0" dirty="0"/>
              <a:t> Notes:</a:t>
            </a:r>
            <a:endParaRPr lang="en-US" b="1" dirty="0"/>
          </a:p>
          <a:p>
            <a:r>
              <a:rPr lang="en-US" dirty="0"/>
              <a:t>Let’s now discuss how Sipuleucel-T can be integrated into everyday practice</a:t>
            </a:r>
            <a:r>
              <a:rPr lang="en-US" baseline="0" dirty="0"/>
              <a:t> with straightforward administration that is completed in about 1 month</a:t>
            </a:r>
          </a:p>
          <a:p>
            <a:endParaRPr lang="en-US" dirty="0"/>
          </a:p>
          <a:p>
            <a:pPr marL="0" indent="0">
              <a:buNone/>
            </a:pPr>
            <a:r>
              <a:rPr lang="en-US" b="1" dirty="0"/>
              <a:t>Reference:</a:t>
            </a:r>
          </a:p>
          <a:p>
            <a:pPr marL="0" indent="0">
              <a:buNone/>
              <a:defRPr/>
            </a:pPr>
            <a:r>
              <a:rPr lang="en-US" dirty="0">
                <a:solidFill>
                  <a:prstClr val="black"/>
                </a:solidFill>
                <a:ea typeface="ＭＳ Ｐゴシック" charset="-128"/>
              </a:rPr>
              <a:t>Kantoff PW, et al. </a:t>
            </a:r>
            <a:r>
              <a:rPr lang="en-US" i="1" dirty="0">
                <a:solidFill>
                  <a:prstClr val="black"/>
                </a:solidFill>
                <a:ea typeface="ＭＳ Ｐゴシック" charset="-128"/>
              </a:rPr>
              <a:t>N Engl J Med</a:t>
            </a:r>
            <a:r>
              <a:rPr lang="en-US" dirty="0">
                <a:solidFill>
                  <a:prstClr val="black"/>
                </a:solidFill>
                <a:ea typeface="ＭＳ Ｐゴシック" charset="-128"/>
              </a:rPr>
              <a:t>. 2010;363:411-422.</a:t>
            </a:r>
          </a:p>
          <a:p>
            <a:endParaRPr lang="en-US" dirty="0"/>
          </a:p>
          <a:p>
            <a:endParaRPr lang="en-US" dirty="0"/>
          </a:p>
        </p:txBody>
      </p:sp>
      <p:sp>
        <p:nvSpPr>
          <p:cNvPr id="4" name="Slide Number Placeholder 3"/>
          <p:cNvSpPr>
            <a:spLocks noGrp="1"/>
          </p:cNvSpPr>
          <p:nvPr>
            <p:ph type="sldNum" sz="quarter" idx="10"/>
          </p:nvPr>
        </p:nvSpPr>
        <p:spPr/>
        <p:txBody>
          <a:bodyPr/>
          <a:lstStyle/>
          <a:p>
            <a:fld id="{F468954B-4A31-244F-9B5C-715E854413D6}" type="slidenum">
              <a:rPr lang="en-US" smtClean="0"/>
              <a:pPr/>
              <a:t>14</a:t>
            </a:fld>
            <a:endParaRPr lang="en-US" dirty="0"/>
          </a:p>
        </p:txBody>
      </p:sp>
    </p:spTree>
    <p:extLst>
      <p:ext uri="{BB962C8B-B14F-4D97-AF65-F5344CB8AC3E}">
        <p14:creationId xmlns:p14="http://schemas.microsoft.com/office/powerpoint/2010/main" val="945004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u="none"/>
          </a:p>
        </p:txBody>
      </p:sp>
      <p:sp>
        <p:nvSpPr>
          <p:cNvPr id="4" name="Slide Number Placeholder 3"/>
          <p:cNvSpPr>
            <a:spLocks noGrp="1"/>
          </p:cNvSpPr>
          <p:nvPr>
            <p:ph type="sldNum" sz="quarter" idx="10"/>
          </p:nvPr>
        </p:nvSpPr>
        <p:spPr/>
        <p:txBody>
          <a:bodyPr/>
          <a:lstStyle/>
          <a:p>
            <a:fld id="{F998433C-E4BB-5C45-9E03-946FF455DA95}" type="slidenum">
              <a:rPr lang="en-US" smtClean="0"/>
              <a:t>16</a:t>
            </a:fld>
            <a:endParaRPr lang="en-US"/>
          </a:p>
        </p:txBody>
      </p:sp>
    </p:spTree>
    <p:extLst>
      <p:ext uri="{BB962C8B-B14F-4D97-AF65-F5344CB8AC3E}">
        <p14:creationId xmlns:p14="http://schemas.microsoft.com/office/powerpoint/2010/main" val="11230653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27651" y="1380744"/>
            <a:ext cx="6858000" cy="557784"/>
          </a:xfrm>
        </p:spPr>
        <p:txBody>
          <a:bodyPr anchor="ctr">
            <a:normAutofit/>
          </a:bodyPr>
          <a:lstStyle>
            <a:lvl1pPr algn="ctr">
              <a:defRPr sz="3600" b="1">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a:xfrm>
            <a:off x="1691640" y="2450592"/>
            <a:ext cx="5733288" cy="273844"/>
          </a:xfrm>
          <a:prstGeom prst="rect">
            <a:avLst/>
          </a:prstGeom>
        </p:spPr>
        <p:txBody>
          <a:bodyPr/>
          <a:lstStyle>
            <a:lvl1pPr algn="ctr">
              <a:defRPr sz="1800">
                <a:solidFill>
                  <a:schemeClr val="bg1"/>
                </a:solidFill>
              </a:defRPr>
            </a:lvl1pPr>
          </a:lstStyle>
          <a:p>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1600" y="4219422"/>
            <a:ext cx="1337784" cy="279676"/>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21264" y="2101790"/>
            <a:ext cx="670776" cy="19841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0" y="4695206"/>
            <a:ext cx="9144000" cy="457200"/>
          </a:xfrm>
          <a:prstGeom prst="rect">
            <a:avLst/>
          </a:prstGeom>
          <a:gradFill>
            <a:gsLst>
              <a:gs pos="100000">
                <a:schemeClr val="accent1"/>
              </a:gs>
              <a:gs pos="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6617" y="273845"/>
            <a:ext cx="8078745" cy="227961"/>
          </a:xfrm>
        </p:spPr>
        <p:txBody>
          <a:bodyPr lIns="0" tIns="0" rIns="0" bIns="0" anchor="t">
            <a:normAutofit/>
          </a:bodyPr>
          <a:lstStyle>
            <a:lvl1pPr>
              <a:defRPr sz="1800" b="1">
                <a:solidFill>
                  <a:schemeClr val="accent2"/>
                </a:solidFill>
              </a:defRPr>
            </a:lvl1pPr>
          </a:lstStyle>
          <a:p>
            <a:r>
              <a:rPr lang="en-US"/>
              <a:t>Click to edit Master title style</a:t>
            </a:r>
            <a:endParaRPr lang="en-US" dirty="0"/>
          </a:p>
        </p:txBody>
      </p:sp>
      <p:sp>
        <p:nvSpPr>
          <p:cNvPr id="3" name="Content Placeholder 2" title="0"/>
          <p:cNvSpPr>
            <a:spLocks noGrp="1"/>
          </p:cNvSpPr>
          <p:nvPr>
            <p:ph idx="1"/>
          </p:nvPr>
        </p:nvSpPr>
        <p:spPr>
          <a:xfrm>
            <a:off x="436617" y="1437307"/>
            <a:ext cx="8078745" cy="3195416"/>
          </a:xfrm>
        </p:spPr>
        <p:txBody>
          <a:bodyPr lIns="0" tIns="0" rIns="0" bIns="0"/>
          <a:lstStyle>
            <a:lvl1pPr>
              <a:buClr>
                <a:schemeClr val="accent1"/>
              </a:buClr>
              <a:defRPr/>
            </a:lvl1pPr>
            <a:lvl2pPr marL="514350" indent="-171450">
              <a:buFont typeface="LucidaGrande" charset="0"/>
              <a:buChar cha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118161" y="4767264"/>
            <a:ext cx="5027806" cy="273844"/>
          </a:xfrm>
        </p:spPr>
        <p:txBody>
          <a:bodyPr lIns="0" tIns="0" rIns="0" bIns="0"/>
          <a:lstStyle>
            <a:lvl1pPr algn="r">
              <a:defRPr sz="1400" b="1">
                <a:solidFill>
                  <a:schemeClr val="bg1"/>
                </a:solidFill>
              </a:defRPr>
            </a:lvl1pPr>
          </a:lstStyle>
          <a:p>
            <a:r>
              <a:rPr lang="en-US"/>
              <a:t>Dendreon Confidential Materials for Discussion Only. Not for Reproduction or Distribution</a:t>
            </a:r>
            <a:endParaRPr lang="en-US" dirty="0"/>
          </a:p>
        </p:txBody>
      </p:sp>
      <p:sp>
        <p:nvSpPr>
          <p:cNvPr id="6" name="Slide Number Placeholder 5"/>
          <p:cNvSpPr>
            <a:spLocks noGrp="1"/>
          </p:cNvSpPr>
          <p:nvPr>
            <p:ph type="sldNum" sz="quarter" idx="12"/>
          </p:nvPr>
        </p:nvSpPr>
        <p:spPr>
          <a:xfrm>
            <a:off x="8056756" y="4767264"/>
            <a:ext cx="458594" cy="273844"/>
          </a:xfrm>
        </p:spPr>
        <p:txBody>
          <a:bodyPr lIns="0" tIns="0" rIns="0" bIns="0"/>
          <a:lstStyle>
            <a:lvl1pPr algn="r">
              <a:defRPr sz="1400" b="1">
                <a:solidFill>
                  <a:schemeClr val="bg1"/>
                </a:solidFill>
              </a:defRPr>
            </a:lvl1pPr>
          </a:lstStyle>
          <a:p>
            <a:fld id="{3C27E03C-9F28-6A43-AA5D-159A94298CD9}" type="slidenum">
              <a:rPr lang="en-US" smtClean="0"/>
              <a:pPr/>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6607" y="4820549"/>
            <a:ext cx="996779" cy="208385"/>
          </a:xfrm>
          <a:prstGeom prst="rect">
            <a:avLst/>
          </a:prstGeom>
        </p:spPr>
      </p:pic>
      <p:sp>
        <p:nvSpPr>
          <p:cNvPr id="10" name="Text Placeholder 9"/>
          <p:cNvSpPr>
            <a:spLocks noGrp="1"/>
          </p:cNvSpPr>
          <p:nvPr>
            <p:ph type="body" sz="quarter" idx="13" hasCustomPrompt="1"/>
          </p:nvPr>
        </p:nvSpPr>
        <p:spPr>
          <a:xfrm>
            <a:off x="436575" y="546100"/>
            <a:ext cx="8078787" cy="201032"/>
          </a:xfrm>
        </p:spPr>
        <p:txBody>
          <a:bodyPr lIns="0" tIns="0" rIns="0" bIns="0">
            <a:normAutofit/>
          </a:bodyPr>
          <a:lstStyle>
            <a:lvl1pPr marL="0" indent="0">
              <a:buNone/>
              <a:defRPr sz="1400">
                <a:solidFill>
                  <a:schemeClr val="accent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Additional description may go here</a:t>
            </a:r>
          </a:p>
        </p:txBody>
      </p:sp>
      <p:sp>
        <p:nvSpPr>
          <p:cNvPr id="12" name="Text Placeholder 11"/>
          <p:cNvSpPr>
            <a:spLocks noGrp="1"/>
          </p:cNvSpPr>
          <p:nvPr>
            <p:ph type="body" sz="quarter" idx="14" hasCustomPrompt="1"/>
          </p:nvPr>
        </p:nvSpPr>
        <p:spPr>
          <a:xfrm>
            <a:off x="436563" y="902321"/>
            <a:ext cx="8050212" cy="534987"/>
          </a:xfrm>
        </p:spPr>
        <p:txBody>
          <a:bodyPr lIns="0" tIns="0" rIns="0" bIns="0">
            <a:normAutofit/>
          </a:bodyPr>
          <a:lstStyle>
            <a:lvl1pPr marL="0" indent="0">
              <a:buNone/>
              <a:defRPr sz="3600" b="1" baseline="0">
                <a:solidFill>
                  <a:schemeClr val="accent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This is a Text Slide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7" name="Rectangle 6"/>
          <p:cNvSpPr/>
          <p:nvPr userDrawn="1"/>
        </p:nvSpPr>
        <p:spPr>
          <a:xfrm>
            <a:off x="0" y="4695206"/>
            <a:ext cx="9144000" cy="457200"/>
          </a:xfrm>
          <a:prstGeom prst="rect">
            <a:avLst/>
          </a:prstGeom>
          <a:gradFill>
            <a:gsLst>
              <a:gs pos="100000">
                <a:schemeClr val="accent1"/>
              </a:gs>
              <a:gs pos="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6617" y="4110620"/>
            <a:ext cx="8078745" cy="227961"/>
          </a:xfrm>
        </p:spPr>
        <p:txBody>
          <a:bodyPr lIns="0" tIns="0" rIns="0" bIns="0" anchor="t">
            <a:normAutofit/>
          </a:bodyPr>
          <a:lstStyle>
            <a:lvl1pPr>
              <a:defRPr sz="1800" b="1">
                <a:solidFill>
                  <a:schemeClr val="accent2"/>
                </a:solidFill>
              </a:defRPr>
            </a:lvl1pPr>
          </a:lstStyle>
          <a:p>
            <a:r>
              <a:rPr lang="en-US"/>
              <a:t>Click to edit Master title style</a:t>
            </a:r>
            <a:endParaRPr lang="en-US" dirty="0"/>
          </a:p>
        </p:txBody>
      </p:sp>
      <p:sp>
        <p:nvSpPr>
          <p:cNvPr id="5" name="Footer Placeholder 4"/>
          <p:cNvSpPr>
            <a:spLocks noGrp="1"/>
          </p:cNvSpPr>
          <p:nvPr>
            <p:ph type="ftr" sz="quarter" idx="11"/>
          </p:nvPr>
        </p:nvSpPr>
        <p:spPr>
          <a:xfrm>
            <a:off x="3118161" y="4767264"/>
            <a:ext cx="5027806" cy="273844"/>
          </a:xfrm>
        </p:spPr>
        <p:txBody>
          <a:bodyPr lIns="0" tIns="0" rIns="0" bIns="0"/>
          <a:lstStyle>
            <a:lvl1pPr algn="r">
              <a:defRPr sz="1400" b="1">
                <a:solidFill>
                  <a:schemeClr val="bg1"/>
                </a:solidFill>
              </a:defRPr>
            </a:lvl1pPr>
          </a:lstStyle>
          <a:p>
            <a:r>
              <a:rPr lang="en-US"/>
              <a:t>Dendreon Confidential Materials for Discussion Only. Not for Reproduction or Distribution</a:t>
            </a:r>
            <a:endParaRPr lang="en-US" dirty="0"/>
          </a:p>
        </p:txBody>
      </p:sp>
      <p:sp>
        <p:nvSpPr>
          <p:cNvPr id="6" name="Slide Number Placeholder 5"/>
          <p:cNvSpPr>
            <a:spLocks noGrp="1"/>
          </p:cNvSpPr>
          <p:nvPr>
            <p:ph type="sldNum" sz="quarter" idx="12"/>
          </p:nvPr>
        </p:nvSpPr>
        <p:spPr>
          <a:xfrm>
            <a:off x="8056756" y="4767264"/>
            <a:ext cx="458594" cy="273844"/>
          </a:xfrm>
        </p:spPr>
        <p:txBody>
          <a:bodyPr lIns="0" tIns="0" rIns="0" bIns="0"/>
          <a:lstStyle>
            <a:lvl1pPr algn="r">
              <a:defRPr sz="1400" b="1">
                <a:solidFill>
                  <a:schemeClr val="bg1"/>
                </a:solidFill>
              </a:defRPr>
            </a:lvl1pPr>
          </a:lstStyle>
          <a:p>
            <a:fld id="{3C27E03C-9F28-6A43-AA5D-159A94298CD9}" type="slidenum">
              <a:rPr lang="en-US" smtClean="0"/>
              <a:pPr/>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6607" y="4820549"/>
            <a:ext cx="996779" cy="208385"/>
          </a:xfrm>
          <a:prstGeom prst="rect">
            <a:avLst/>
          </a:prstGeom>
        </p:spPr>
      </p:pic>
      <p:sp>
        <p:nvSpPr>
          <p:cNvPr id="10" name="Text Placeholder 9"/>
          <p:cNvSpPr>
            <a:spLocks noGrp="1"/>
          </p:cNvSpPr>
          <p:nvPr>
            <p:ph type="body" sz="quarter" idx="13" hasCustomPrompt="1"/>
          </p:nvPr>
        </p:nvSpPr>
        <p:spPr>
          <a:xfrm>
            <a:off x="436575" y="4382875"/>
            <a:ext cx="8078787" cy="201032"/>
          </a:xfrm>
        </p:spPr>
        <p:txBody>
          <a:bodyPr lIns="0" tIns="0" rIns="0" bIns="0">
            <a:normAutofit/>
          </a:bodyPr>
          <a:lstStyle>
            <a:lvl1pPr marL="0" indent="0">
              <a:buNone/>
              <a:defRPr sz="1400">
                <a:solidFill>
                  <a:schemeClr val="accent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Additional description may go here</a:t>
            </a:r>
          </a:p>
        </p:txBody>
      </p:sp>
      <p:sp>
        <p:nvSpPr>
          <p:cNvPr id="9" name="Picture Placeholder 8"/>
          <p:cNvSpPr>
            <a:spLocks noGrp="1"/>
          </p:cNvSpPr>
          <p:nvPr>
            <p:ph type="pic" sz="quarter" idx="14"/>
          </p:nvPr>
        </p:nvSpPr>
        <p:spPr>
          <a:xfrm>
            <a:off x="436575" y="273051"/>
            <a:ext cx="8078787" cy="3746500"/>
          </a:xfrm>
        </p:spPr>
        <p:txBody>
          <a:bodyPr/>
          <a:lstStyle/>
          <a:p>
            <a:r>
              <a:rPr lang="en-US"/>
              <a:t>Click icon to add picture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angle 6"/>
          <p:cNvSpPr/>
          <p:nvPr userDrawn="1"/>
        </p:nvSpPr>
        <p:spPr>
          <a:xfrm>
            <a:off x="0" y="4695206"/>
            <a:ext cx="9144000" cy="457200"/>
          </a:xfrm>
          <a:prstGeom prst="rect">
            <a:avLst/>
          </a:prstGeom>
          <a:gradFill>
            <a:gsLst>
              <a:gs pos="100000">
                <a:schemeClr val="accent1"/>
              </a:gs>
              <a:gs pos="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3118161" y="4767264"/>
            <a:ext cx="5027806" cy="273844"/>
          </a:xfrm>
        </p:spPr>
        <p:txBody>
          <a:bodyPr lIns="0" tIns="0" rIns="0" bIns="0"/>
          <a:lstStyle>
            <a:lvl1pPr algn="r">
              <a:defRPr sz="1400" b="1">
                <a:solidFill>
                  <a:schemeClr val="bg1"/>
                </a:solidFill>
              </a:defRPr>
            </a:lvl1pPr>
          </a:lstStyle>
          <a:p>
            <a:r>
              <a:rPr lang="en-US"/>
              <a:t>Dendreon Confidential Materials for Discussion Only. Not for Reproduction or Distribution</a:t>
            </a:r>
            <a:endParaRPr lang="en-US" dirty="0"/>
          </a:p>
        </p:txBody>
      </p:sp>
      <p:sp>
        <p:nvSpPr>
          <p:cNvPr id="6" name="Slide Number Placeholder 5"/>
          <p:cNvSpPr>
            <a:spLocks noGrp="1"/>
          </p:cNvSpPr>
          <p:nvPr>
            <p:ph type="sldNum" sz="quarter" idx="12"/>
          </p:nvPr>
        </p:nvSpPr>
        <p:spPr>
          <a:xfrm>
            <a:off x="8056756" y="4767264"/>
            <a:ext cx="458594" cy="273844"/>
          </a:xfrm>
        </p:spPr>
        <p:txBody>
          <a:bodyPr lIns="0" tIns="0" rIns="0" bIns="0"/>
          <a:lstStyle>
            <a:lvl1pPr algn="r">
              <a:defRPr sz="1400" b="1">
                <a:solidFill>
                  <a:schemeClr val="bg1"/>
                </a:solidFill>
              </a:defRPr>
            </a:lvl1pPr>
          </a:lstStyle>
          <a:p>
            <a:fld id="{3C27E03C-9F28-6A43-AA5D-159A94298CD9}" type="slidenum">
              <a:rPr lang="en-US" smtClean="0"/>
              <a:pPr/>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6607" y="4820549"/>
            <a:ext cx="996779" cy="208385"/>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Page 1">
    <p:bg>
      <p:bgPr>
        <a:solidFill>
          <a:schemeClr val="accent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74520" y="1816608"/>
            <a:ext cx="5486400" cy="1146982"/>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r 2">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74520" y="1816608"/>
            <a:ext cx="5486400" cy="1146982"/>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Divider Page 1">
    <p:bg>
      <p:bgPr>
        <a:gradFill>
          <a:gsLst>
            <a:gs pos="0">
              <a:srgbClr val="4298CC"/>
            </a:gs>
            <a:gs pos="100000">
              <a:srgbClr val="49C5B1"/>
            </a:gs>
          </a:gsLst>
          <a:lin ang="2700000" scaled="0"/>
        </a:gra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74520" y="1816608"/>
            <a:ext cx="5486400" cy="1146982"/>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Divider Page 1">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2493" y="1816614"/>
            <a:ext cx="5486400" cy="1146985"/>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Dendreon Confidential Materials for Discussion Only. Not for Reproduction or Distribution</a:t>
            </a:r>
          </a:p>
        </p:txBody>
      </p:sp>
      <p:sp>
        <p:nvSpPr>
          <p:cNvPr id="5" name="Slide Number Placeholder 4"/>
          <p:cNvSpPr>
            <a:spLocks noGrp="1"/>
          </p:cNvSpPr>
          <p:nvPr>
            <p:ph type="sldNum" sz="quarter" idx="12"/>
          </p:nvPr>
        </p:nvSpPr>
        <p:spPr/>
        <p:txBody>
          <a:bodyPr/>
          <a:lstStyle/>
          <a:p>
            <a:fld id="{BC417072-24E1-49B4-BF18-3209DFA00123}" type="slidenum">
              <a:rPr lang="en-US" smtClean="0"/>
              <a:t>‹#›</a:t>
            </a:fld>
            <a:endParaRPr lang="en-US"/>
          </a:p>
        </p:txBody>
      </p:sp>
      <p:sp>
        <p:nvSpPr>
          <p:cNvPr id="6" name="Title 1">
            <a:extLst>
              <a:ext uri="{FF2B5EF4-FFF2-40B4-BE49-F238E27FC236}">
                <a16:creationId xmlns:a16="http://schemas.microsoft.com/office/drawing/2014/main" xmlns="" id="{B41DE237-92DE-4B71-889A-0996E1D97CF4}"/>
              </a:ext>
            </a:extLst>
          </p:cNvPr>
          <p:cNvSpPr>
            <a:spLocks noGrp="1"/>
          </p:cNvSpPr>
          <p:nvPr>
            <p:ph type="title"/>
          </p:nvPr>
        </p:nvSpPr>
        <p:spPr>
          <a:xfrm>
            <a:off x="437028" y="47068"/>
            <a:ext cx="8229600" cy="302559"/>
          </a:xfrm>
        </p:spPr>
        <p:txBody>
          <a:bodyPr>
            <a:noAutofit/>
          </a:bodyPr>
          <a:lstStyle>
            <a:lvl1pPr>
              <a:defRPr sz="2000" b="1"/>
            </a:lvl1pPr>
          </a:lstStyle>
          <a:p>
            <a:r>
              <a:rPr lang="en-US" dirty="0"/>
              <a:t>Click to edit Master title style</a:t>
            </a:r>
          </a:p>
        </p:txBody>
      </p:sp>
    </p:spTree>
    <p:extLst>
      <p:ext uri="{BB962C8B-B14F-4D97-AF65-F5344CB8AC3E}">
        <p14:creationId xmlns:p14="http://schemas.microsoft.com/office/powerpoint/2010/main" val="9074534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5pPr marL="1025129" indent="-123825">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4"/>
          </p:nvPr>
        </p:nvSpPr>
        <p:spPr>
          <a:xfrm>
            <a:off x="8258970" y="4834770"/>
            <a:ext cx="404249" cy="273844"/>
          </a:xfrm>
          <a:prstGeom prst="rect">
            <a:avLst/>
          </a:prstGeom>
        </p:spPr>
        <p:txBody>
          <a:bodyPr vert="horz" lIns="0" tIns="0" rIns="0" bIns="0" rtlCol="0" anchor="ctr"/>
          <a:lstStyle>
            <a:lvl1pPr algn="l">
              <a:defRPr sz="600" i="0">
                <a:solidFill>
                  <a:schemeClr val="tx1"/>
                </a:solidFill>
                <a:latin typeface="Arial"/>
                <a:cs typeface="Arial"/>
              </a:defRPr>
            </a:lvl1pPr>
          </a:lstStyle>
          <a:p>
            <a:fld id="{B208FF04-5691-994B-9CF9-07AED2E65555}" type="slidenum">
              <a:rPr lang="en-US" smtClean="0"/>
              <a:pPr/>
              <a:t>‹#›</a:t>
            </a:fld>
            <a:endParaRPr lang="en-US" dirty="0"/>
          </a:p>
        </p:txBody>
      </p:sp>
      <p:sp>
        <p:nvSpPr>
          <p:cNvPr id="7" name="Title 1">
            <a:extLst>
              <a:ext uri="{FF2B5EF4-FFF2-40B4-BE49-F238E27FC236}">
                <a16:creationId xmlns:a16="http://schemas.microsoft.com/office/drawing/2014/main" xmlns="" id="{C368951E-00B1-4C52-8620-96B7785E89F6}"/>
              </a:ext>
            </a:extLst>
          </p:cNvPr>
          <p:cNvSpPr>
            <a:spLocks noGrp="1"/>
          </p:cNvSpPr>
          <p:nvPr>
            <p:ph type="title"/>
          </p:nvPr>
        </p:nvSpPr>
        <p:spPr>
          <a:xfrm>
            <a:off x="437028" y="47068"/>
            <a:ext cx="8229600" cy="302559"/>
          </a:xfrm>
        </p:spPr>
        <p:txBody>
          <a:bodyPr>
            <a:noAutofit/>
          </a:bodyPr>
          <a:lstStyle>
            <a:lvl1pPr>
              <a:defRPr sz="2000" b="1"/>
            </a:lvl1pPr>
          </a:lstStyle>
          <a:p>
            <a:r>
              <a:rPr lang="en-US" dirty="0"/>
              <a:t>Click to edit Master title style</a:t>
            </a:r>
          </a:p>
        </p:txBody>
      </p:sp>
    </p:spTree>
    <p:extLst>
      <p:ext uri="{BB962C8B-B14F-4D97-AF65-F5344CB8AC3E}">
        <p14:creationId xmlns:p14="http://schemas.microsoft.com/office/powerpoint/2010/main" val="829917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141838" y="238125"/>
            <a:ext cx="7048500" cy="666750"/>
          </a:xfrm>
          <a:prstGeom prst="rect">
            <a:avLst/>
          </a:prstGeom>
        </p:spPr>
        <p:txBody>
          <a:bodyPr/>
          <a:lstStyle>
            <a:lvl1pPr marL="0" indent="0" algn="l" defTabSz="816266" rtl="0" eaLnBrk="1" latinLnBrk="0" hangingPunct="1">
              <a:spcBef>
                <a:spcPct val="0"/>
              </a:spcBef>
              <a:buNone/>
              <a:defRPr lang="en-US" sz="2750" b="1" i="0" kern="1200" dirty="0" smtClean="0">
                <a:solidFill>
                  <a:schemeClr val="bg1"/>
                </a:solidFill>
                <a:effectLst/>
                <a:latin typeface="Avenir Heavy" charset="0"/>
                <a:ea typeface="Avenir Heavy" charset="0"/>
                <a:cs typeface="Avenir Heavy" charset="0"/>
              </a:defRPr>
            </a:lvl1pPr>
          </a:lstStyle>
          <a:p>
            <a:pPr lvl="0"/>
            <a:r>
              <a:rPr lang="en-US"/>
              <a:t>Click to edit Master text styles</a:t>
            </a:r>
          </a:p>
        </p:txBody>
      </p:sp>
    </p:spTree>
    <p:extLst>
      <p:ext uri="{BB962C8B-B14F-4D97-AF65-F5344CB8AC3E}">
        <p14:creationId xmlns:p14="http://schemas.microsoft.com/office/powerpoint/2010/main" val="8437425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27651" y="1380744"/>
            <a:ext cx="6858000" cy="557784"/>
          </a:xfrm>
        </p:spPr>
        <p:txBody>
          <a:bodyPr anchor="ctr">
            <a:normAutofit/>
          </a:bodyPr>
          <a:lstStyle>
            <a:lvl1pPr algn="ctr">
              <a:defRPr sz="3600" b="1">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a:xfrm>
            <a:off x="1691640" y="2450592"/>
            <a:ext cx="5733288" cy="273844"/>
          </a:xfrm>
          <a:prstGeom prst="rect">
            <a:avLst/>
          </a:prstGeom>
        </p:spPr>
        <p:txBody>
          <a:bodyPr/>
          <a:lstStyle>
            <a:lvl1pPr algn="ctr">
              <a:defRPr sz="1800">
                <a:solidFill>
                  <a:schemeClr val="bg1"/>
                </a:solidFill>
              </a:defRPr>
            </a:lvl1pPr>
          </a:lstStyle>
          <a:p>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1600" y="4219422"/>
            <a:ext cx="1337784" cy="279676"/>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21264" y="2101790"/>
            <a:ext cx="670776" cy="198414"/>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141838" y="238125"/>
            <a:ext cx="7048500" cy="666750"/>
          </a:xfrm>
          <a:prstGeom prst="rect">
            <a:avLst/>
          </a:prstGeom>
        </p:spPr>
        <p:txBody>
          <a:bodyPr/>
          <a:lstStyle>
            <a:lvl1pPr marL="0" indent="0" algn="l" defTabSz="816266" rtl="0" eaLnBrk="1" latinLnBrk="0" hangingPunct="1">
              <a:spcBef>
                <a:spcPct val="0"/>
              </a:spcBef>
              <a:buNone/>
              <a:defRPr lang="en-US" sz="2750" b="1" i="0" kern="1200" dirty="0" smtClean="0">
                <a:solidFill>
                  <a:schemeClr val="bg1"/>
                </a:solidFill>
                <a:effectLst/>
                <a:latin typeface="Avenir Heavy" charset="0"/>
                <a:ea typeface="Avenir Heavy" charset="0"/>
                <a:cs typeface="Avenir Heavy" charset="0"/>
              </a:defRPr>
            </a:lvl1pPr>
          </a:lstStyle>
          <a:p>
            <a:pPr lvl="0"/>
            <a:r>
              <a:rPr lang="en-US"/>
              <a:t>Click to edit Master text styles</a:t>
            </a:r>
          </a:p>
        </p:txBody>
      </p:sp>
    </p:spTree>
    <p:extLst>
      <p:ext uri="{BB962C8B-B14F-4D97-AF65-F5344CB8AC3E}">
        <p14:creationId xmlns:p14="http://schemas.microsoft.com/office/powerpoint/2010/main" val="137667417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141838" y="238125"/>
            <a:ext cx="7048500" cy="666750"/>
          </a:xfrm>
          <a:prstGeom prst="rect">
            <a:avLst/>
          </a:prstGeom>
        </p:spPr>
        <p:txBody>
          <a:bodyPr/>
          <a:lstStyle>
            <a:lvl1pPr marL="0" indent="0" algn="l" defTabSz="816266" rtl="0" eaLnBrk="1" latinLnBrk="0" hangingPunct="1">
              <a:spcBef>
                <a:spcPct val="0"/>
              </a:spcBef>
              <a:buNone/>
              <a:defRPr lang="en-US" sz="2750" b="1" i="0" kern="1200" dirty="0" smtClean="0">
                <a:solidFill>
                  <a:schemeClr val="bg1"/>
                </a:solidFill>
                <a:effectLst/>
                <a:latin typeface="Avenir Heavy" charset="0"/>
                <a:ea typeface="Avenir Heavy" charset="0"/>
                <a:cs typeface="Avenir Heavy" charset="0"/>
              </a:defRPr>
            </a:lvl1pPr>
          </a:lstStyle>
          <a:p>
            <a:pPr lvl="0"/>
            <a:r>
              <a:rPr lang="en-US"/>
              <a:t>Click to edit Master text styles</a:t>
            </a:r>
          </a:p>
        </p:txBody>
      </p:sp>
    </p:spTree>
    <p:extLst>
      <p:ext uri="{BB962C8B-B14F-4D97-AF65-F5344CB8AC3E}">
        <p14:creationId xmlns:p14="http://schemas.microsoft.com/office/powerpoint/2010/main" val="309963292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141838" y="238125"/>
            <a:ext cx="7048500" cy="666750"/>
          </a:xfrm>
          <a:prstGeom prst="rect">
            <a:avLst/>
          </a:prstGeom>
        </p:spPr>
        <p:txBody>
          <a:bodyPr/>
          <a:lstStyle>
            <a:lvl1pPr marL="0" indent="0" algn="l" defTabSz="816266" rtl="0" eaLnBrk="1" latinLnBrk="0" hangingPunct="1">
              <a:spcBef>
                <a:spcPct val="0"/>
              </a:spcBef>
              <a:buNone/>
              <a:defRPr lang="en-US" sz="2750" b="1" i="0" kern="1200" dirty="0" smtClean="0">
                <a:solidFill>
                  <a:schemeClr val="bg1"/>
                </a:solidFill>
                <a:effectLst/>
                <a:latin typeface="Avenir Heavy" charset="0"/>
                <a:ea typeface="Avenir Heavy" charset="0"/>
                <a:cs typeface="Avenir Heavy" charset="0"/>
              </a:defRPr>
            </a:lvl1pPr>
          </a:lstStyle>
          <a:p>
            <a:pPr lvl="0"/>
            <a:r>
              <a:rPr lang="en-US"/>
              <a:t>Click to edit Master text styles</a:t>
            </a:r>
          </a:p>
        </p:txBody>
      </p:sp>
    </p:spTree>
    <p:extLst>
      <p:ext uri="{BB962C8B-B14F-4D97-AF65-F5344CB8AC3E}">
        <p14:creationId xmlns:p14="http://schemas.microsoft.com/office/powerpoint/2010/main" val="192939050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141838" y="238125"/>
            <a:ext cx="7048500" cy="666750"/>
          </a:xfrm>
          <a:prstGeom prst="rect">
            <a:avLst/>
          </a:prstGeom>
        </p:spPr>
        <p:txBody>
          <a:bodyPr/>
          <a:lstStyle>
            <a:lvl1pPr marL="0" indent="0" algn="l" defTabSz="816266" rtl="0" eaLnBrk="1" latinLnBrk="0" hangingPunct="1">
              <a:spcBef>
                <a:spcPct val="0"/>
              </a:spcBef>
              <a:buNone/>
              <a:defRPr lang="en-US" sz="2750" b="1" i="0" kern="1200" dirty="0" smtClean="0">
                <a:solidFill>
                  <a:schemeClr val="bg1"/>
                </a:solidFill>
                <a:effectLst/>
                <a:latin typeface="Avenir Heavy" charset="0"/>
                <a:ea typeface="Avenir Heavy" charset="0"/>
                <a:cs typeface="Avenir Heavy" charset="0"/>
              </a:defRPr>
            </a:lvl1pPr>
          </a:lstStyle>
          <a:p>
            <a:pPr lvl="0"/>
            <a:r>
              <a:rPr lang="en-US"/>
              <a:t>Click to edit Master text styles</a:t>
            </a:r>
          </a:p>
        </p:txBody>
      </p:sp>
    </p:spTree>
    <p:extLst>
      <p:ext uri="{BB962C8B-B14F-4D97-AF65-F5344CB8AC3E}">
        <p14:creationId xmlns:p14="http://schemas.microsoft.com/office/powerpoint/2010/main" val="1637159675"/>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141838" y="238125"/>
            <a:ext cx="7048500" cy="666750"/>
          </a:xfrm>
          <a:prstGeom prst="rect">
            <a:avLst/>
          </a:prstGeom>
        </p:spPr>
        <p:txBody>
          <a:bodyPr/>
          <a:lstStyle>
            <a:lvl1pPr marL="0" indent="0" algn="l" defTabSz="816266" rtl="0" eaLnBrk="1" latinLnBrk="0" hangingPunct="1">
              <a:spcBef>
                <a:spcPct val="0"/>
              </a:spcBef>
              <a:buNone/>
              <a:defRPr lang="en-US" sz="2750" b="1" i="0" kern="1200" dirty="0" smtClean="0">
                <a:solidFill>
                  <a:schemeClr val="bg1"/>
                </a:solidFill>
                <a:effectLst/>
                <a:latin typeface="Avenir Heavy" charset="0"/>
                <a:ea typeface="Avenir Heavy" charset="0"/>
                <a:cs typeface="Avenir Heavy" charset="0"/>
              </a:defRPr>
            </a:lvl1pPr>
          </a:lstStyle>
          <a:p>
            <a:pPr lvl="0"/>
            <a:r>
              <a:rPr lang="en-US"/>
              <a:t>Click to edit Master text styles</a:t>
            </a:r>
          </a:p>
        </p:txBody>
      </p:sp>
    </p:spTree>
    <p:extLst>
      <p:ext uri="{BB962C8B-B14F-4D97-AF65-F5344CB8AC3E}">
        <p14:creationId xmlns:p14="http://schemas.microsoft.com/office/powerpoint/2010/main" val="4113071710"/>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141838" y="238125"/>
            <a:ext cx="7048500" cy="666750"/>
          </a:xfrm>
          <a:prstGeom prst="rect">
            <a:avLst/>
          </a:prstGeom>
        </p:spPr>
        <p:txBody>
          <a:bodyPr/>
          <a:lstStyle>
            <a:lvl1pPr marL="0" indent="0" algn="l" defTabSz="816266" rtl="0" eaLnBrk="1" latinLnBrk="0" hangingPunct="1">
              <a:spcBef>
                <a:spcPct val="0"/>
              </a:spcBef>
              <a:buNone/>
              <a:defRPr lang="en-US" sz="2750" b="1" i="0" kern="1200" dirty="0" smtClean="0">
                <a:solidFill>
                  <a:schemeClr val="bg1"/>
                </a:solidFill>
                <a:effectLst/>
                <a:latin typeface="Avenir Heavy" charset="0"/>
                <a:ea typeface="Avenir Heavy" charset="0"/>
                <a:cs typeface="Avenir Heavy" charset="0"/>
              </a:defRPr>
            </a:lvl1pPr>
          </a:lstStyle>
          <a:p>
            <a:pPr lvl="0"/>
            <a:r>
              <a:rPr lang="en-US"/>
              <a:t>Click to edit Master text styles</a:t>
            </a:r>
          </a:p>
        </p:txBody>
      </p:sp>
    </p:spTree>
    <p:extLst>
      <p:ext uri="{BB962C8B-B14F-4D97-AF65-F5344CB8AC3E}">
        <p14:creationId xmlns:p14="http://schemas.microsoft.com/office/powerpoint/2010/main" val="312192765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141838" y="238125"/>
            <a:ext cx="7048500" cy="666750"/>
          </a:xfrm>
          <a:prstGeom prst="rect">
            <a:avLst/>
          </a:prstGeom>
        </p:spPr>
        <p:txBody>
          <a:bodyPr/>
          <a:lstStyle>
            <a:lvl1pPr marL="0" indent="0" algn="l" defTabSz="816266" rtl="0" eaLnBrk="1" latinLnBrk="0" hangingPunct="1">
              <a:spcBef>
                <a:spcPct val="0"/>
              </a:spcBef>
              <a:buNone/>
              <a:defRPr lang="en-US" sz="2750" b="1" i="0" kern="1200" dirty="0" smtClean="0">
                <a:solidFill>
                  <a:schemeClr val="bg1"/>
                </a:solidFill>
                <a:effectLst/>
                <a:latin typeface="Avenir Heavy" charset="0"/>
                <a:ea typeface="Avenir Heavy" charset="0"/>
                <a:cs typeface="Avenir Heavy" charset="0"/>
              </a:defRPr>
            </a:lvl1pPr>
          </a:lstStyle>
          <a:p>
            <a:pPr lvl="0"/>
            <a:r>
              <a:rPr lang="en-US"/>
              <a:t>Click to edit Master text styles</a:t>
            </a:r>
          </a:p>
        </p:txBody>
      </p:sp>
    </p:spTree>
    <p:extLst>
      <p:ext uri="{BB962C8B-B14F-4D97-AF65-F5344CB8AC3E}">
        <p14:creationId xmlns:p14="http://schemas.microsoft.com/office/powerpoint/2010/main" val="305128087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141838" y="238125"/>
            <a:ext cx="7048500" cy="666750"/>
          </a:xfrm>
          <a:prstGeom prst="rect">
            <a:avLst/>
          </a:prstGeom>
        </p:spPr>
        <p:txBody>
          <a:bodyPr/>
          <a:lstStyle>
            <a:lvl1pPr marL="0" indent="0" algn="l" defTabSz="816266" rtl="0" eaLnBrk="1" latinLnBrk="0" hangingPunct="1">
              <a:spcBef>
                <a:spcPct val="0"/>
              </a:spcBef>
              <a:buNone/>
              <a:defRPr lang="en-US" sz="2750" b="1" i="0" kern="1200" dirty="0" smtClean="0">
                <a:solidFill>
                  <a:schemeClr val="bg1"/>
                </a:solidFill>
                <a:effectLst/>
                <a:latin typeface="Avenir Heavy" charset="0"/>
                <a:ea typeface="Avenir Heavy" charset="0"/>
                <a:cs typeface="Avenir Heavy" charset="0"/>
              </a:defRPr>
            </a:lvl1pPr>
          </a:lstStyle>
          <a:p>
            <a:pPr lvl="0"/>
            <a:r>
              <a:rPr lang="en-US"/>
              <a:t>Click to edit Master text styles</a:t>
            </a:r>
          </a:p>
        </p:txBody>
      </p:sp>
    </p:spTree>
    <p:extLst>
      <p:ext uri="{BB962C8B-B14F-4D97-AF65-F5344CB8AC3E}">
        <p14:creationId xmlns:p14="http://schemas.microsoft.com/office/powerpoint/2010/main" val="169381281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141838" y="238125"/>
            <a:ext cx="7048500" cy="666750"/>
          </a:xfrm>
          <a:prstGeom prst="rect">
            <a:avLst/>
          </a:prstGeom>
        </p:spPr>
        <p:txBody>
          <a:bodyPr/>
          <a:lstStyle>
            <a:lvl1pPr marL="0" indent="0" algn="l" defTabSz="816266" rtl="0" eaLnBrk="1" latinLnBrk="0" hangingPunct="1">
              <a:spcBef>
                <a:spcPct val="0"/>
              </a:spcBef>
              <a:buNone/>
              <a:defRPr lang="en-US" sz="2750" b="1" i="0" kern="1200" dirty="0" smtClean="0">
                <a:solidFill>
                  <a:schemeClr val="bg1"/>
                </a:solidFill>
                <a:effectLst/>
                <a:latin typeface="Avenir Heavy" charset="0"/>
                <a:ea typeface="Avenir Heavy" charset="0"/>
                <a:cs typeface="Avenir Heavy" charset="0"/>
              </a:defRPr>
            </a:lvl1pPr>
          </a:lstStyle>
          <a:p>
            <a:pPr lvl="0"/>
            <a:r>
              <a:rPr lang="en-US"/>
              <a:t>Click to edit Master text styles</a:t>
            </a:r>
          </a:p>
        </p:txBody>
      </p:sp>
    </p:spTree>
    <p:extLst>
      <p:ext uri="{BB962C8B-B14F-4D97-AF65-F5344CB8AC3E}">
        <p14:creationId xmlns:p14="http://schemas.microsoft.com/office/powerpoint/2010/main" val="572460248"/>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141838" y="238125"/>
            <a:ext cx="7048500" cy="666750"/>
          </a:xfrm>
          <a:prstGeom prst="rect">
            <a:avLst/>
          </a:prstGeom>
        </p:spPr>
        <p:txBody>
          <a:bodyPr/>
          <a:lstStyle>
            <a:lvl1pPr marL="0" indent="0" algn="l" defTabSz="816266" rtl="0" eaLnBrk="1" latinLnBrk="0" hangingPunct="1">
              <a:spcBef>
                <a:spcPct val="0"/>
              </a:spcBef>
              <a:buNone/>
              <a:defRPr lang="en-US" sz="2750" b="1" i="0" kern="1200" dirty="0" smtClean="0">
                <a:solidFill>
                  <a:schemeClr val="bg1"/>
                </a:solidFill>
                <a:effectLst/>
                <a:latin typeface="Avenir Heavy" charset="0"/>
                <a:ea typeface="Avenir Heavy" charset="0"/>
                <a:cs typeface="Avenir Heavy" charset="0"/>
              </a:defRPr>
            </a:lvl1pPr>
          </a:lstStyle>
          <a:p>
            <a:pPr lvl="0"/>
            <a:r>
              <a:rPr lang="en-US"/>
              <a:t>Click to edit Master text styles</a:t>
            </a:r>
          </a:p>
        </p:txBody>
      </p:sp>
    </p:spTree>
    <p:extLst>
      <p:ext uri="{BB962C8B-B14F-4D97-AF65-F5344CB8AC3E}">
        <p14:creationId xmlns:p14="http://schemas.microsoft.com/office/powerpoint/2010/main" val="141979154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O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27651" y="1380744"/>
            <a:ext cx="6858000" cy="557784"/>
          </a:xfrm>
        </p:spPr>
        <p:txBody>
          <a:bodyPr anchor="ctr">
            <a:normAutofit/>
          </a:bodyPr>
          <a:lstStyle>
            <a:lvl1pPr algn="ctr">
              <a:defRPr sz="3600" b="1">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a:xfrm>
            <a:off x="1691640" y="2450592"/>
            <a:ext cx="5733288" cy="273844"/>
          </a:xfrm>
          <a:prstGeom prst="rect">
            <a:avLst/>
          </a:prstGeom>
        </p:spPr>
        <p:txBody>
          <a:bodyPr/>
          <a:lstStyle>
            <a:lvl1pPr algn="ctr">
              <a:defRPr sz="1800">
                <a:solidFill>
                  <a:schemeClr val="bg1"/>
                </a:solidFill>
              </a:defRPr>
            </a:lvl1pPr>
          </a:lstStyle>
          <a:p>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1600" y="4219422"/>
            <a:ext cx="1337784" cy="279676"/>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21264" y="2101790"/>
            <a:ext cx="670776" cy="198414"/>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141838" y="238125"/>
            <a:ext cx="7048500" cy="666750"/>
          </a:xfrm>
          <a:prstGeom prst="rect">
            <a:avLst/>
          </a:prstGeom>
        </p:spPr>
        <p:txBody>
          <a:bodyPr/>
          <a:lstStyle>
            <a:lvl1pPr marL="0" indent="0" algn="l" defTabSz="816266" rtl="0" eaLnBrk="1" latinLnBrk="0" hangingPunct="1">
              <a:spcBef>
                <a:spcPct val="0"/>
              </a:spcBef>
              <a:buNone/>
              <a:defRPr lang="en-US" sz="2750" b="1" i="0" kern="1200" dirty="0" smtClean="0">
                <a:solidFill>
                  <a:schemeClr val="bg1"/>
                </a:solidFill>
                <a:effectLst/>
                <a:latin typeface="Avenir Heavy" charset="0"/>
                <a:ea typeface="Avenir Heavy" charset="0"/>
                <a:cs typeface="Avenir Heavy" charset="0"/>
              </a:defRPr>
            </a:lvl1pPr>
          </a:lstStyle>
          <a:p>
            <a:pPr lvl="0"/>
            <a:r>
              <a:rPr lang="en-US"/>
              <a:t>Click to edit Master text styles</a:t>
            </a:r>
          </a:p>
        </p:txBody>
      </p:sp>
    </p:spTree>
    <p:extLst>
      <p:ext uri="{BB962C8B-B14F-4D97-AF65-F5344CB8AC3E}">
        <p14:creationId xmlns:p14="http://schemas.microsoft.com/office/powerpoint/2010/main" val="3492301720"/>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51264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none" baseline="0"/>
            </a:lvl1pPr>
          </a:lstStyle>
          <a:p>
            <a:r>
              <a:rPr lang="en-US" dirty="0"/>
              <a:t>Click to edit Master title style</a:t>
            </a:r>
          </a:p>
        </p:txBody>
      </p:sp>
      <p:sp>
        <p:nvSpPr>
          <p:cNvPr id="3" name="Content Placeholder 2"/>
          <p:cNvSpPr>
            <a:spLocks noGrp="1"/>
          </p:cNvSpPr>
          <p:nvPr>
            <p:ph idx="1"/>
          </p:nvPr>
        </p:nvSpPr>
        <p:spPr>
          <a:xfrm>
            <a:off x="457200" y="1200150"/>
            <a:ext cx="4114800" cy="3428478"/>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0" y="1195387"/>
            <a:ext cx="4114800" cy="3433241"/>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4"/>
          <p:cNvSpPr>
            <a:spLocks noGrp="1"/>
          </p:cNvSpPr>
          <p:nvPr>
            <p:ph type="ftr" sz="quarter" idx="14"/>
          </p:nvPr>
        </p:nvSpPr>
        <p:spPr>
          <a:xfrm>
            <a:off x="2133600" y="4866501"/>
            <a:ext cx="4724400" cy="276999"/>
          </a:xfrm>
          <a:prstGeom prst="rect">
            <a:avLst/>
          </a:prstGeom>
        </p:spPr>
        <p:txBody>
          <a:bodyPr/>
          <a:lstStyle>
            <a:lvl1pPr>
              <a:defRPr dirty="0"/>
            </a:lvl1pPr>
          </a:lstStyle>
          <a:p>
            <a:pPr>
              <a:defRPr/>
            </a:pPr>
            <a:endParaRPr lang="en-US" dirty="0"/>
          </a:p>
        </p:txBody>
      </p:sp>
      <p:sp>
        <p:nvSpPr>
          <p:cNvPr id="8" name="Slide Number Placeholder 5"/>
          <p:cNvSpPr>
            <a:spLocks noGrp="1"/>
          </p:cNvSpPr>
          <p:nvPr>
            <p:ph type="sldNum" sz="quarter" idx="15"/>
          </p:nvPr>
        </p:nvSpPr>
        <p:spPr>
          <a:xfrm>
            <a:off x="152400" y="4747023"/>
            <a:ext cx="457200" cy="172640"/>
          </a:xfrm>
          <a:prstGeom prst="rect">
            <a:avLst/>
          </a:prstGeom>
        </p:spPr>
        <p:txBody>
          <a:bodyPr/>
          <a:lstStyle>
            <a:lvl1pPr>
              <a:defRPr/>
            </a:lvl1pPr>
          </a:lstStyle>
          <a:p>
            <a:pPr>
              <a:defRPr/>
            </a:pPr>
            <a:fld id="{8449F36D-B6E9-4223-A270-34FEE2FD690C}" type="slidenum">
              <a:rPr lang="en-US"/>
              <a:pPr>
                <a:defRPr/>
              </a:pPr>
              <a:t>‹#›</a:t>
            </a:fld>
            <a:endParaRPr lang="en-US" dirty="0"/>
          </a:p>
        </p:txBody>
      </p:sp>
    </p:spTree>
    <p:extLst>
      <p:ext uri="{BB962C8B-B14F-4D97-AF65-F5344CB8AC3E}">
        <p14:creationId xmlns:p14="http://schemas.microsoft.com/office/powerpoint/2010/main" val="23767257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141838" y="238125"/>
            <a:ext cx="7048500" cy="666750"/>
          </a:xfrm>
          <a:prstGeom prst="rect">
            <a:avLst/>
          </a:prstGeom>
        </p:spPr>
        <p:txBody>
          <a:bodyPr/>
          <a:lstStyle>
            <a:lvl1pPr marL="0" indent="0" algn="l" defTabSz="816266" rtl="0" eaLnBrk="1" latinLnBrk="0" hangingPunct="1">
              <a:spcBef>
                <a:spcPct val="0"/>
              </a:spcBef>
              <a:buNone/>
              <a:defRPr lang="en-US" sz="2750" b="1" i="0" kern="1200" dirty="0" smtClean="0">
                <a:solidFill>
                  <a:schemeClr val="bg1"/>
                </a:solidFill>
                <a:effectLst/>
                <a:latin typeface="Avenir Heavy" charset="0"/>
                <a:ea typeface="Avenir Heavy" charset="0"/>
                <a:cs typeface="Avenir Heavy" charset="0"/>
              </a:defRPr>
            </a:lvl1pPr>
          </a:lstStyle>
          <a:p>
            <a:pPr lvl="0"/>
            <a:r>
              <a:rPr lang="en-US"/>
              <a:t>Click to edit Master text styles</a:t>
            </a:r>
          </a:p>
        </p:txBody>
      </p:sp>
    </p:spTree>
    <p:extLst>
      <p:ext uri="{BB962C8B-B14F-4D97-AF65-F5344CB8AC3E}">
        <p14:creationId xmlns:p14="http://schemas.microsoft.com/office/powerpoint/2010/main" val="1187393590"/>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3" name="Content Placeholder 2" title="0"/>
          <p:cNvSpPr>
            <a:spLocks noGrp="1"/>
          </p:cNvSpPr>
          <p:nvPr>
            <p:ph idx="1"/>
          </p:nvPr>
        </p:nvSpPr>
        <p:spPr>
          <a:xfrm>
            <a:off x="436605" y="971551"/>
            <a:ext cx="3982995" cy="3364087"/>
          </a:xfrm>
        </p:spPr>
        <p:txBody>
          <a:bodyPr lIns="0" tIns="0" rIns="0" bIns="0"/>
          <a:lstStyle>
            <a:lvl1pPr>
              <a:buClr>
                <a:schemeClr val="accent1"/>
              </a:buClr>
              <a:defRPr/>
            </a:lvl1pPr>
            <a:lvl2pPr marL="457200" indent="-228600">
              <a:buFont typeface="LucidaGrande" charset="0"/>
              <a:buChar cha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p:txBody>
      </p:sp>
      <p:sp>
        <p:nvSpPr>
          <p:cNvPr id="12" name="Text Placeholder 11"/>
          <p:cNvSpPr>
            <a:spLocks noGrp="1"/>
          </p:cNvSpPr>
          <p:nvPr>
            <p:ph type="body" sz="quarter" idx="14" hasCustomPrompt="1"/>
          </p:nvPr>
        </p:nvSpPr>
        <p:spPr>
          <a:xfrm>
            <a:off x="436562" y="209828"/>
            <a:ext cx="8270831" cy="456922"/>
          </a:xfrm>
        </p:spPr>
        <p:txBody>
          <a:bodyPr lIns="0" tIns="0" rIns="0" bIns="0" anchor="b" anchorCtr="0">
            <a:normAutofit/>
          </a:bodyPr>
          <a:lstStyle>
            <a:lvl1pPr marL="0" indent="0">
              <a:buNone/>
              <a:defRPr sz="3200" b="1" baseline="0">
                <a:solidFill>
                  <a:schemeClr val="accent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THIS IS A TEXT SLIDE</a:t>
            </a:r>
          </a:p>
        </p:txBody>
      </p:sp>
      <p:cxnSp>
        <p:nvCxnSpPr>
          <p:cNvPr id="13" name="Straight Connector 12">
            <a:extLst>
              <a:ext uri="{FF2B5EF4-FFF2-40B4-BE49-F238E27FC236}">
                <a16:creationId xmlns:a16="http://schemas.microsoft.com/office/drawing/2014/main" xmlns="" id="{4B4AE312-8D29-2649-9F88-36DF84B35E96}"/>
              </a:ext>
            </a:extLst>
          </p:cNvPr>
          <p:cNvCxnSpPr>
            <a:cxnSpLocks/>
          </p:cNvCxnSpPr>
          <p:nvPr userDrawn="1"/>
        </p:nvCxnSpPr>
        <p:spPr>
          <a:xfrm>
            <a:off x="436584" y="744814"/>
            <a:ext cx="8270831"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8" name="Content Placeholder 2" title="0">
            <a:extLst>
              <a:ext uri="{FF2B5EF4-FFF2-40B4-BE49-F238E27FC236}">
                <a16:creationId xmlns:a16="http://schemas.microsoft.com/office/drawing/2014/main" xmlns="" id="{1F2DEB3F-CAB5-B842-BB22-AB327A2CF22F}"/>
              </a:ext>
            </a:extLst>
          </p:cNvPr>
          <p:cNvSpPr>
            <a:spLocks noGrp="1"/>
          </p:cNvSpPr>
          <p:nvPr>
            <p:ph idx="15"/>
          </p:nvPr>
        </p:nvSpPr>
        <p:spPr>
          <a:xfrm>
            <a:off x="4711702" y="977901"/>
            <a:ext cx="3982995" cy="3364087"/>
          </a:xfrm>
        </p:spPr>
        <p:txBody>
          <a:bodyPr lIns="0" tIns="0" rIns="0" bIns="0"/>
          <a:lstStyle>
            <a:lvl1pPr>
              <a:buClr>
                <a:schemeClr val="accent1"/>
              </a:buClr>
              <a:defRPr/>
            </a:lvl1pPr>
            <a:lvl2pPr marL="457200" indent="-228600">
              <a:buFont typeface="LucidaGrande" charset="0"/>
              <a:buChar cha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p:txBody>
      </p:sp>
      <p:pic>
        <p:nvPicPr>
          <p:cNvPr id="11" name="Picture 10" descr="A picture containing drawing&#10;&#10;Description automatically generated">
            <a:extLst>
              <a:ext uri="{FF2B5EF4-FFF2-40B4-BE49-F238E27FC236}">
                <a16:creationId xmlns:a16="http://schemas.microsoft.com/office/drawing/2014/main" xmlns="" id="{BF2B758F-7F71-4DF6-90C8-C26AF807C388}"/>
              </a:ext>
            </a:extLst>
          </p:cNvPr>
          <p:cNvPicPr>
            <a:picLocks noChangeAspect="1"/>
          </p:cNvPicPr>
          <p:nvPr userDrawn="1"/>
        </p:nvPicPr>
        <p:blipFill>
          <a:blip r:embed="rId2"/>
          <a:stretch>
            <a:fillRect/>
          </a:stretch>
        </p:blipFill>
        <p:spPr>
          <a:xfrm>
            <a:off x="7618567" y="4640439"/>
            <a:ext cx="1361416" cy="370094"/>
          </a:xfrm>
          <a:prstGeom prst="rect">
            <a:avLst/>
          </a:prstGeom>
        </p:spPr>
      </p:pic>
      <p:sp>
        <p:nvSpPr>
          <p:cNvPr id="15" name="Date Placeholder 3">
            <a:extLst>
              <a:ext uri="{FF2B5EF4-FFF2-40B4-BE49-F238E27FC236}">
                <a16:creationId xmlns:a16="http://schemas.microsoft.com/office/drawing/2014/main" xmlns="" id="{5E64E553-F119-4656-9BC1-D6FF17A1A914}"/>
              </a:ext>
            </a:extLst>
          </p:cNvPr>
          <p:cNvSpPr txBox="1">
            <a:spLocks/>
          </p:cNvSpPr>
          <p:nvPr userDrawn="1"/>
        </p:nvSpPr>
        <p:spPr>
          <a:xfrm>
            <a:off x="0" y="4948442"/>
            <a:ext cx="9144978" cy="191164"/>
          </a:xfrm>
          <a:prstGeom prst="rect">
            <a:avLst/>
          </a:prstGeom>
        </p:spPr>
        <p:txBody>
          <a:bodyPr vert="horz" lIns="68580" tIns="34290" rIns="68580" bIns="34290" rtlCol="0" anchor="ctr"/>
          <a:lstStyle>
            <a:defPPr>
              <a:defRPr lang="en-US"/>
            </a:defPPr>
            <a:lvl1pPr marL="0" marR="0" indent="0" algn="ctr" defTabSz="457200" rtl="0" eaLnBrk="1" fontAlgn="auto" latinLnBrk="0" hangingPunct="1">
              <a:lnSpc>
                <a:spcPct val="100000"/>
              </a:lnSpc>
              <a:spcBef>
                <a:spcPts val="0"/>
              </a:spcBef>
              <a:spcAft>
                <a:spcPts val="0"/>
              </a:spcAft>
              <a:buClrTx/>
              <a:buSzTx/>
              <a:buFontTx/>
              <a:buNone/>
              <a:tabLst/>
              <a:defRPr sz="80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sz="800" dirty="0"/>
          </a:p>
        </p:txBody>
      </p:sp>
    </p:spTree>
    <p:extLst>
      <p:ext uri="{BB962C8B-B14F-4D97-AF65-F5344CB8AC3E}">
        <p14:creationId xmlns:p14="http://schemas.microsoft.com/office/powerpoint/2010/main" val="36907647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3" name="Content Placeholder 2" title="0"/>
          <p:cNvSpPr>
            <a:spLocks noGrp="1"/>
          </p:cNvSpPr>
          <p:nvPr>
            <p:ph idx="1"/>
          </p:nvPr>
        </p:nvSpPr>
        <p:spPr>
          <a:xfrm>
            <a:off x="436605" y="971551"/>
            <a:ext cx="8270832" cy="3364087"/>
          </a:xfrm>
        </p:spPr>
        <p:txBody>
          <a:bodyPr lIns="0" tIns="0" rIns="0" bIns="0"/>
          <a:lstStyle>
            <a:lvl1pPr>
              <a:buClr>
                <a:schemeClr val="accent1"/>
              </a:buClr>
              <a:defRPr/>
            </a:lvl1pPr>
            <a:lvl2pPr marL="457200" indent="-228600">
              <a:buFont typeface="LucidaGrande" charset="0"/>
              <a:buChar cha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p:txBody>
      </p:sp>
      <p:sp>
        <p:nvSpPr>
          <p:cNvPr id="12" name="Text Placeholder 11"/>
          <p:cNvSpPr>
            <a:spLocks noGrp="1"/>
          </p:cNvSpPr>
          <p:nvPr>
            <p:ph type="body" sz="quarter" idx="14" hasCustomPrompt="1"/>
          </p:nvPr>
        </p:nvSpPr>
        <p:spPr>
          <a:xfrm>
            <a:off x="436562" y="208028"/>
            <a:ext cx="8270831" cy="458722"/>
          </a:xfrm>
        </p:spPr>
        <p:txBody>
          <a:bodyPr lIns="0" tIns="0" rIns="0" bIns="0" anchor="b" anchorCtr="0">
            <a:normAutofit/>
          </a:bodyPr>
          <a:lstStyle>
            <a:lvl1pPr marL="0" indent="0">
              <a:buNone/>
              <a:defRPr sz="3200" b="1" baseline="0">
                <a:solidFill>
                  <a:schemeClr val="accent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THIS IS A TEXT SLIDE</a:t>
            </a:r>
          </a:p>
        </p:txBody>
      </p:sp>
      <p:cxnSp>
        <p:nvCxnSpPr>
          <p:cNvPr id="13" name="Straight Connector 12">
            <a:extLst>
              <a:ext uri="{FF2B5EF4-FFF2-40B4-BE49-F238E27FC236}">
                <a16:creationId xmlns:a16="http://schemas.microsoft.com/office/drawing/2014/main" xmlns="" id="{4B4AE312-8D29-2649-9F88-36DF84B35E96}"/>
              </a:ext>
            </a:extLst>
          </p:cNvPr>
          <p:cNvCxnSpPr>
            <a:cxnSpLocks/>
          </p:cNvCxnSpPr>
          <p:nvPr userDrawn="1"/>
        </p:nvCxnSpPr>
        <p:spPr>
          <a:xfrm>
            <a:off x="436562" y="743014"/>
            <a:ext cx="8270831"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drawing&#10;&#10;Description automatically generated">
            <a:extLst>
              <a:ext uri="{FF2B5EF4-FFF2-40B4-BE49-F238E27FC236}">
                <a16:creationId xmlns:a16="http://schemas.microsoft.com/office/drawing/2014/main" xmlns="" id="{E50B5F07-BED5-4E46-8DB3-EF8F4E1EC514}"/>
              </a:ext>
            </a:extLst>
          </p:cNvPr>
          <p:cNvPicPr>
            <a:picLocks noChangeAspect="1"/>
          </p:cNvPicPr>
          <p:nvPr userDrawn="1"/>
        </p:nvPicPr>
        <p:blipFill>
          <a:blip r:embed="rId2"/>
          <a:stretch>
            <a:fillRect/>
          </a:stretch>
        </p:blipFill>
        <p:spPr>
          <a:xfrm>
            <a:off x="7618567" y="4640439"/>
            <a:ext cx="1361416" cy="370094"/>
          </a:xfrm>
          <a:prstGeom prst="rect">
            <a:avLst/>
          </a:prstGeom>
        </p:spPr>
      </p:pic>
    </p:spTree>
    <p:extLst>
      <p:ext uri="{BB962C8B-B14F-4D97-AF65-F5344CB8AC3E}">
        <p14:creationId xmlns:p14="http://schemas.microsoft.com/office/powerpoint/2010/main" val="3410429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7" name="Rectangle 6"/>
          <p:cNvSpPr/>
          <p:nvPr userDrawn="1"/>
        </p:nvSpPr>
        <p:spPr>
          <a:xfrm>
            <a:off x="0" y="4695206"/>
            <a:ext cx="9144000" cy="457200"/>
          </a:xfrm>
          <a:prstGeom prst="rect">
            <a:avLst/>
          </a:prstGeom>
          <a:gradFill>
            <a:gsLst>
              <a:gs pos="100000">
                <a:schemeClr val="accent1"/>
              </a:gs>
              <a:gs pos="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a:xfrm>
            <a:off x="1602862" y="4780327"/>
            <a:ext cx="5027806" cy="273844"/>
          </a:xfrm>
        </p:spPr>
        <p:txBody>
          <a:bodyPr lIns="0" tIns="0" rIns="0" bIns="0"/>
          <a:lstStyle>
            <a:lvl1pPr algn="l">
              <a:defRPr sz="750" b="0">
                <a:solidFill>
                  <a:schemeClr val="tx1"/>
                </a:solidFill>
              </a:defRPr>
            </a:lvl1pPr>
          </a:lstStyle>
          <a:p>
            <a:pPr defTabSz="514350"/>
            <a:r>
              <a:rPr lang="en-US"/>
              <a:t>Reference</a:t>
            </a:r>
            <a:endParaRPr lang="en-US" dirty="0"/>
          </a:p>
        </p:txBody>
      </p:sp>
      <p:sp>
        <p:nvSpPr>
          <p:cNvPr id="6" name="Slide Number Placeholder 5"/>
          <p:cNvSpPr>
            <a:spLocks noGrp="1"/>
          </p:cNvSpPr>
          <p:nvPr>
            <p:ph type="sldNum" sz="quarter" idx="12"/>
          </p:nvPr>
        </p:nvSpPr>
        <p:spPr>
          <a:xfrm>
            <a:off x="8056756" y="4767264"/>
            <a:ext cx="458594" cy="273844"/>
          </a:xfrm>
        </p:spPr>
        <p:txBody>
          <a:bodyPr lIns="0" tIns="0" rIns="0" bIns="0"/>
          <a:lstStyle>
            <a:lvl1pPr algn="r">
              <a:defRPr sz="1050" b="1">
                <a:solidFill>
                  <a:schemeClr val="bg1"/>
                </a:solidFill>
              </a:defRPr>
            </a:lvl1pPr>
          </a:lstStyle>
          <a:p>
            <a:pPr defTabSz="514350"/>
            <a:fld id="{3C27E03C-9F28-6A43-AA5D-159A94298CD9}" type="slidenum">
              <a:rPr lang="en-US" smtClean="0">
                <a:solidFill>
                  <a:srgbClr val="FFFFFF"/>
                </a:solidFill>
              </a:rPr>
              <a:pPr defTabSz="514350"/>
              <a:t>‹#›</a:t>
            </a:fld>
            <a:endParaRPr lang="en-US" dirty="0">
              <a:solidFill>
                <a:srgbClr val="FFFFFF"/>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6607" y="4820544"/>
            <a:ext cx="996779" cy="208385"/>
          </a:xfrm>
          <a:prstGeom prst="rect">
            <a:avLst/>
          </a:prstGeom>
        </p:spPr>
      </p:pic>
      <p:sp>
        <p:nvSpPr>
          <p:cNvPr id="9" name="Content Placeholder 2" title="0"/>
          <p:cNvSpPr>
            <a:spLocks noGrp="1"/>
          </p:cNvSpPr>
          <p:nvPr>
            <p:ph idx="1"/>
          </p:nvPr>
        </p:nvSpPr>
        <p:spPr>
          <a:xfrm>
            <a:off x="419168" y="979714"/>
            <a:ext cx="8332945" cy="3513908"/>
          </a:xfrm>
        </p:spPr>
        <p:txBody>
          <a:bodyPr lIns="0" tIns="0" rIns="0" bIns="0"/>
          <a:lstStyle>
            <a:lvl1pPr>
              <a:buClr>
                <a:schemeClr val="accent1"/>
              </a:buClr>
              <a:defRPr/>
            </a:lvl1pPr>
            <a:lvl2pPr marL="385763" indent="-128588">
              <a:buFont typeface="LucidaGrande" charset="0"/>
              <a:buChar char="-"/>
              <a:defRPr/>
            </a:lvl2pPr>
            <a:lvl3pPr>
              <a:buClr>
                <a:schemeClr val="accent2"/>
              </a:buClr>
              <a:defRPr/>
            </a:lvl3pPr>
            <a:lvl4pPr>
              <a:buClr>
                <a:schemeClr val="accent2"/>
              </a:buClr>
              <a:defRPr/>
            </a:lvl4pPr>
            <a:lvl5pPr>
              <a:buClr>
                <a:schemeClr val="accent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1"/>
          <p:cNvSpPr>
            <a:spLocks noGrp="1"/>
          </p:cNvSpPr>
          <p:nvPr>
            <p:ph type="body" sz="quarter" idx="14" hasCustomPrompt="1"/>
          </p:nvPr>
        </p:nvSpPr>
        <p:spPr>
          <a:xfrm>
            <a:off x="419168" y="223058"/>
            <a:ext cx="8332944" cy="534987"/>
          </a:xfrm>
        </p:spPr>
        <p:txBody>
          <a:bodyPr lIns="0" tIns="0" rIns="0" bIns="0" anchor="ctr">
            <a:normAutofit/>
          </a:bodyPr>
          <a:lstStyle>
            <a:lvl1pPr marL="0" indent="0">
              <a:buNone/>
              <a:defRPr sz="2700" b="0" baseline="0">
                <a:solidFill>
                  <a:schemeClr val="accent2"/>
                </a:solidFill>
                <a:latin typeface="+mj-lt"/>
              </a:defRPr>
            </a:lvl1pPr>
            <a:lvl2pPr marL="257175" indent="0">
              <a:buNone/>
              <a:defRPr/>
            </a:lvl2pPr>
            <a:lvl3pPr marL="514350" indent="0">
              <a:buNone/>
              <a:defRPr/>
            </a:lvl3pPr>
            <a:lvl4pPr marL="771525" indent="0">
              <a:buNone/>
              <a:defRPr/>
            </a:lvl4pPr>
            <a:lvl5pPr marL="1028700" indent="0">
              <a:buNone/>
              <a:defRPr/>
            </a:lvl5pPr>
          </a:lstStyle>
          <a:p>
            <a:pPr lvl="0"/>
            <a:r>
              <a:rPr lang="en-US" dirty="0"/>
              <a:t>Click to edit Master title style</a:t>
            </a:r>
          </a:p>
        </p:txBody>
      </p:sp>
    </p:spTree>
    <p:extLst>
      <p:ext uri="{BB962C8B-B14F-4D97-AF65-F5344CB8AC3E}">
        <p14:creationId xmlns:p14="http://schemas.microsoft.com/office/powerpoint/2010/main" val="2206517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3A437B8-C6EC-43D6-B514-DC653CED9113}" type="datetimeFigureOut">
              <a:rPr lang="en-US"/>
              <a:pPr>
                <a:defRPr/>
              </a:pPr>
              <a:t>10/5/2020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6A3C8B8-F842-47E6-833B-B4E3A4A35C6C}" type="slidenum">
              <a:rPr lang="en-US"/>
              <a:pPr>
                <a:defRPr/>
              </a:pPr>
              <a:t>‹#›</a:t>
            </a:fld>
            <a:endParaRPr lang="en-US"/>
          </a:p>
        </p:txBody>
      </p:sp>
    </p:spTree>
    <p:extLst>
      <p:ext uri="{BB962C8B-B14F-4D97-AF65-F5344CB8AC3E}">
        <p14:creationId xmlns:p14="http://schemas.microsoft.com/office/powerpoint/2010/main" val="9507564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3" name="Picture 2" descr="H:\Annual Meeting\2017 Boston\slides\16-1294_AUA2017_Slides_16-9Blank-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47635" y="2571750"/>
            <a:ext cx="4343401" cy="2057400"/>
          </a:xfrm>
        </p:spPr>
        <p:txBody>
          <a:bodyPr anchor="t"/>
          <a:lstStyle>
            <a:lvl1pPr algn="ctr">
              <a:defRPr sz="2250" b="1" cap="all">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6516781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cxnSp>
        <p:nvCxnSpPr>
          <p:cNvPr id="9" name="Straight Connector 8"/>
          <p:cNvCxnSpPr/>
          <p:nvPr userDrawn="1"/>
        </p:nvCxnSpPr>
        <p:spPr>
          <a:xfrm>
            <a:off x="0" y="910827"/>
            <a:ext cx="9144000" cy="0"/>
          </a:xfrm>
          <a:prstGeom prst="line">
            <a:avLst/>
          </a:prstGeom>
          <a:ln>
            <a:solidFill>
              <a:schemeClr val="tx2">
                <a:lumMod val="90000"/>
                <a:lumOff val="10000"/>
              </a:schemeClr>
            </a:solidFill>
          </a:ln>
        </p:spPr>
        <p:style>
          <a:lnRef idx="2">
            <a:schemeClr val="accent2"/>
          </a:lnRef>
          <a:fillRef idx="0">
            <a:schemeClr val="accent2"/>
          </a:fillRef>
          <a:effectRef idx="1">
            <a:schemeClr val="accent2"/>
          </a:effectRef>
          <a:fontRef idx="minor">
            <a:schemeClr val="tx1"/>
          </a:fontRef>
        </p:style>
      </p:cxnSp>
      <p:sp>
        <p:nvSpPr>
          <p:cNvPr id="8" name="Title 1"/>
          <p:cNvSpPr>
            <a:spLocks noGrp="1"/>
          </p:cNvSpPr>
          <p:nvPr>
            <p:ph type="title"/>
          </p:nvPr>
        </p:nvSpPr>
        <p:spPr>
          <a:xfrm>
            <a:off x="91440" y="76200"/>
            <a:ext cx="8961120" cy="742950"/>
          </a:xfrm>
        </p:spPr>
        <p:txBody>
          <a:bodyPr>
            <a:noAutofit/>
          </a:bodyPr>
          <a:lstStyle>
            <a:lvl1pPr>
              <a:defRPr sz="2800" baseline="0"/>
            </a:lvl1pPr>
          </a:lstStyle>
          <a:p>
            <a:r>
              <a:rPr lang="en-US" dirty="0"/>
              <a:t>Click to edit Master title style</a:t>
            </a:r>
          </a:p>
        </p:txBody>
      </p:sp>
      <p:sp>
        <p:nvSpPr>
          <p:cNvPr id="7" name="Footer Placeholder 6"/>
          <p:cNvSpPr>
            <a:spLocks noGrp="1"/>
          </p:cNvSpPr>
          <p:nvPr>
            <p:ph type="ftr" sz="quarter" idx="13"/>
          </p:nvPr>
        </p:nvSpPr>
        <p:spPr>
          <a:xfrm>
            <a:off x="94926" y="4814260"/>
            <a:ext cx="7699248" cy="273844"/>
          </a:xfrm>
        </p:spPr>
        <p:txBody>
          <a:bodyPr lIns="45720" tIns="45720" bIns="45720"/>
          <a:lstStyle/>
          <a:p>
            <a:endParaRPr lang="en-US" dirty="0">
              <a:solidFill>
                <a:srgbClr val="000000"/>
              </a:solidFill>
            </a:endParaRPr>
          </a:p>
        </p:txBody>
      </p:sp>
    </p:spTree>
    <p:extLst>
      <p:ext uri="{BB962C8B-B14F-4D97-AF65-F5344CB8AC3E}">
        <p14:creationId xmlns:p14="http://schemas.microsoft.com/office/powerpoint/2010/main" val="241340851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Option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27651" y="1380744"/>
            <a:ext cx="6858000" cy="557784"/>
          </a:xfrm>
        </p:spPr>
        <p:txBody>
          <a:bodyPr anchor="ctr">
            <a:normAutofit/>
          </a:bodyPr>
          <a:lstStyle>
            <a:lvl1pPr algn="ctr">
              <a:defRPr sz="3600" b="1">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a:xfrm>
            <a:off x="1691640" y="2450592"/>
            <a:ext cx="5733288" cy="273844"/>
          </a:xfrm>
          <a:prstGeom prst="rect">
            <a:avLst/>
          </a:prstGeom>
        </p:spPr>
        <p:txBody>
          <a:bodyPr/>
          <a:lstStyle>
            <a:lvl1pPr algn="ctr">
              <a:defRPr sz="1800">
                <a:solidFill>
                  <a:schemeClr val="bg1"/>
                </a:solidFill>
              </a:defRPr>
            </a:lvl1pPr>
          </a:lstStyle>
          <a:p>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1600" y="4219422"/>
            <a:ext cx="1337784" cy="279676"/>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21264" y="2101790"/>
            <a:ext cx="670776" cy="198414"/>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8406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2" name="Title 1"/>
          <p:cNvSpPr>
            <a:spLocks noGrp="1"/>
          </p:cNvSpPr>
          <p:nvPr>
            <p:ph type="title"/>
          </p:nvPr>
        </p:nvSpPr>
        <p:spPr>
          <a:xfrm>
            <a:off x="448069" y="178310"/>
            <a:ext cx="7161135" cy="441453"/>
          </a:xfrm>
          <a:prstGeom prst="rect">
            <a:avLst/>
          </a:prstGeom>
        </p:spPr>
        <p:txBody>
          <a:bodyPr anchor="ctr"/>
          <a:lstStyle/>
          <a:p>
            <a:r>
              <a:rPr lang="en-US"/>
              <a:t>Click to edit Master title style</a:t>
            </a:r>
          </a:p>
        </p:txBody>
      </p:sp>
      <p:sp>
        <p:nvSpPr>
          <p:cNvPr id="3" name="Content Placeholder 2"/>
          <p:cNvSpPr>
            <a:spLocks noGrp="1"/>
          </p:cNvSpPr>
          <p:nvPr>
            <p:ph idx="1"/>
          </p:nvPr>
        </p:nvSpPr>
        <p:spPr>
          <a:xfrm>
            <a:off x="448056" y="100126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91527" y="139309"/>
            <a:ext cx="1170163" cy="485435"/>
          </a:xfrm>
          <a:prstGeom prst="rect">
            <a:avLst/>
          </a:prstGeom>
        </p:spPr>
      </p:pic>
    </p:spTree>
    <p:extLst>
      <p:ext uri="{BB962C8B-B14F-4D97-AF65-F5344CB8AC3E}">
        <p14:creationId xmlns:p14="http://schemas.microsoft.com/office/powerpoint/2010/main" val="4483949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0" y="0"/>
            <a:ext cx="9144000" cy="8435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91527" y="139309"/>
            <a:ext cx="1170163" cy="485435"/>
          </a:xfrm>
          <a:prstGeom prst="rect">
            <a:avLst/>
          </a:prstGeom>
        </p:spPr>
      </p:pic>
      <p:sp>
        <p:nvSpPr>
          <p:cNvPr id="2" name="Title 1"/>
          <p:cNvSpPr>
            <a:spLocks noGrp="1"/>
          </p:cNvSpPr>
          <p:nvPr>
            <p:ph type="title"/>
          </p:nvPr>
        </p:nvSpPr>
        <p:spPr>
          <a:xfrm>
            <a:off x="448056" y="178310"/>
            <a:ext cx="7083454" cy="441453"/>
          </a:xfrm>
          <a:prstGeom prst="rect">
            <a:avLst/>
          </a:prstGeom>
        </p:spPr>
        <p:txBody>
          <a:bodyPr anchor="ctr"/>
          <a:lstStyle/>
          <a:p>
            <a:r>
              <a:rPr lang="en-US"/>
              <a:t>Click to edit Master title style</a:t>
            </a:r>
          </a:p>
        </p:txBody>
      </p:sp>
      <p:sp>
        <p:nvSpPr>
          <p:cNvPr id="3" name="Content Placeholder 2"/>
          <p:cNvSpPr>
            <a:spLocks noGrp="1"/>
          </p:cNvSpPr>
          <p:nvPr>
            <p:ph sz="half" idx="1"/>
          </p:nvPr>
        </p:nvSpPr>
        <p:spPr>
          <a:xfrm>
            <a:off x="628650" y="1001269"/>
            <a:ext cx="386715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01269"/>
            <a:ext cx="386715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58467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0" y="0"/>
            <a:ext cx="9144000" cy="8435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91527" y="139309"/>
            <a:ext cx="1170163" cy="485435"/>
          </a:xfrm>
          <a:prstGeom prst="rect">
            <a:avLst/>
          </a:prstGeom>
        </p:spPr>
      </p:pic>
      <p:sp>
        <p:nvSpPr>
          <p:cNvPr id="2" name="Title 1"/>
          <p:cNvSpPr>
            <a:spLocks noGrp="1"/>
          </p:cNvSpPr>
          <p:nvPr>
            <p:ph type="title"/>
          </p:nvPr>
        </p:nvSpPr>
        <p:spPr>
          <a:xfrm>
            <a:off x="448056" y="178310"/>
            <a:ext cx="7050024" cy="441453"/>
          </a:xfrm>
          <a:prstGeom prst="rect">
            <a:avLst/>
          </a:prstGeom>
        </p:spPr>
        <p:txBody>
          <a:bodyPr anchor="ctr"/>
          <a:lstStyle/>
          <a:p>
            <a:r>
              <a:rPr lang="en-US" dirty="0"/>
              <a:t>Click to edit Master title style</a:t>
            </a:r>
          </a:p>
        </p:txBody>
      </p:sp>
    </p:spTree>
    <p:extLst>
      <p:ext uri="{BB962C8B-B14F-4D97-AF65-F5344CB8AC3E}">
        <p14:creationId xmlns:p14="http://schemas.microsoft.com/office/powerpoint/2010/main" val="25395624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
            <a:ext cx="9144000" cy="8435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91527" y="139309"/>
            <a:ext cx="1170163" cy="485435"/>
          </a:xfrm>
          <a:prstGeom prst="rect">
            <a:avLst/>
          </a:prstGeom>
        </p:spPr>
      </p:pic>
    </p:spTree>
    <p:extLst>
      <p:ext uri="{BB962C8B-B14F-4D97-AF65-F5344CB8AC3E}">
        <p14:creationId xmlns:p14="http://schemas.microsoft.com/office/powerpoint/2010/main" val="33951806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1000" y="285751"/>
            <a:ext cx="8229600" cy="392906"/>
          </a:xfrm>
          <a:prstGeom prst="rect">
            <a:avLst/>
          </a:prstGeom>
        </p:spPr>
        <p:txBody>
          <a:bodyPr/>
          <a:lstStyle>
            <a:lvl1pPr>
              <a:defRPr b="1"/>
            </a:lvl1pPr>
          </a:lstStyle>
          <a:p>
            <a:r>
              <a:rPr lang="en-US" dirty="0"/>
              <a:t>Click to edit Master title style</a:t>
            </a:r>
          </a:p>
        </p:txBody>
      </p:sp>
      <p:sp>
        <p:nvSpPr>
          <p:cNvPr id="3" name="Slide Number Placeholder 2"/>
          <p:cNvSpPr>
            <a:spLocks noGrp="1"/>
          </p:cNvSpPr>
          <p:nvPr>
            <p:ph type="sldNum" sz="quarter" idx="10"/>
          </p:nvPr>
        </p:nvSpPr>
        <p:spPr>
          <a:xfrm>
            <a:off x="152400" y="4747024"/>
            <a:ext cx="457200" cy="172640"/>
          </a:xfrm>
          <a:prstGeom prst="rect">
            <a:avLst/>
          </a:prstGeom>
        </p:spPr>
        <p:txBody>
          <a:bodyPr/>
          <a:lstStyle>
            <a:lvl1pPr defTabSz="914400">
              <a:defRPr>
                <a:ea typeface="ＭＳ Ｐゴシック" charset="-128"/>
              </a:defRPr>
            </a:lvl1pPr>
          </a:lstStyle>
          <a:p>
            <a:pPr>
              <a:defRPr/>
            </a:pPr>
            <a:fld id="{FD884992-0956-4EFC-B344-D6539198DEDE}" type="slidenum">
              <a:rPr lang="en-US" sz="1800">
                <a:solidFill>
                  <a:srgbClr val="000000"/>
                </a:solidFill>
              </a:rPr>
              <a:pPr>
                <a:defRPr/>
              </a:pPr>
              <a:t>‹#›</a:t>
            </a:fld>
            <a:endParaRPr lang="en-US" sz="1800" dirty="0">
              <a:solidFill>
                <a:srgbClr val="000000"/>
              </a:solidFill>
            </a:endParaRPr>
          </a:p>
        </p:txBody>
      </p:sp>
      <p:sp>
        <p:nvSpPr>
          <p:cNvPr id="4" name="Footer Placeholder 4"/>
          <p:cNvSpPr>
            <a:spLocks noGrp="1"/>
          </p:cNvSpPr>
          <p:nvPr>
            <p:ph type="ftr" sz="quarter" idx="14"/>
          </p:nvPr>
        </p:nvSpPr>
        <p:spPr>
          <a:xfrm>
            <a:off x="609600" y="4746781"/>
            <a:ext cx="3505200" cy="173124"/>
          </a:xfrm>
          <a:prstGeom prst="rect">
            <a:avLst/>
          </a:prstGeom>
        </p:spPr>
        <p:txBody>
          <a:bodyPr/>
          <a:lstStyle>
            <a:lvl1pPr>
              <a:defRPr/>
            </a:lvl1pPr>
          </a:lstStyle>
          <a:p>
            <a:pPr defTabSz="914400">
              <a:defRPr/>
            </a:pPr>
            <a:r>
              <a:rPr lang="en-US" sz="1800">
                <a:solidFill>
                  <a:srgbClr val="000000"/>
                </a:solidFill>
              </a:rPr>
              <a:t>Dendreon Confidential Materials for Discussion Only. Not for Reproduction or Distribution</a:t>
            </a:r>
            <a:endParaRPr lang="en-US" sz="1800" dirty="0">
              <a:solidFill>
                <a:srgbClr val="000000"/>
              </a:solidFill>
            </a:endParaRPr>
          </a:p>
        </p:txBody>
      </p:sp>
    </p:spTree>
    <p:extLst>
      <p:ext uri="{BB962C8B-B14F-4D97-AF65-F5344CB8AC3E}">
        <p14:creationId xmlns:p14="http://schemas.microsoft.com/office/powerpoint/2010/main" val="147105401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8406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2" name="Title 1"/>
          <p:cNvSpPr>
            <a:spLocks noGrp="1"/>
          </p:cNvSpPr>
          <p:nvPr>
            <p:ph type="title"/>
          </p:nvPr>
        </p:nvSpPr>
        <p:spPr>
          <a:xfrm>
            <a:off x="448069" y="178310"/>
            <a:ext cx="7161135" cy="441453"/>
          </a:xfrm>
          <a:prstGeom prst="rect">
            <a:avLst/>
          </a:prstGeom>
        </p:spPr>
        <p:txBody>
          <a:bodyPr anchor="ctr"/>
          <a:lstStyle/>
          <a:p>
            <a:r>
              <a:rPr lang="en-US"/>
              <a:t>Click to edit Master title style</a:t>
            </a:r>
          </a:p>
        </p:txBody>
      </p:sp>
      <p:sp>
        <p:nvSpPr>
          <p:cNvPr id="3" name="Content Placeholder 2"/>
          <p:cNvSpPr>
            <a:spLocks noGrp="1"/>
          </p:cNvSpPr>
          <p:nvPr>
            <p:ph idx="1"/>
          </p:nvPr>
        </p:nvSpPr>
        <p:spPr>
          <a:xfrm>
            <a:off x="448056" y="100126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91527" y="139309"/>
            <a:ext cx="1170163" cy="485435"/>
          </a:xfrm>
          <a:prstGeom prst="rect">
            <a:avLst/>
          </a:prstGeom>
        </p:spPr>
      </p:pic>
    </p:spTree>
    <p:extLst>
      <p:ext uri="{BB962C8B-B14F-4D97-AF65-F5344CB8AC3E}">
        <p14:creationId xmlns:p14="http://schemas.microsoft.com/office/powerpoint/2010/main" val="23873001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0" y="0"/>
            <a:ext cx="9144000" cy="8435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91527" y="139309"/>
            <a:ext cx="1170163" cy="485435"/>
          </a:xfrm>
          <a:prstGeom prst="rect">
            <a:avLst/>
          </a:prstGeom>
        </p:spPr>
      </p:pic>
      <p:sp>
        <p:nvSpPr>
          <p:cNvPr id="2" name="Title 1"/>
          <p:cNvSpPr>
            <a:spLocks noGrp="1"/>
          </p:cNvSpPr>
          <p:nvPr>
            <p:ph type="title"/>
          </p:nvPr>
        </p:nvSpPr>
        <p:spPr>
          <a:xfrm>
            <a:off x="448056" y="178310"/>
            <a:ext cx="7083454" cy="441453"/>
          </a:xfrm>
          <a:prstGeom prst="rect">
            <a:avLst/>
          </a:prstGeom>
        </p:spPr>
        <p:txBody>
          <a:bodyPr anchor="ctr"/>
          <a:lstStyle/>
          <a:p>
            <a:r>
              <a:rPr lang="en-US"/>
              <a:t>Click to edit Master title style</a:t>
            </a:r>
          </a:p>
        </p:txBody>
      </p:sp>
      <p:sp>
        <p:nvSpPr>
          <p:cNvPr id="3" name="Content Placeholder 2"/>
          <p:cNvSpPr>
            <a:spLocks noGrp="1"/>
          </p:cNvSpPr>
          <p:nvPr>
            <p:ph sz="half" idx="1"/>
          </p:nvPr>
        </p:nvSpPr>
        <p:spPr>
          <a:xfrm>
            <a:off x="628650" y="1001269"/>
            <a:ext cx="386715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01269"/>
            <a:ext cx="386715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89254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0" y="0"/>
            <a:ext cx="9144000" cy="8435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91527" y="139309"/>
            <a:ext cx="1170163" cy="485435"/>
          </a:xfrm>
          <a:prstGeom prst="rect">
            <a:avLst/>
          </a:prstGeom>
        </p:spPr>
      </p:pic>
      <p:sp>
        <p:nvSpPr>
          <p:cNvPr id="2" name="Title 1"/>
          <p:cNvSpPr>
            <a:spLocks noGrp="1"/>
          </p:cNvSpPr>
          <p:nvPr>
            <p:ph type="title"/>
          </p:nvPr>
        </p:nvSpPr>
        <p:spPr>
          <a:xfrm>
            <a:off x="448056" y="178310"/>
            <a:ext cx="7050024" cy="441453"/>
          </a:xfrm>
          <a:prstGeom prst="rect">
            <a:avLst/>
          </a:prstGeom>
        </p:spPr>
        <p:txBody>
          <a:bodyPr anchor="ctr"/>
          <a:lstStyle/>
          <a:p>
            <a:r>
              <a:rPr lang="en-US" dirty="0"/>
              <a:t>Click to edit Master title style</a:t>
            </a:r>
          </a:p>
        </p:txBody>
      </p:sp>
    </p:spTree>
    <p:extLst>
      <p:ext uri="{BB962C8B-B14F-4D97-AF65-F5344CB8AC3E}">
        <p14:creationId xmlns:p14="http://schemas.microsoft.com/office/powerpoint/2010/main" val="4260263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
            <a:ext cx="9144000" cy="8435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91527" y="139309"/>
            <a:ext cx="1170163" cy="485435"/>
          </a:xfrm>
          <a:prstGeom prst="rect">
            <a:avLst/>
          </a:prstGeom>
        </p:spPr>
      </p:pic>
    </p:spTree>
    <p:extLst>
      <p:ext uri="{BB962C8B-B14F-4D97-AF65-F5344CB8AC3E}">
        <p14:creationId xmlns:p14="http://schemas.microsoft.com/office/powerpoint/2010/main" val="34509743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1000" y="285751"/>
            <a:ext cx="8229600" cy="392906"/>
          </a:xfrm>
          <a:prstGeom prst="rect">
            <a:avLst/>
          </a:prstGeom>
        </p:spPr>
        <p:txBody>
          <a:bodyPr/>
          <a:lstStyle>
            <a:lvl1pPr>
              <a:defRPr b="1"/>
            </a:lvl1pPr>
          </a:lstStyle>
          <a:p>
            <a:r>
              <a:rPr lang="en-US" dirty="0"/>
              <a:t>Click to edit Master title style</a:t>
            </a:r>
          </a:p>
        </p:txBody>
      </p:sp>
      <p:sp>
        <p:nvSpPr>
          <p:cNvPr id="3" name="Slide Number Placeholder 2"/>
          <p:cNvSpPr>
            <a:spLocks noGrp="1"/>
          </p:cNvSpPr>
          <p:nvPr>
            <p:ph type="sldNum" sz="quarter" idx="10"/>
          </p:nvPr>
        </p:nvSpPr>
        <p:spPr>
          <a:xfrm>
            <a:off x="152400" y="4747024"/>
            <a:ext cx="457200" cy="172640"/>
          </a:xfrm>
          <a:prstGeom prst="rect">
            <a:avLst/>
          </a:prstGeom>
        </p:spPr>
        <p:txBody>
          <a:bodyPr/>
          <a:lstStyle>
            <a:lvl1pPr defTabSz="914400">
              <a:defRPr>
                <a:ea typeface="ＭＳ Ｐゴシック" charset="-128"/>
              </a:defRPr>
            </a:lvl1pPr>
          </a:lstStyle>
          <a:p>
            <a:pPr>
              <a:defRPr/>
            </a:pPr>
            <a:fld id="{FD884992-0956-4EFC-B344-D6539198DEDE}" type="slidenum">
              <a:rPr lang="en-US" sz="1800">
                <a:solidFill>
                  <a:srgbClr val="000000"/>
                </a:solidFill>
              </a:rPr>
              <a:pPr>
                <a:defRPr/>
              </a:pPr>
              <a:t>‹#›</a:t>
            </a:fld>
            <a:endParaRPr lang="en-US" sz="1800" dirty="0">
              <a:solidFill>
                <a:srgbClr val="000000"/>
              </a:solidFill>
            </a:endParaRPr>
          </a:p>
        </p:txBody>
      </p:sp>
      <p:sp>
        <p:nvSpPr>
          <p:cNvPr id="4" name="Footer Placeholder 4"/>
          <p:cNvSpPr>
            <a:spLocks noGrp="1"/>
          </p:cNvSpPr>
          <p:nvPr>
            <p:ph type="ftr" sz="quarter" idx="14"/>
          </p:nvPr>
        </p:nvSpPr>
        <p:spPr>
          <a:xfrm>
            <a:off x="609600" y="4746781"/>
            <a:ext cx="3505200" cy="173124"/>
          </a:xfrm>
          <a:prstGeom prst="rect">
            <a:avLst/>
          </a:prstGeom>
        </p:spPr>
        <p:txBody>
          <a:bodyPr/>
          <a:lstStyle>
            <a:lvl1pPr>
              <a:defRPr/>
            </a:lvl1pPr>
          </a:lstStyle>
          <a:p>
            <a:pPr defTabSz="914400">
              <a:defRPr/>
            </a:pPr>
            <a:r>
              <a:rPr lang="en-US" sz="1800">
                <a:solidFill>
                  <a:srgbClr val="000000"/>
                </a:solidFill>
              </a:rPr>
              <a:t>Dendreon Confidential Materials for Discussion Only. Not for Reproduction or Distribution</a:t>
            </a:r>
            <a:endParaRPr lang="en-US" sz="1800" dirty="0">
              <a:solidFill>
                <a:srgbClr val="000000"/>
              </a:solidFill>
            </a:endParaRPr>
          </a:p>
        </p:txBody>
      </p:sp>
    </p:spTree>
    <p:extLst>
      <p:ext uri="{BB962C8B-B14F-4D97-AF65-F5344CB8AC3E}">
        <p14:creationId xmlns:p14="http://schemas.microsoft.com/office/powerpoint/2010/main" val="67695389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Option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27651" y="1380744"/>
            <a:ext cx="6858000" cy="557784"/>
          </a:xfrm>
        </p:spPr>
        <p:txBody>
          <a:bodyPr anchor="ctr">
            <a:normAutofit/>
          </a:bodyPr>
          <a:lstStyle>
            <a:lvl1pPr algn="ctr">
              <a:defRPr sz="3600" b="1">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a:xfrm>
            <a:off x="1691640" y="2450592"/>
            <a:ext cx="5733288" cy="273844"/>
          </a:xfrm>
          <a:prstGeom prst="rect">
            <a:avLst/>
          </a:prstGeom>
        </p:spPr>
        <p:txBody>
          <a:bodyPr/>
          <a:lstStyle>
            <a:lvl1pPr algn="ctr">
              <a:defRPr sz="1800">
                <a:solidFill>
                  <a:schemeClr val="bg1"/>
                </a:solidFill>
              </a:defRPr>
            </a:lvl1pPr>
          </a:lstStyle>
          <a:p>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1600" y="4219422"/>
            <a:ext cx="1337784" cy="279676"/>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21264" y="2101790"/>
            <a:ext cx="670776" cy="198414"/>
          </a:xfrm>
          <a:prstGeom prst="rect">
            <a:avLst/>
          </a:prstGeom>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07935" y="1524006"/>
            <a:ext cx="8253753" cy="1447685"/>
          </a:xfrm>
          <a:prstGeom prst="rect">
            <a:avLst/>
          </a:prstGeom>
        </p:spPr>
        <p:txBody>
          <a:bodyPr anchor="b"/>
          <a:lstStyle>
            <a:lvl1pPr algn="l">
              <a:defRPr sz="4000" cap="all" baseline="0">
                <a:solidFill>
                  <a:schemeClr val="bg1"/>
                </a:solidFill>
                <a:latin typeface="Arial" charset="0"/>
                <a:ea typeface="Arial" charset="0"/>
                <a:cs typeface="Arial" charset="0"/>
              </a:defRPr>
            </a:lvl1pPr>
          </a:lstStyle>
          <a:p>
            <a:r>
              <a:rPr lang="en-US" dirty="0"/>
              <a:t>Click to edit Master title style</a:t>
            </a:r>
          </a:p>
        </p:txBody>
      </p:sp>
      <p:sp>
        <p:nvSpPr>
          <p:cNvPr id="3" name="Subtitle 2"/>
          <p:cNvSpPr>
            <a:spLocks noGrp="1"/>
          </p:cNvSpPr>
          <p:nvPr>
            <p:ph type="subTitle" idx="1"/>
          </p:nvPr>
        </p:nvSpPr>
        <p:spPr>
          <a:xfrm>
            <a:off x="707935" y="3033367"/>
            <a:ext cx="6673645" cy="1241822"/>
          </a:xfrm>
          <a:prstGeom prst="rect">
            <a:avLst/>
          </a:prstGeom>
        </p:spPr>
        <p:txBody>
          <a:bodyPr/>
          <a:lstStyle>
            <a:lvl1pPr marL="0" indent="0" algn="l">
              <a:buNone/>
              <a:defRPr sz="2400">
                <a:solidFill>
                  <a:schemeClr val="accent1">
                    <a:lumMod val="60000"/>
                    <a:lumOff val="40000"/>
                  </a:schemeClr>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91527" y="139309"/>
            <a:ext cx="1170163" cy="485435"/>
          </a:xfrm>
          <a:prstGeom prst="rect">
            <a:avLst/>
          </a:prstGeom>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87257" y="4767950"/>
            <a:ext cx="1383031" cy="220621"/>
          </a:xfrm>
          <a:prstGeom prst="rect">
            <a:avLst/>
          </a:prstGeom>
        </p:spPr>
      </p:pic>
    </p:spTree>
    <p:extLst>
      <p:ext uri="{BB962C8B-B14F-4D97-AF65-F5344CB8AC3E}">
        <p14:creationId xmlns:p14="http://schemas.microsoft.com/office/powerpoint/2010/main" val="17195787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41756" y="1840515"/>
            <a:ext cx="4508502" cy="1870325"/>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87257" y="4767950"/>
            <a:ext cx="1383031" cy="220621"/>
          </a:xfrm>
          <a:prstGeom prst="rect">
            <a:avLst/>
          </a:prstGeom>
        </p:spPr>
      </p:pic>
    </p:spTree>
    <p:extLst>
      <p:ext uri="{BB962C8B-B14F-4D97-AF65-F5344CB8AC3E}">
        <p14:creationId xmlns:p14="http://schemas.microsoft.com/office/powerpoint/2010/main" val="6848665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07935" y="1524006"/>
            <a:ext cx="8253753" cy="1447685"/>
          </a:xfrm>
          <a:prstGeom prst="rect">
            <a:avLst/>
          </a:prstGeom>
        </p:spPr>
        <p:txBody>
          <a:bodyPr anchor="b"/>
          <a:lstStyle>
            <a:lvl1pPr algn="l">
              <a:defRPr sz="4000" cap="all" baseline="0">
                <a:solidFill>
                  <a:schemeClr val="bg1"/>
                </a:solidFill>
                <a:latin typeface="Arial" charset="0"/>
                <a:ea typeface="Arial" charset="0"/>
                <a:cs typeface="Arial" charset="0"/>
              </a:defRPr>
            </a:lvl1pPr>
          </a:lstStyle>
          <a:p>
            <a:r>
              <a:rPr lang="en-US" dirty="0"/>
              <a:t>Click to edit Master title style</a:t>
            </a:r>
          </a:p>
        </p:txBody>
      </p:sp>
      <p:sp>
        <p:nvSpPr>
          <p:cNvPr id="3" name="Subtitle 2"/>
          <p:cNvSpPr>
            <a:spLocks noGrp="1"/>
          </p:cNvSpPr>
          <p:nvPr>
            <p:ph type="subTitle" idx="1"/>
          </p:nvPr>
        </p:nvSpPr>
        <p:spPr>
          <a:xfrm>
            <a:off x="707935" y="3033367"/>
            <a:ext cx="6673645" cy="1241822"/>
          </a:xfrm>
          <a:prstGeom prst="rect">
            <a:avLst/>
          </a:prstGeom>
        </p:spPr>
        <p:txBody>
          <a:bodyPr/>
          <a:lstStyle>
            <a:lvl1pPr marL="0" indent="0" algn="l">
              <a:buNone/>
              <a:defRPr sz="2400">
                <a:solidFill>
                  <a:schemeClr val="accent1">
                    <a:lumMod val="60000"/>
                    <a:lumOff val="40000"/>
                  </a:schemeClr>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91527" y="139309"/>
            <a:ext cx="1170163" cy="485435"/>
          </a:xfrm>
          <a:prstGeom prst="rect">
            <a:avLst/>
          </a:prstGeom>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87257" y="4767950"/>
            <a:ext cx="1383031" cy="220621"/>
          </a:xfrm>
          <a:prstGeom prst="rect">
            <a:avLst/>
          </a:prstGeom>
        </p:spPr>
      </p:pic>
    </p:spTree>
    <p:extLst>
      <p:ext uri="{BB962C8B-B14F-4D97-AF65-F5344CB8AC3E}">
        <p14:creationId xmlns:p14="http://schemas.microsoft.com/office/powerpoint/2010/main" val="1659863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3587" y="626812"/>
            <a:ext cx="10143477" cy="4279279"/>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87257" y="4767950"/>
            <a:ext cx="1383031" cy="220621"/>
          </a:xfrm>
          <a:prstGeom prst="rect">
            <a:avLst/>
          </a:prstGeom>
        </p:spPr>
      </p:pic>
    </p:spTree>
    <p:extLst>
      <p:ext uri="{BB962C8B-B14F-4D97-AF65-F5344CB8AC3E}">
        <p14:creationId xmlns:p14="http://schemas.microsoft.com/office/powerpoint/2010/main" val="18749634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8406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2" name="Title 1"/>
          <p:cNvSpPr>
            <a:spLocks noGrp="1"/>
          </p:cNvSpPr>
          <p:nvPr>
            <p:ph type="title"/>
          </p:nvPr>
        </p:nvSpPr>
        <p:spPr>
          <a:xfrm>
            <a:off x="448067" y="178310"/>
            <a:ext cx="7161135" cy="441453"/>
          </a:xfrm>
          <a:prstGeom prst="rect">
            <a:avLst/>
          </a:prstGeom>
        </p:spPr>
        <p:txBody>
          <a:bodyPr anchor="ctr"/>
          <a:lstStyle/>
          <a:p>
            <a:r>
              <a:rPr lang="en-US"/>
              <a:t>Click to edit Master title style</a:t>
            </a:r>
          </a:p>
        </p:txBody>
      </p:sp>
      <p:sp>
        <p:nvSpPr>
          <p:cNvPr id="3" name="Content Placeholder 2"/>
          <p:cNvSpPr>
            <a:spLocks noGrp="1"/>
          </p:cNvSpPr>
          <p:nvPr>
            <p:ph idx="1"/>
          </p:nvPr>
        </p:nvSpPr>
        <p:spPr>
          <a:xfrm>
            <a:off x="448056" y="100126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91525" y="139308"/>
            <a:ext cx="1170163" cy="485435"/>
          </a:xfrm>
          <a:prstGeom prst="rect">
            <a:avLst/>
          </a:prstGeom>
        </p:spPr>
      </p:pic>
    </p:spTree>
    <p:extLst>
      <p:ext uri="{BB962C8B-B14F-4D97-AF65-F5344CB8AC3E}">
        <p14:creationId xmlns:p14="http://schemas.microsoft.com/office/powerpoint/2010/main" val="35733866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0" y="0"/>
            <a:ext cx="9144000" cy="8435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91525" y="139308"/>
            <a:ext cx="1170163" cy="485435"/>
          </a:xfrm>
          <a:prstGeom prst="rect">
            <a:avLst/>
          </a:prstGeom>
        </p:spPr>
      </p:pic>
      <p:sp>
        <p:nvSpPr>
          <p:cNvPr id="2" name="Title 1"/>
          <p:cNvSpPr>
            <a:spLocks noGrp="1"/>
          </p:cNvSpPr>
          <p:nvPr>
            <p:ph type="title"/>
          </p:nvPr>
        </p:nvSpPr>
        <p:spPr>
          <a:xfrm>
            <a:off x="448056" y="178310"/>
            <a:ext cx="7083454" cy="441453"/>
          </a:xfrm>
          <a:prstGeom prst="rect">
            <a:avLst/>
          </a:prstGeom>
        </p:spPr>
        <p:txBody>
          <a:bodyPr anchor="ctr"/>
          <a:lstStyle/>
          <a:p>
            <a:r>
              <a:rPr lang="en-US"/>
              <a:t>Click to edit Master title style</a:t>
            </a:r>
          </a:p>
        </p:txBody>
      </p:sp>
      <p:sp>
        <p:nvSpPr>
          <p:cNvPr id="3" name="Content Placeholder 2"/>
          <p:cNvSpPr>
            <a:spLocks noGrp="1"/>
          </p:cNvSpPr>
          <p:nvPr>
            <p:ph sz="half" idx="1"/>
          </p:nvPr>
        </p:nvSpPr>
        <p:spPr>
          <a:xfrm>
            <a:off x="628650" y="1001269"/>
            <a:ext cx="386715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01269"/>
            <a:ext cx="386715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98145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0" y="0"/>
            <a:ext cx="9144000" cy="8435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91525" y="139308"/>
            <a:ext cx="1170163" cy="485435"/>
          </a:xfrm>
          <a:prstGeom prst="rect">
            <a:avLst/>
          </a:prstGeom>
        </p:spPr>
      </p:pic>
      <p:sp>
        <p:nvSpPr>
          <p:cNvPr id="2" name="Title 1"/>
          <p:cNvSpPr>
            <a:spLocks noGrp="1"/>
          </p:cNvSpPr>
          <p:nvPr>
            <p:ph type="title"/>
          </p:nvPr>
        </p:nvSpPr>
        <p:spPr>
          <a:xfrm>
            <a:off x="448056" y="178310"/>
            <a:ext cx="7050024" cy="441453"/>
          </a:xfrm>
          <a:prstGeom prst="rect">
            <a:avLst/>
          </a:prstGeom>
        </p:spPr>
        <p:txBody>
          <a:bodyPr anchor="ctr"/>
          <a:lstStyle/>
          <a:p>
            <a:r>
              <a:rPr lang="en-US"/>
              <a:t>Click to edit Master title style</a:t>
            </a:r>
            <a:endParaRPr lang="en-US" dirty="0"/>
          </a:p>
        </p:txBody>
      </p:sp>
    </p:spTree>
    <p:extLst>
      <p:ext uri="{BB962C8B-B14F-4D97-AF65-F5344CB8AC3E}">
        <p14:creationId xmlns:p14="http://schemas.microsoft.com/office/powerpoint/2010/main" val="36212710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
            <a:ext cx="9144000" cy="8435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91525" y="139308"/>
            <a:ext cx="1170163" cy="485435"/>
          </a:xfrm>
          <a:prstGeom prst="rect">
            <a:avLst/>
          </a:prstGeom>
        </p:spPr>
      </p:pic>
    </p:spTree>
    <p:extLst>
      <p:ext uri="{BB962C8B-B14F-4D97-AF65-F5344CB8AC3E}">
        <p14:creationId xmlns:p14="http://schemas.microsoft.com/office/powerpoint/2010/main" val="42870668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47160"/>
          <a:stretch/>
        </p:blipFill>
        <p:spPr>
          <a:xfrm>
            <a:off x="-304800" y="1026152"/>
            <a:ext cx="10852145" cy="2733925"/>
          </a:xfrm>
          <a:prstGeom prst="rect">
            <a:avLst/>
          </a:prstGeom>
        </p:spPr>
      </p:pic>
      <p:pic>
        <p:nvPicPr>
          <p:cNvPr id="4" name="Picture 3"/>
          <p:cNvPicPr>
            <a:picLocks noChangeAspect="1"/>
          </p:cNvPicPr>
          <p:nvPr userDrawn="1"/>
        </p:nvPicPr>
        <p:blipFill rotWithShape="1">
          <a:blip r:embed="rId3">
            <a:extLst>
              <a:ext uri="{28A0092B-C50C-407E-A947-70E740481C1C}">
                <a14:useLocalDpi xmlns:a14="http://schemas.microsoft.com/office/drawing/2010/main" val="0"/>
              </a:ext>
            </a:extLst>
          </a:blip>
          <a:srcRect t="52002"/>
          <a:stretch/>
        </p:blipFill>
        <p:spPr>
          <a:xfrm>
            <a:off x="-533400" y="957754"/>
            <a:ext cx="11346180" cy="2483420"/>
          </a:xfrm>
          <a:prstGeom prst="rect">
            <a:avLst/>
          </a:prstGeom>
        </p:spPr>
      </p:pic>
    </p:spTree>
    <p:extLst>
      <p:ext uri="{BB962C8B-B14F-4D97-AF65-F5344CB8AC3E}">
        <p14:creationId xmlns:p14="http://schemas.microsoft.com/office/powerpoint/2010/main" val="18927809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8" descr="title-page.png"/>
          <p:cNvPicPr>
            <a:picLocks noChangeAspect="1"/>
          </p:cNvPicPr>
          <p:nvPr userDrawn="1"/>
        </p:nvPicPr>
        <p:blipFill>
          <a:blip r:embed="rId2" cstate="print"/>
          <a:srcRect/>
          <a:stretch>
            <a:fillRect/>
          </a:stretch>
        </p:blipFill>
        <p:spPr bwMode="auto">
          <a:xfrm>
            <a:off x="0" y="0"/>
            <a:ext cx="9144000" cy="5143500"/>
          </a:xfrm>
          <a:prstGeom prst="rect">
            <a:avLst/>
          </a:prstGeom>
          <a:noFill/>
          <a:ln w="9525">
            <a:noFill/>
            <a:miter lim="800000"/>
            <a:headEnd/>
            <a:tailEnd/>
          </a:ln>
        </p:spPr>
      </p:pic>
      <p:pic>
        <p:nvPicPr>
          <p:cNvPr id="5" name="Picture 10" descr="DnDn+tag_KO.png"/>
          <p:cNvPicPr>
            <a:picLocks noChangeAspect="1"/>
          </p:cNvPicPr>
          <p:nvPr userDrawn="1"/>
        </p:nvPicPr>
        <p:blipFill>
          <a:blip r:embed="rId3" cstate="print"/>
          <a:srcRect/>
          <a:stretch>
            <a:fillRect/>
          </a:stretch>
        </p:blipFill>
        <p:spPr bwMode="auto">
          <a:xfrm>
            <a:off x="7040564" y="426244"/>
            <a:ext cx="1646237" cy="396479"/>
          </a:xfrm>
          <a:prstGeom prst="rect">
            <a:avLst/>
          </a:prstGeom>
          <a:noFill/>
          <a:ln w="9525">
            <a:noFill/>
            <a:miter lim="800000"/>
            <a:headEnd/>
            <a:tailEnd/>
          </a:ln>
        </p:spPr>
      </p:pic>
      <p:sp>
        <p:nvSpPr>
          <p:cNvPr id="2" name="Title 1"/>
          <p:cNvSpPr>
            <a:spLocks noGrp="1"/>
          </p:cNvSpPr>
          <p:nvPr>
            <p:ph type="ctrTitle"/>
          </p:nvPr>
        </p:nvSpPr>
        <p:spPr bwMode="white">
          <a:xfrm>
            <a:off x="381000" y="1834784"/>
            <a:ext cx="5943600" cy="415498"/>
          </a:xfrm>
        </p:spPr>
        <p:txBody>
          <a:bodyPr anchor="b"/>
          <a:lstStyle>
            <a:lvl1pPr algn="l">
              <a:defRPr sz="2100">
                <a:solidFill>
                  <a:schemeClr val="bg1"/>
                </a:solidFill>
                <a:latin typeface="Arial" pitchFamily="34" charset="0"/>
                <a:cs typeface="Arial" pitchFamily="34" charset="0"/>
              </a:defRPr>
            </a:lvl1pPr>
          </a:lstStyle>
          <a:p>
            <a:r>
              <a:rPr lang="en-US"/>
              <a:t>Click to edit Master title style</a:t>
            </a:r>
            <a:endParaRPr lang="en-US" dirty="0"/>
          </a:p>
        </p:txBody>
      </p:sp>
      <p:sp>
        <p:nvSpPr>
          <p:cNvPr id="3" name="Subtitle 2"/>
          <p:cNvSpPr>
            <a:spLocks noGrp="1"/>
          </p:cNvSpPr>
          <p:nvPr>
            <p:ph type="subTitle" idx="1"/>
          </p:nvPr>
        </p:nvSpPr>
        <p:spPr bwMode="white">
          <a:xfrm>
            <a:off x="381000" y="2471692"/>
            <a:ext cx="6400800" cy="323165"/>
          </a:xfrm>
        </p:spPr>
        <p:txBody>
          <a:bodyPr>
            <a:spAutoFit/>
          </a:bodyPr>
          <a:lstStyle>
            <a:lvl1pPr marL="0" indent="0" algn="l">
              <a:buNone/>
              <a:defRPr sz="1500">
                <a:solidFill>
                  <a:srgbClr val="FDC488"/>
                </a:solidFill>
                <a:latin typeface="Arial" pitchFamily="34" charset="0"/>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6" name="Footer Placeholder 4"/>
          <p:cNvSpPr>
            <a:spLocks noGrp="1"/>
          </p:cNvSpPr>
          <p:nvPr>
            <p:ph type="ftr" sz="quarter" idx="10"/>
          </p:nvPr>
        </p:nvSpPr>
        <p:spPr bwMode="white">
          <a:xfrm>
            <a:off x="390525" y="4730476"/>
            <a:ext cx="4724400" cy="196208"/>
          </a:xfrm>
        </p:spPr>
        <p:txBody>
          <a:bodyPr/>
          <a:lstStyle>
            <a:lvl1pPr algn="l">
              <a:defRPr sz="675">
                <a:solidFill>
                  <a:schemeClr val="bg1"/>
                </a:solidFill>
              </a:defRPr>
            </a:lvl1pPr>
          </a:lstStyle>
          <a:p>
            <a:pPr fontAlgn="base">
              <a:spcBef>
                <a:spcPct val="0"/>
              </a:spcBef>
              <a:spcAft>
                <a:spcPct val="0"/>
              </a:spcAft>
              <a:defRPr/>
            </a:pPr>
            <a:r>
              <a:rPr lang="en-US">
                <a:solidFill>
                  <a:srgbClr val="FFFFFF"/>
                </a:solidFill>
              </a:rPr>
              <a:t>Dendreon Confidential Materials for Discussion Only. Not for Reproduction or Distribution</a:t>
            </a:r>
            <a:endParaRPr lang="en-US" dirty="0">
              <a:solidFill>
                <a:srgbClr val="FFFFFF"/>
              </a:solidFill>
            </a:endParaRPr>
          </a:p>
        </p:txBody>
      </p:sp>
    </p:spTree>
    <p:extLst>
      <p:ext uri="{BB962C8B-B14F-4D97-AF65-F5344CB8AC3E}">
        <p14:creationId xmlns:p14="http://schemas.microsoft.com/office/powerpoint/2010/main" val="35850455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1">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0" y="2048256"/>
            <a:ext cx="6858000" cy="923544"/>
          </a:xfrm>
        </p:spPr>
        <p:txBody>
          <a:bodyPr lIns="0" tIns="0" rIns="0" bIns="0" anchor="t">
            <a:noAutofit/>
          </a:bodyPr>
          <a:lstStyle>
            <a:lvl1pPr>
              <a:defRPr sz="3200" b="0">
                <a:solidFill>
                  <a:schemeClr val="bg1"/>
                </a:solidFill>
              </a:defRPr>
            </a:lvl1pPr>
          </a:lstStyle>
          <a:p>
            <a:r>
              <a:rPr lang="en-US" sz="3600" b="1" dirty="0">
                <a:solidFill>
                  <a:schemeClr val="bg1"/>
                </a:solidFill>
                <a:latin typeface="Arial" charset="0"/>
                <a:ea typeface="Arial" charset="0"/>
                <a:cs typeface="Arial" charset="0"/>
              </a:rPr>
              <a:t>Section Title 01 // </a:t>
            </a:r>
            <a:br>
              <a:rPr lang="en-US" sz="3600" b="1" dirty="0">
                <a:solidFill>
                  <a:schemeClr val="bg1"/>
                </a:solidFill>
                <a:latin typeface="Arial" charset="0"/>
                <a:ea typeface="Arial" charset="0"/>
                <a:cs typeface="Arial" charset="0"/>
              </a:rPr>
            </a:br>
            <a:r>
              <a:rPr lang="en-US" sz="3600" dirty="0">
                <a:solidFill>
                  <a:schemeClr val="bg1"/>
                </a:solidFill>
                <a:latin typeface="Arial" charset="0"/>
                <a:ea typeface="Arial" charset="0"/>
                <a:cs typeface="Arial" charset="0"/>
              </a:rPr>
              <a:t>Lorem ipsum dot solar</a:t>
            </a:r>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Opening">
    <p:spTree>
      <p:nvGrpSpPr>
        <p:cNvPr id="1" name=""/>
        <p:cNvGrpSpPr/>
        <p:nvPr/>
      </p:nvGrpSpPr>
      <p:grpSpPr>
        <a:xfrm>
          <a:off x="0" y="0"/>
          <a:ext cx="0" cy="0"/>
          <a:chOff x="0" y="0"/>
          <a:chExt cx="0" cy="0"/>
        </a:xfrm>
      </p:grpSpPr>
      <p:pic>
        <p:nvPicPr>
          <p:cNvPr id="2" name="Picture 8" descr="opening-page.png"/>
          <p:cNvPicPr>
            <a:picLocks noChangeAspect="1"/>
          </p:cNvPicPr>
          <p:nvPr userDrawn="1"/>
        </p:nvPicPr>
        <p:blipFill>
          <a:blip r:embed="rId2" cstate="print"/>
          <a:srcRect/>
          <a:stretch>
            <a:fillRect/>
          </a:stretch>
        </p:blipFill>
        <p:spPr bwMode="auto">
          <a:xfrm>
            <a:off x="0" y="0"/>
            <a:ext cx="9144000" cy="5143500"/>
          </a:xfrm>
          <a:prstGeom prst="rect">
            <a:avLst/>
          </a:prstGeom>
          <a:noFill/>
          <a:ln w="9525">
            <a:noFill/>
            <a:miter lim="800000"/>
            <a:headEnd/>
            <a:tailEnd/>
          </a:ln>
        </p:spPr>
      </p:pic>
      <p:pic>
        <p:nvPicPr>
          <p:cNvPr id="3" name="Picture 10" descr="DnDn+tag_KO.png"/>
          <p:cNvPicPr>
            <a:picLocks noChangeAspect="1"/>
          </p:cNvPicPr>
          <p:nvPr userDrawn="1"/>
        </p:nvPicPr>
        <p:blipFill>
          <a:blip r:embed="rId3" cstate="print"/>
          <a:srcRect/>
          <a:stretch>
            <a:fillRect/>
          </a:stretch>
        </p:blipFill>
        <p:spPr bwMode="auto">
          <a:xfrm>
            <a:off x="2286000" y="1600200"/>
            <a:ext cx="4572000" cy="1100138"/>
          </a:xfrm>
          <a:prstGeom prst="rect">
            <a:avLst/>
          </a:prstGeom>
          <a:noFill/>
          <a:ln w="9525">
            <a:noFill/>
            <a:miter lim="800000"/>
            <a:headEnd/>
            <a:tailEnd/>
          </a:ln>
        </p:spPr>
      </p:pic>
    </p:spTree>
    <p:extLst>
      <p:ext uri="{BB962C8B-B14F-4D97-AF65-F5344CB8AC3E}">
        <p14:creationId xmlns:p14="http://schemas.microsoft.com/office/powerpoint/2010/main" val="301034900"/>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buFont typeface="Arial" pitchFamily="34" charset="0"/>
              <a:buChar char="•"/>
              <a:defRPr/>
            </a:lvl1pPr>
            <a:lvl2pPr>
              <a:buFont typeface="Arial" pitchFamily="34" charset="0"/>
              <a:buChar char="•"/>
              <a:defRPr/>
            </a:lvl2pPr>
            <a:lvl3pPr>
              <a:buFont typeface="Arial" pitchFamily="34" charset="0"/>
              <a:buChar char="•"/>
              <a:defRPr/>
            </a:lvl3pPr>
            <a:lvl4pPr>
              <a:buFont typeface="Arial" pitchFamily="34" charset="0"/>
              <a:buChar char="•"/>
              <a:defRPr/>
            </a:lvl4pPr>
            <a:lvl5pPr>
              <a:buFont typeface="Arial"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4" name="Footer Placeholder 4"/>
          <p:cNvSpPr>
            <a:spLocks noGrp="1"/>
          </p:cNvSpPr>
          <p:nvPr>
            <p:ph type="ftr" sz="quarter" idx="10"/>
          </p:nvPr>
        </p:nvSpPr>
        <p:spPr/>
        <p:txBody>
          <a:bodyPr/>
          <a:lstStyle>
            <a:lvl1pPr>
              <a:defRPr/>
            </a:lvl1pPr>
          </a:lstStyle>
          <a:p>
            <a:pPr fontAlgn="base">
              <a:spcBef>
                <a:spcPct val="0"/>
              </a:spcBef>
              <a:spcAft>
                <a:spcPct val="0"/>
              </a:spcAft>
              <a:defRPr/>
            </a:pPr>
            <a:r>
              <a:rPr lang="en-US"/>
              <a:t>Dendreon Confidential Materials for Discussion Only. Not for Reproduction or Distribution</a:t>
            </a:r>
            <a:endParaRPr lang="en-US" dirty="0"/>
          </a:p>
        </p:txBody>
      </p:sp>
      <p:sp>
        <p:nvSpPr>
          <p:cNvPr id="5" name="Slide Number Placeholder 5"/>
          <p:cNvSpPr>
            <a:spLocks noGrp="1"/>
          </p:cNvSpPr>
          <p:nvPr>
            <p:ph type="sldNum" sz="quarter" idx="11"/>
          </p:nvPr>
        </p:nvSpPr>
        <p:spPr/>
        <p:txBody>
          <a:bodyPr/>
          <a:lstStyle>
            <a:lvl1pPr>
              <a:defRPr/>
            </a:lvl1pPr>
          </a:lstStyle>
          <a:p>
            <a:pPr fontAlgn="base">
              <a:spcBef>
                <a:spcPct val="0"/>
              </a:spcBef>
              <a:spcAft>
                <a:spcPct val="0"/>
              </a:spcAft>
              <a:defRPr/>
            </a:pPr>
            <a:fld id="{915CA1AE-C709-4B6F-8A23-B181D6043111}" type="slidenum">
              <a:rPr lang="en-US" smtClean="0"/>
              <a:pPr fontAlgn="base">
                <a:spcBef>
                  <a:spcPct val="0"/>
                </a:spcBef>
                <a:spcAft>
                  <a:spcPct val="0"/>
                </a:spcAft>
                <a:defRPr/>
              </a:pPr>
              <a:t>‹#›</a:t>
            </a:fld>
            <a:endParaRPr lang="en-US" dirty="0"/>
          </a:p>
        </p:txBody>
      </p:sp>
    </p:spTree>
    <p:extLst>
      <p:ext uri="{BB962C8B-B14F-4D97-AF65-F5344CB8AC3E}">
        <p14:creationId xmlns:p14="http://schemas.microsoft.com/office/powerpoint/2010/main" val="1554165614"/>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81000" y="1257300"/>
            <a:ext cx="8229600" cy="3314700"/>
          </a:xfrm>
        </p:spPr>
        <p:txBody>
          <a:bodyPr/>
          <a:lstStyle>
            <a:lvl1pPr>
              <a:buFont typeface="Arial" pitchFamily="34" charset="0"/>
              <a:buChar char="•"/>
              <a:defRPr/>
            </a:lvl1pPr>
            <a:lvl2pPr>
              <a:buFont typeface="Arial" pitchFamily="34" charset="0"/>
              <a:buChar char="•"/>
              <a:defRPr/>
            </a:lvl2pPr>
            <a:lvl3pPr>
              <a:buFont typeface="Arial" pitchFamily="34" charset="0"/>
              <a:buChar char="•"/>
              <a:defRPr/>
            </a:lvl3pPr>
            <a:lvl4pPr>
              <a:buFont typeface="Arial" pitchFamily="34" charset="0"/>
              <a:buChar char="•"/>
              <a:defRPr/>
            </a:lvl4pPr>
            <a:lvl5pPr>
              <a:buFont typeface="Arial"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type="body" idx="13"/>
          </p:nvPr>
        </p:nvSpPr>
        <p:spPr>
          <a:xfrm>
            <a:off x="381000" y="914400"/>
            <a:ext cx="8229600" cy="342900"/>
          </a:xfrm>
        </p:spPr>
        <p:txBody>
          <a:bodyPr>
            <a:normAutofit/>
          </a:bodyPr>
          <a:lstStyle>
            <a:lvl1pPr marL="0" indent="0">
              <a:buNone/>
              <a:defRPr sz="1500" b="0">
                <a:solidFill>
                  <a:srgbClr val="EF8200"/>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5" name="Footer Placeholder 4"/>
          <p:cNvSpPr>
            <a:spLocks noGrp="1"/>
          </p:cNvSpPr>
          <p:nvPr>
            <p:ph type="ftr" sz="quarter" idx="14"/>
          </p:nvPr>
        </p:nvSpPr>
        <p:spPr/>
        <p:txBody>
          <a:bodyPr/>
          <a:lstStyle>
            <a:lvl1pPr>
              <a:defRPr/>
            </a:lvl1pPr>
          </a:lstStyle>
          <a:p>
            <a:pPr fontAlgn="base">
              <a:spcBef>
                <a:spcPct val="0"/>
              </a:spcBef>
              <a:spcAft>
                <a:spcPct val="0"/>
              </a:spcAft>
              <a:defRPr/>
            </a:pPr>
            <a:r>
              <a:rPr lang="en-US"/>
              <a:t>Dendreon Confidential Materials for Discussion Only. Not for Reproduction or Distribution</a:t>
            </a:r>
            <a:endParaRPr lang="en-US" dirty="0"/>
          </a:p>
        </p:txBody>
      </p:sp>
      <p:sp>
        <p:nvSpPr>
          <p:cNvPr id="6" name="Slide Number Placeholder 5"/>
          <p:cNvSpPr>
            <a:spLocks noGrp="1"/>
          </p:cNvSpPr>
          <p:nvPr>
            <p:ph type="sldNum" sz="quarter" idx="15"/>
          </p:nvPr>
        </p:nvSpPr>
        <p:spPr>
          <a:xfrm>
            <a:off x="161925" y="4735238"/>
            <a:ext cx="457200" cy="196208"/>
          </a:xfrm>
        </p:spPr>
        <p:txBody>
          <a:bodyPr/>
          <a:lstStyle>
            <a:lvl1pPr>
              <a:defRPr/>
            </a:lvl1pPr>
          </a:lstStyle>
          <a:p>
            <a:pPr fontAlgn="base">
              <a:spcBef>
                <a:spcPct val="0"/>
              </a:spcBef>
              <a:spcAft>
                <a:spcPct val="0"/>
              </a:spcAft>
              <a:defRPr/>
            </a:pPr>
            <a:fld id="{E71B5457-7A1A-416A-BF1B-24CA45D3781D}" type="slidenum">
              <a:rPr lang="en-US" smtClean="0"/>
              <a:pPr fontAlgn="base">
                <a:spcBef>
                  <a:spcPct val="0"/>
                </a:spcBef>
                <a:spcAft>
                  <a:spcPct val="0"/>
                </a:spcAft>
                <a:defRPr/>
              </a:pPr>
              <a:t>‹#›</a:t>
            </a:fld>
            <a:endParaRPr lang="en-US" dirty="0"/>
          </a:p>
        </p:txBody>
      </p:sp>
    </p:spTree>
    <p:extLst>
      <p:ext uri="{BB962C8B-B14F-4D97-AF65-F5344CB8AC3E}">
        <p14:creationId xmlns:p14="http://schemas.microsoft.com/office/powerpoint/2010/main" val="1756177829"/>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1000" y="971550"/>
            <a:ext cx="4038600" cy="3600450"/>
          </a:xfrm>
        </p:spPr>
        <p:txBody>
          <a:bodyPr>
            <a:normAutofit/>
          </a:bodyPr>
          <a:lstStyle>
            <a:lvl1pPr>
              <a:buFont typeface="Arial" pitchFamily="34" charset="0"/>
              <a:buChar char="•"/>
              <a:defRPr sz="1650"/>
            </a:lvl1pPr>
            <a:lvl2pPr>
              <a:buFont typeface="Arial" pitchFamily="34" charset="0"/>
              <a:buChar char="•"/>
              <a:defRPr sz="1500"/>
            </a:lvl2pPr>
            <a:lvl3pPr>
              <a:buFont typeface="Arial" pitchFamily="34" charset="0"/>
              <a:buChar char="•"/>
              <a:defRPr sz="1350"/>
            </a:lvl3pPr>
            <a:lvl4pPr>
              <a:buFont typeface="Arial" pitchFamily="34" charset="0"/>
              <a:buChar char="•"/>
              <a:defRPr sz="1200"/>
            </a:lvl4pPr>
            <a:lvl5pPr>
              <a:buFont typeface="Arial" pitchFamily="34" charset="0"/>
              <a:buChar cha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72000" y="971550"/>
            <a:ext cx="4038600" cy="3600450"/>
          </a:xfrm>
        </p:spPr>
        <p:txBody>
          <a:bodyPr>
            <a:normAutofit/>
          </a:bodyPr>
          <a:lstStyle>
            <a:lvl1pPr>
              <a:buFont typeface="Arial" pitchFamily="34" charset="0"/>
              <a:buChar char="•"/>
              <a:defRPr sz="1650"/>
            </a:lvl1pPr>
            <a:lvl2pPr>
              <a:buFont typeface="Arial" pitchFamily="34" charset="0"/>
              <a:buChar char="•"/>
              <a:defRPr sz="1500"/>
            </a:lvl2pPr>
            <a:lvl3pPr>
              <a:buFont typeface="Arial" pitchFamily="34" charset="0"/>
              <a:buChar char="•"/>
              <a:defRPr sz="1200"/>
            </a:lvl3pPr>
            <a:lvl4pPr>
              <a:buFont typeface="Arial" pitchFamily="34" charset="0"/>
              <a:buChar char="•"/>
              <a:defRPr sz="1050"/>
            </a:lvl4pPr>
            <a:lvl5pPr>
              <a:buFont typeface="Arial" pitchFamily="34" charset="0"/>
              <a:buChar char="•"/>
              <a:defRPr sz="10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5"/>
          <p:cNvSpPr>
            <a:spLocks noGrp="1"/>
          </p:cNvSpPr>
          <p:nvPr>
            <p:ph type="ftr" sz="quarter" idx="10"/>
          </p:nvPr>
        </p:nvSpPr>
        <p:spPr/>
        <p:txBody>
          <a:bodyPr/>
          <a:lstStyle>
            <a:lvl1pPr>
              <a:defRPr/>
            </a:lvl1pPr>
          </a:lstStyle>
          <a:p>
            <a:pPr fontAlgn="base">
              <a:spcBef>
                <a:spcPct val="0"/>
              </a:spcBef>
              <a:spcAft>
                <a:spcPct val="0"/>
              </a:spcAft>
              <a:defRPr/>
            </a:pPr>
            <a:r>
              <a:rPr lang="en-US"/>
              <a:t>Dendreon Confidential Materials for Discussion Only. Not for Reproduction or Distribution</a:t>
            </a:r>
            <a:endParaRPr lang="en-US" dirty="0"/>
          </a:p>
        </p:txBody>
      </p:sp>
      <p:sp>
        <p:nvSpPr>
          <p:cNvPr id="6" name="Slide Number Placeholder 6"/>
          <p:cNvSpPr>
            <a:spLocks noGrp="1"/>
          </p:cNvSpPr>
          <p:nvPr>
            <p:ph type="sldNum" sz="quarter" idx="11"/>
          </p:nvPr>
        </p:nvSpPr>
        <p:spPr/>
        <p:txBody>
          <a:bodyPr/>
          <a:lstStyle>
            <a:lvl1pPr>
              <a:defRPr/>
            </a:lvl1pPr>
          </a:lstStyle>
          <a:p>
            <a:pPr fontAlgn="base">
              <a:spcBef>
                <a:spcPct val="0"/>
              </a:spcBef>
              <a:spcAft>
                <a:spcPct val="0"/>
              </a:spcAft>
              <a:defRPr/>
            </a:pPr>
            <a:fld id="{38B9CEC1-611F-4E68-AB6E-8125386D331F}" type="slidenum">
              <a:rPr lang="en-US" smtClean="0"/>
              <a:pPr fontAlgn="base">
                <a:spcBef>
                  <a:spcPct val="0"/>
                </a:spcBef>
                <a:spcAft>
                  <a:spcPct val="0"/>
                </a:spcAft>
                <a:defRPr/>
              </a:pPr>
              <a:t>‹#›</a:t>
            </a:fld>
            <a:endParaRPr lang="en-US" dirty="0"/>
          </a:p>
        </p:txBody>
      </p:sp>
    </p:spTree>
    <p:extLst>
      <p:ext uri="{BB962C8B-B14F-4D97-AF65-F5344CB8AC3E}">
        <p14:creationId xmlns:p14="http://schemas.microsoft.com/office/powerpoint/2010/main" val="3937789179"/>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381000" y="914400"/>
            <a:ext cx="4040188" cy="342900"/>
          </a:xfrm>
        </p:spPr>
        <p:txBody>
          <a:bodyPr>
            <a:normAutofit/>
          </a:bodyPr>
          <a:lstStyle>
            <a:lvl1pPr marL="0" indent="0">
              <a:buNone/>
              <a:defRPr sz="1500" b="0">
                <a:solidFill>
                  <a:srgbClr val="EF8200"/>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81000" y="1265634"/>
            <a:ext cx="4040188" cy="3306366"/>
          </a:xfrm>
        </p:spPr>
        <p:txBody>
          <a:bodyPr>
            <a:normAutofit/>
          </a:bodyPr>
          <a:lstStyle>
            <a:lvl1pPr>
              <a:buFont typeface="Arial" pitchFamily="34" charset="0"/>
              <a:buChar char="•"/>
              <a:defRPr sz="1500"/>
            </a:lvl1pPr>
            <a:lvl2pPr>
              <a:buFont typeface="Arial" pitchFamily="34" charset="0"/>
              <a:buChar char="•"/>
              <a:defRPr sz="1350"/>
            </a:lvl2pPr>
            <a:lvl3pPr>
              <a:buFont typeface="Arial" pitchFamily="34" charset="0"/>
              <a:buChar char="•"/>
              <a:defRPr sz="1200"/>
            </a:lvl3pPr>
            <a:lvl4pPr>
              <a:buFont typeface="Arial" pitchFamily="34" charset="0"/>
              <a:buChar char="•"/>
              <a:defRPr sz="1050"/>
            </a:lvl4pPr>
            <a:lvl5pPr>
              <a:buFont typeface="Arial" pitchFamily="34" charset="0"/>
              <a:buChar cha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68826" y="914400"/>
            <a:ext cx="4041775" cy="342900"/>
          </a:xfrm>
        </p:spPr>
        <p:txBody>
          <a:bodyPr>
            <a:normAutofit/>
          </a:bodyPr>
          <a:lstStyle>
            <a:lvl1pPr marL="0" indent="0">
              <a:buNone/>
              <a:defRPr sz="1500" b="0">
                <a:solidFill>
                  <a:srgbClr val="EF8200"/>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568826" y="1265634"/>
            <a:ext cx="4041775" cy="3306366"/>
          </a:xfrm>
        </p:spPr>
        <p:txBody>
          <a:bodyPr>
            <a:normAutofit/>
          </a:bodyPr>
          <a:lstStyle>
            <a:lvl1pPr>
              <a:buFont typeface="Arial" pitchFamily="34" charset="0"/>
              <a:buChar char="•"/>
              <a:defRPr sz="1500"/>
            </a:lvl1pPr>
            <a:lvl2pPr>
              <a:buFont typeface="Arial" pitchFamily="34" charset="0"/>
              <a:buChar char="•"/>
              <a:defRPr sz="1350"/>
            </a:lvl2pPr>
            <a:lvl3pPr>
              <a:buFont typeface="Arial" pitchFamily="34" charset="0"/>
              <a:buChar char="•"/>
              <a:defRPr sz="1200"/>
            </a:lvl3pPr>
            <a:lvl4pPr>
              <a:buFont typeface="Arial" pitchFamily="34" charset="0"/>
              <a:buChar char="•"/>
              <a:defRPr sz="1050"/>
            </a:lvl4pPr>
            <a:lvl5pPr>
              <a:buFont typeface="Arial" pitchFamily="34" charset="0"/>
              <a:buChar cha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7"/>
          <p:cNvSpPr>
            <a:spLocks noGrp="1"/>
          </p:cNvSpPr>
          <p:nvPr>
            <p:ph type="ftr" sz="quarter" idx="10"/>
          </p:nvPr>
        </p:nvSpPr>
        <p:spPr/>
        <p:txBody>
          <a:bodyPr/>
          <a:lstStyle>
            <a:lvl1pPr>
              <a:defRPr/>
            </a:lvl1pPr>
          </a:lstStyle>
          <a:p>
            <a:pPr fontAlgn="base">
              <a:spcBef>
                <a:spcPct val="0"/>
              </a:spcBef>
              <a:spcAft>
                <a:spcPct val="0"/>
              </a:spcAft>
              <a:defRPr/>
            </a:pPr>
            <a:r>
              <a:rPr lang="en-US"/>
              <a:t>Dendreon Confidential Materials for Discussion Only. Not for Reproduction or Distribution</a:t>
            </a:r>
            <a:endParaRPr lang="en-US" dirty="0"/>
          </a:p>
        </p:txBody>
      </p:sp>
      <p:sp>
        <p:nvSpPr>
          <p:cNvPr id="8" name="Slide Number Placeholder 8"/>
          <p:cNvSpPr>
            <a:spLocks noGrp="1"/>
          </p:cNvSpPr>
          <p:nvPr>
            <p:ph type="sldNum" sz="quarter" idx="11"/>
          </p:nvPr>
        </p:nvSpPr>
        <p:spPr/>
        <p:txBody>
          <a:bodyPr/>
          <a:lstStyle>
            <a:lvl1pPr>
              <a:defRPr/>
            </a:lvl1pPr>
          </a:lstStyle>
          <a:p>
            <a:pPr fontAlgn="base">
              <a:spcBef>
                <a:spcPct val="0"/>
              </a:spcBef>
              <a:spcAft>
                <a:spcPct val="0"/>
              </a:spcAft>
              <a:defRPr/>
            </a:pPr>
            <a:fld id="{3B459764-7AFC-4F6A-B14A-79C288A4B4BF}" type="slidenum">
              <a:rPr lang="en-US" smtClean="0"/>
              <a:pPr fontAlgn="base">
                <a:spcBef>
                  <a:spcPct val="0"/>
                </a:spcBef>
                <a:spcAft>
                  <a:spcPct val="0"/>
                </a:spcAft>
                <a:defRPr/>
              </a:pPr>
              <a:t>‹#›</a:t>
            </a:fld>
            <a:endParaRPr lang="en-US" dirty="0"/>
          </a:p>
        </p:txBody>
      </p:sp>
    </p:spTree>
    <p:extLst>
      <p:ext uri="{BB962C8B-B14F-4D97-AF65-F5344CB8AC3E}">
        <p14:creationId xmlns:p14="http://schemas.microsoft.com/office/powerpoint/2010/main" val="2922774596"/>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lvl1pPr>
          </a:lstStyle>
          <a:p>
            <a:pPr fontAlgn="base">
              <a:spcBef>
                <a:spcPct val="0"/>
              </a:spcBef>
              <a:spcAft>
                <a:spcPct val="0"/>
              </a:spcAft>
              <a:defRPr/>
            </a:pPr>
            <a:r>
              <a:rPr lang="en-US"/>
              <a:t>Dendreon Confidential Materials for Discussion Only. Not for Reproduction or Distribution</a:t>
            </a:r>
            <a:endParaRPr lang="en-US" dirty="0"/>
          </a:p>
        </p:txBody>
      </p:sp>
      <p:sp>
        <p:nvSpPr>
          <p:cNvPr id="3" name="Slide Number Placeholder 3"/>
          <p:cNvSpPr>
            <a:spLocks noGrp="1"/>
          </p:cNvSpPr>
          <p:nvPr>
            <p:ph type="sldNum" sz="quarter" idx="11"/>
          </p:nvPr>
        </p:nvSpPr>
        <p:spPr/>
        <p:txBody>
          <a:bodyPr/>
          <a:lstStyle>
            <a:lvl1pPr>
              <a:defRPr/>
            </a:lvl1pPr>
          </a:lstStyle>
          <a:p>
            <a:pPr fontAlgn="base">
              <a:spcBef>
                <a:spcPct val="0"/>
              </a:spcBef>
              <a:spcAft>
                <a:spcPct val="0"/>
              </a:spcAft>
              <a:defRPr/>
            </a:pPr>
            <a:fld id="{9B50C53A-EE38-4D15-8448-D99E19768F3B}" type="slidenum">
              <a:rPr lang="en-US" smtClean="0"/>
              <a:pPr fontAlgn="base">
                <a:spcBef>
                  <a:spcPct val="0"/>
                </a:spcBef>
                <a:spcAft>
                  <a:spcPct val="0"/>
                </a:spcAft>
                <a:defRPr/>
              </a:pPr>
              <a:t>‹#›</a:t>
            </a:fld>
            <a:endParaRPr lang="en-US" dirty="0"/>
          </a:p>
        </p:txBody>
      </p:sp>
    </p:spTree>
    <p:extLst>
      <p:ext uri="{BB962C8B-B14F-4D97-AF65-F5344CB8AC3E}">
        <p14:creationId xmlns:p14="http://schemas.microsoft.com/office/powerpoint/2010/main" val="2460809712"/>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8" descr="title-page.png"/>
          <p:cNvPicPr>
            <a:picLocks noChangeAspect="1"/>
          </p:cNvPicPr>
          <p:nvPr userDrawn="1"/>
        </p:nvPicPr>
        <p:blipFill>
          <a:blip r:embed="rId2" cstate="print"/>
          <a:srcRect/>
          <a:stretch>
            <a:fillRect/>
          </a:stretch>
        </p:blipFill>
        <p:spPr bwMode="auto">
          <a:xfrm>
            <a:off x="0" y="0"/>
            <a:ext cx="9144000" cy="5143500"/>
          </a:xfrm>
          <a:prstGeom prst="rect">
            <a:avLst/>
          </a:prstGeom>
          <a:noFill/>
          <a:ln w="9525">
            <a:noFill/>
            <a:miter lim="800000"/>
            <a:headEnd/>
            <a:tailEnd/>
          </a:ln>
        </p:spPr>
      </p:pic>
      <p:pic>
        <p:nvPicPr>
          <p:cNvPr id="5" name="Picture 10" descr="DnDn+tag_KO.png"/>
          <p:cNvPicPr>
            <a:picLocks noChangeAspect="1"/>
          </p:cNvPicPr>
          <p:nvPr userDrawn="1"/>
        </p:nvPicPr>
        <p:blipFill>
          <a:blip r:embed="rId3" cstate="print"/>
          <a:srcRect/>
          <a:stretch>
            <a:fillRect/>
          </a:stretch>
        </p:blipFill>
        <p:spPr bwMode="auto">
          <a:xfrm>
            <a:off x="7040564" y="426244"/>
            <a:ext cx="1646237" cy="396479"/>
          </a:xfrm>
          <a:prstGeom prst="rect">
            <a:avLst/>
          </a:prstGeom>
          <a:noFill/>
          <a:ln w="9525">
            <a:noFill/>
            <a:miter lim="800000"/>
            <a:headEnd/>
            <a:tailEnd/>
          </a:ln>
        </p:spPr>
      </p:pic>
      <p:sp>
        <p:nvSpPr>
          <p:cNvPr id="2" name="Title 1"/>
          <p:cNvSpPr>
            <a:spLocks noGrp="1"/>
          </p:cNvSpPr>
          <p:nvPr>
            <p:ph type="ctrTitle"/>
          </p:nvPr>
        </p:nvSpPr>
        <p:spPr bwMode="white">
          <a:xfrm>
            <a:off x="381000" y="1834784"/>
            <a:ext cx="5943600" cy="415498"/>
          </a:xfrm>
        </p:spPr>
        <p:txBody>
          <a:bodyPr anchor="b"/>
          <a:lstStyle>
            <a:lvl1pPr algn="l">
              <a:defRPr sz="2100">
                <a:solidFill>
                  <a:schemeClr val="bg1"/>
                </a:solidFill>
                <a:latin typeface="Arial" pitchFamily="34" charset="0"/>
                <a:cs typeface="Arial" pitchFamily="34" charset="0"/>
              </a:defRPr>
            </a:lvl1pPr>
          </a:lstStyle>
          <a:p>
            <a:r>
              <a:rPr lang="en-US"/>
              <a:t>Click to edit Master title style</a:t>
            </a:r>
            <a:endParaRPr lang="en-US" dirty="0"/>
          </a:p>
        </p:txBody>
      </p:sp>
      <p:sp>
        <p:nvSpPr>
          <p:cNvPr id="3" name="Subtitle 2"/>
          <p:cNvSpPr>
            <a:spLocks noGrp="1"/>
          </p:cNvSpPr>
          <p:nvPr>
            <p:ph type="subTitle" idx="1"/>
          </p:nvPr>
        </p:nvSpPr>
        <p:spPr bwMode="white">
          <a:xfrm>
            <a:off x="381000" y="2471692"/>
            <a:ext cx="6400800" cy="323165"/>
          </a:xfrm>
        </p:spPr>
        <p:txBody>
          <a:bodyPr>
            <a:spAutoFit/>
          </a:bodyPr>
          <a:lstStyle>
            <a:lvl1pPr marL="0" indent="0" algn="l">
              <a:buNone/>
              <a:defRPr sz="1500">
                <a:solidFill>
                  <a:srgbClr val="FDC488"/>
                </a:solidFill>
                <a:latin typeface="Arial" pitchFamily="34" charset="0"/>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6" name="Footer Placeholder 4"/>
          <p:cNvSpPr>
            <a:spLocks noGrp="1"/>
          </p:cNvSpPr>
          <p:nvPr>
            <p:ph type="ftr" sz="quarter" idx="10"/>
          </p:nvPr>
        </p:nvSpPr>
        <p:spPr bwMode="white">
          <a:xfrm>
            <a:off x="390525" y="4730476"/>
            <a:ext cx="4724400" cy="196208"/>
          </a:xfrm>
        </p:spPr>
        <p:txBody>
          <a:bodyPr/>
          <a:lstStyle>
            <a:lvl1pPr algn="l">
              <a:defRPr sz="675">
                <a:solidFill>
                  <a:schemeClr val="bg1"/>
                </a:solidFill>
              </a:defRPr>
            </a:lvl1pPr>
          </a:lstStyle>
          <a:p>
            <a:pPr fontAlgn="base">
              <a:spcBef>
                <a:spcPct val="0"/>
              </a:spcBef>
              <a:spcAft>
                <a:spcPct val="0"/>
              </a:spcAft>
              <a:defRPr/>
            </a:pPr>
            <a:r>
              <a:rPr lang="en-US">
                <a:solidFill>
                  <a:srgbClr val="FFFFFF"/>
                </a:solidFill>
              </a:rPr>
              <a:t>Dendreon Confidential Materials for Discussion Only. Not for Reproduction or Distribution</a:t>
            </a:r>
            <a:endParaRPr lang="en-US" dirty="0">
              <a:solidFill>
                <a:srgbClr val="FFFFFF"/>
              </a:solidFill>
            </a:endParaRPr>
          </a:p>
        </p:txBody>
      </p:sp>
    </p:spTree>
    <p:extLst>
      <p:ext uri="{BB962C8B-B14F-4D97-AF65-F5344CB8AC3E}">
        <p14:creationId xmlns:p14="http://schemas.microsoft.com/office/powerpoint/2010/main" val="1513436891"/>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Opening">
    <p:spTree>
      <p:nvGrpSpPr>
        <p:cNvPr id="1" name=""/>
        <p:cNvGrpSpPr/>
        <p:nvPr/>
      </p:nvGrpSpPr>
      <p:grpSpPr>
        <a:xfrm>
          <a:off x="0" y="0"/>
          <a:ext cx="0" cy="0"/>
          <a:chOff x="0" y="0"/>
          <a:chExt cx="0" cy="0"/>
        </a:xfrm>
      </p:grpSpPr>
      <p:pic>
        <p:nvPicPr>
          <p:cNvPr id="2" name="Picture 8" descr="opening-page.png"/>
          <p:cNvPicPr>
            <a:picLocks noChangeAspect="1"/>
          </p:cNvPicPr>
          <p:nvPr userDrawn="1"/>
        </p:nvPicPr>
        <p:blipFill>
          <a:blip r:embed="rId2" cstate="print"/>
          <a:srcRect/>
          <a:stretch>
            <a:fillRect/>
          </a:stretch>
        </p:blipFill>
        <p:spPr bwMode="auto">
          <a:xfrm>
            <a:off x="0" y="0"/>
            <a:ext cx="9144000" cy="5143500"/>
          </a:xfrm>
          <a:prstGeom prst="rect">
            <a:avLst/>
          </a:prstGeom>
          <a:noFill/>
          <a:ln w="9525">
            <a:noFill/>
            <a:miter lim="800000"/>
            <a:headEnd/>
            <a:tailEnd/>
          </a:ln>
        </p:spPr>
      </p:pic>
      <p:pic>
        <p:nvPicPr>
          <p:cNvPr id="3" name="Picture 10" descr="DnDn+tag_KO.png"/>
          <p:cNvPicPr>
            <a:picLocks noChangeAspect="1"/>
          </p:cNvPicPr>
          <p:nvPr userDrawn="1"/>
        </p:nvPicPr>
        <p:blipFill>
          <a:blip r:embed="rId3" cstate="print"/>
          <a:srcRect/>
          <a:stretch>
            <a:fillRect/>
          </a:stretch>
        </p:blipFill>
        <p:spPr bwMode="auto">
          <a:xfrm>
            <a:off x="2286000" y="1600200"/>
            <a:ext cx="4572000" cy="1100138"/>
          </a:xfrm>
          <a:prstGeom prst="rect">
            <a:avLst/>
          </a:prstGeom>
          <a:noFill/>
          <a:ln w="9525">
            <a:noFill/>
            <a:miter lim="800000"/>
            <a:headEnd/>
            <a:tailEnd/>
          </a:ln>
        </p:spPr>
      </p:pic>
    </p:spTree>
    <p:extLst>
      <p:ext uri="{BB962C8B-B14F-4D97-AF65-F5344CB8AC3E}">
        <p14:creationId xmlns:p14="http://schemas.microsoft.com/office/powerpoint/2010/main" val="2535078602"/>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buFont typeface="Arial" pitchFamily="34" charset="0"/>
              <a:buChar char="•"/>
              <a:defRPr/>
            </a:lvl1pPr>
            <a:lvl2pPr>
              <a:buFont typeface="Arial" pitchFamily="34" charset="0"/>
              <a:buChar char="•"/>
              <a:defRPr/>
            </a:lvl2pPr>
            <a:lvl3pPr>
              <a:buFont typeface="Arial" pitchFamily="34" charset="0"/>
              <a:buChar char="•"/>
              <a:defRPr/>
            </a:lvl3pPr>
            <a:lvl4pPr>
              <a:buFont typeface="Arial" pitchFamily="34" charset="0"/>
              <a:buChar char="•"/>
              <a:defRPr/>
            </a:lvl4pPr>
            <a:lvl5pPr>
              <a:buFont typeface="Arial"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4" name="Footer Placeholder 4"/>
          <p:cNvSpPr>
            <a:spLocks noGrp="1"/>
          </p:cNvSpPr>
          <p:nvPr>
            <p:ph type="ftr" sz="quarter" idx="10"/>
          </p:nvPr>
        </p:nvSpPr>
        <p:spPr/>
        <p:txBody>
          <a:bodyPr/>
          <a:lstStyle>
            <a:lvl1pPr>
              <a:defRPr/>
            </a:lvl1pPr>
          </a:lstStyle>
          <a:p>
            <a:pPr fontAlgn="base">
              <a:spcBef>
                <a:spcPct val="0"/>
              </a:spcBef>
              <a:spcAft>
                <a:spcPct val="0"/>
              </a:spcAft>
              <a:defRPr/>
            </a:pPr>
            <a:r>
              <a:rPr lang="en-US"/>
              <a:t>Dendreon Confidential Materials for Discussion Only. Not for Reproduction or Distribution</a:t>
            </a:r>
            <a:endParaRPr lang="en-US" dirty="0"/>
          </a:p>
        </p:txBody>
      </p:sp>
      <p:sp>
        <p:nvSpPr>
          <p:cNvPr id="5" name="Slide Number Placeholder 5"/>
          <p:cNvSpPr>
            <a:spLocks noGrp="1"/>
          </p:cNvSpPr>
          <p:nvPr>
            <p:ph type="sldNum" sz="quarter" idx="11"/>
          </p:nvPr>
        </p:nvSpPr>
        <p:spPr/>
        <p:txBody>
          <a:bodyPr/>
          <a:lstStyle>
            <a:lvl1pPr>
              <a:defRPr/>
            </a:lvl1pPr>
          </a:lstStyle>
          <a:p>
            <a:pPr fontAlgn="base">
              <a:spcBef>
                <a:spcPct val="0"/>
              </a:spcBef>
              <a:spcAft>
                <a:spcPct val="0"/>
              </a:spcAft>
              <a:defRPr/>
            </a:pPr>
            <a:fld id="{915CA1AE-C709-4B6F-8A23-B181D6043111}" type="slidenum">
              <a:rPr lang="en-US" smtClean="0"/>
              <a:pPr fontAlgn="base">
                <a:spcBef>
                  <a:spcPct val="0"/>
                </a:spcBef>
                <a:spcAft>
                  <a:spcPct val="0"/>
                </a:spcAft>
                <a:defRPr/>
              </a:pPr>
              <a:t>‹#›</a:t>
            </a:fld>
            <a:endParaRPr lang="en-US" dirty="0"/>
          </a:p>
        </p:txBody>
      </p:sp>
    </p:spTree>
    <p:extLst>
      <p:ext uri="{BB962C8B-B14F-4D97-AF65-F5344CB8AC3E}">
        <p14:creationId xmlns:p14="http://schemas.microsoft.com/office/powerpoint/2010/main" val="3664425255"/>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81000" y="1257300"/>
            <a:ext cx="8229600" cy="3314700"/>
          </a:xfrm>
        </p:spPr>
        <p:txBody>
          <a:bodyPr/>
          <a:lstStyle>
            <a:lvl1pPr>
              <a:buFont typeface="Arial" pitchFamily="34" charset="0"/>
              <a:buChar char="•"/>
              <a:defRPr/>
            </a:lvl1pPr>
            <a:lvl2pPr>
              <a:buFont typeface="Arial" pitchFamily="34" charset="0"/>
              <a:buChar char="•"/>
              <a:defRPr/>
            </a:lvl2pPr>
            <a:lvl3pPr>
              <a:buFont typeface="Arial" pitchFamily="34" charset="0"/>
              <a:buChar char="•"/>
              <a:defRPr/>
            </a:lvl3pPr>
            <a:lvl4pPr>
              <a:buFont typeface="Arial" pitchFamily="34" charset="0"/>
              <a:buChar char="•"/>
              <a:defRPr/>
            </a:lvl4pPr>
            <a:lvl5pPr>
              <a:buFont typeface="Arial"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type="body" idx="13"/>
          </p:nvPr>
        </p:nvSpPr>
        <p:spPr>
          <a:xfrm>
            <a:off x="381000" y="914400"/>
            <a:ext cx="8229600" cy="342900"/>
          </a:xfrm>
        </p:spPr>
        <p:txBody>
          <a:bodyPr>
            <a:normAutofit/>
          </a:bodyPr>
          <a:lstStyle>
            <a:lvl1pPr marL="0" indent="0">
              <a:buNone/>
              <a:defRPr sz="1500" b="0">
                <a:solidFill>
                  <a:srgbClr val="EF8200"/>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5" name="Footer Placeholder 4"/>
          <p:cNvSpPr>
            <a:spLocks noGrp="1"/>
          </p:cNvSpPr>
          <p:nvPr>
            <p:ph type="ftr" sz="quarter" idx="14"/>
          </p:nvPr>
        </p:nvSpPr>
        <p:spPr/>
        <p:txBody>
          <a:bodyPr/>
          <a:lstStyle>
            <a:lvl1pPr>
              <a:defRPr/>
            </a:lvl1pPr>
          </a:lstStyle>
          <a:p>
            <a:pPr fontAlgn="base">
              <a:spcBef>
                <a:spcPct val="0"/>
              </a:spcBef>
              <a:spcAft>
                <a:spcPct val="0"/>
              </a:spcAft>
              <a:defRPr/>
            </a:pPr>
            <a:r>
              <a:rPr lang="en-US"/>
              <a:t>Dendreon Confidential Materials for Discussion Only. Not for Reproduction or Distribution</a:t>
            </a:r>
            <a:endParaRPr lang="en-US" dirty="0"/>
          </a:p>
        </p:txBody>
      </p:sp>
      <p:sp>
        <p:nvSpPr>
          <p:cNvPr id="6" name="Slide Number Placeholder 5"/>
          <p:cNvSpPr>
            <a:spLocks noGrp="1"/>
          </p:cNvSpPr>
          <p:nvPr>
            <p:ph type="sldNum" sz="quarter" idx="15"/>
          </p:nvPr>
        </p:nvSpPr>
        <p:spPr>
          <a:xfrm>
            <a:off x="161925" y="4735238"/>
            <a:ext cx="457200" cy="196208"/>
          </a:xfrm>
        </p:spPr>
        <p:txBody>
          <a:bodyPr/>
          <a:lstStyle>
            <a:lvl1pPr>
              <a:defRPr/>
            </a:lvl1pPr>
          </a:lstStyle>
          <a:p>
            <a:pPr fontAlgn="base">
              <a:spcBef>
                <a:spcPct val="0"/>
              </a:spcBef>
              <a:spcAft>
                <a:spcPct val="0"/>
              </a:spcAft>
              <a:defRPr/>
            </a:pPr>
            <a:fld id="{E71B5457-7A1A-416A-BF1B-24CA45D3781D}" type="slidenum">
              <a:rPr lang="en-US" smtClean="0"/>
              <a:pPr fontAlgn="base">
                <a:spcBef>
                  <a:spcPct val="0"/>
                </a:spcBef>
                <a:spcAft>
                  <a:spcPct val="0"/>
                </a:spcAft>
                <a:defRPr/>
              </a:pPr>
              <a:t>‹#›</a:t>
            </a:fld>
            <a:endParaRPr lang="en-US" dirty="0"/>
          </a:p>
        </p:txBody>
      </p:sp>
    </p:spTree>
    <p:extLst>
      <p:ext uri="{BB962C8B-B14F-4D97-AF65-F5344CB8AC3E}">
        <p14:creationId xmlns:p14="http://schemas.microsoft.com/office/powerpoint/2010/main" val="192628271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0" y="2048256"/>
            <a:ext cx="6858000" cy="923544"/>
          </a:xfrm>
        </p:spPr>
        <p:txBody>
          <a:bodyPr lIns="0" tIns="0" rIns="0" bIns="0" anchor="t">
            <a:noAutofit/>
          </a:bodyPr>
          <a:lstStyle>
            <a:lvl1pPr>
              <a:defRPr sz="3200" b="0">
                <a:solidFill>
                  <a:schemeClr val="bg1"/>
                </a:solidFill>
              </a:defRPr>
            </a:lvl1pPr>
          </a:lstStyle>
          <a:p>
            <a:r>
              <a:rPr lang="en-US" sz="3600" b="1" dirty="0">
                <a:solidFill>
                  <a:schemeClr val="bg1"/>
                </a:solidFill>
                <a:latin typeface="Arial" charset="0"/>
                <a:ea typeface="Arial" charset="0"/>
                <a:cs typeface="Arial" charset="0"/>
              </a:rPr>
              <a:t>Section Title 02 // </a:t>
            </a:r>
            <a:br>
              <a:rPr lang="en-US" sz="3600" b="1" dirty="0">
                <a:solidFill>
                  <a:schemeClr val="bg1"/>
                </a:solidFill>
                <a:latin typeface="Arial" charset="0"/>
                <a:ea typeface="Arial" charset="0"/>
                <a:cs typeface="Arial" charset="0"/>
              </a:rPr>
            </a:br>
            <a:r>
              <a:rPr lang="en-US" sz="3600" dirty="0">
                <a:solidFill>
                  <a:schemeClr val="bg1"/>
                </a:solidFill>
                <a:latin typeface="Arial" charset="0"/>
                <a:ea typeface="Arial" charset="0"/>
                <a:cs typeface="Arial" charset="0"/>
              </a:rPr>
              <a:t>Lorem ipsum dot solar</a:t>
            </a:r>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1000" y="971550"/>
            <a:ext cx="4038600" cy="3600450"/>
          </a:xfrm>
        </p:spPr>
        <p:txBody>
          <a:bodyPr>
            <a:normAutofit/>
          </a:bodyPr>
          <a:lstStyle>
            <a:lvl1pPr>
              <a:buFont typeface="Arial" pitchFamily="34" charset="0"/>
              <a:buChar char="•"/>
              <a:defRPr sz="1650"/>
            </a:lvl1pPr>
            <a:lvl2pPr>
              <a:buFont typeface="Arial" pitchFamily="34" charset="0"/>
              <a:buChar char="•"/>
              <a:defRPr sz="1500"/>
            </a:lvl2pPr>
            <a:lvl3pPr>
              <a:buFont typeface="Arial" pitchFamily="34" charset="0"/>
              <a:buChar char="•"/>
              <a:defRPr sz="1350"/>
            </a:lvl3pPr>
            <a:lvl4pPr>
              <a:buFont typeface="Arial" pitchFamily="34" charset="0"/>
              <a:buChar char="•"/>
              <a:defRPr sz="1200"/>
            </a:lvl4pPr>
            <a:lvl5pPr>
              <a:buFont typeface="Arial" pitchFamily="34" charset="0"/>
              <a:buChar cha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72000" y="971550"/>
            <a:ext cx="4038600" cy="3600450"/>
          </a:xfrm>
        </p:spPr>
        <p:txBody>
          <a:bodyPr>
            <a:normAutofit/>
          </a:bodyPr>
          <a:lstStyle>
            <a:lvl1pPr>
              <a:buFont typeface="Arial" pitchFamily="34" charset="0"/>
              <a:buChar char="•"/>
              <a:defRPr sz="1650"/>
            </a:lvl1pPr>
            <a:lvl2pPr>
              <a:buFont typeface="Arial" pitchFamily="34" charset="0"/>
              <a:buChar char="•"/>
              <a:defRPr sz="1500"/>
            </a:lvl2pPr>
            <a:lvl3pPr>
              <a:buFont typeface="Arial" pitchFamily="34" charset="0"/>
              <a:buChar char="•"/>
              <a:defRPr sz="1200"/>
            </a:lvl3pPr>
            <a:lvl4pPr>
              <a:buFont typeface="Arial" pitchFamily="34" charset="0"/>
              <a:buChar char="•"/>
              <a:defRPr sz="1050"/>
            </a:lvl4pPr>
            <a:lvl5pPr>
              <a:buFont typeface="Arial" pitchFamily="34" charset="0"/>
              <a:buChar char="•"/>
              <a:defRPr sz="10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5"/>
          <p:cNvSpPr>
            <a:spLocks noGrp="1"/>
          </p:cNvSpPr>
          <p:nvPr>
            <p:ph type="ftr" sz="quarter" idx="10"/>
          </p:nvPr>
        </p:nvSpPr>
        <p:spPr/>
        <p:txBody>
          <a:bodyPr/>
          <a:lstStyle>
            <a:lvl1pPr>
              <a:defRPr/>
            </a:lvl1pPr>
          </a:lstStyle>
          <a:p>
            <a:pPr fontAlgn="base">
              <a:spcBef>
                <a:spcPct val="0"/>
              </a:spcBef>
              <a:spcAft>
                <a:spcPct val="0"/>
              </a:spcAft>
              <a:defRPr/>
            </a:pPr>
            <a:r>
              <a:rPr lang="en-US"/>
              <a:t>Dendreon Confidential Materials for Discussion Only. Not for Reproduction or Distribution</a:t>
            </a:r>
            <a:endParaRPr lang="en-US" dirty="0"/>
          </a:p>
        </p:txBody>
      </p:sp>
      <p:sp>
        <p:nvSpPr>
          <p:cNvPr id="6" name="Slide Number Placeholder 6"/>
          <p:cNvSpPr>
            <a:spLocks noGrp="1"/>
          </p:cNvSpPr>
          <p:nvPr>
            <p:ph type="sldNum" sz="quarter" idx="11"/>
          </p:nvPr>
        </p:nvSpPr>
        <p:spPr/>
        <p:txBody>
          <a:bodyPr/>
          <a:lstStyle>
            <a:lvl1pPr>
              <a:defRPr/>
            </a:lvl1pPr>
          </a:lstStyle>
          <a:p>
            <a:pPr fontAlgn="base">
              <a:spcBef>
                <a:spcPct val="0"/>
              </a:spcBef>
              <a:spcAft>
                <a:spcPct val="0"/>
              </a:spcAft>
              <a:defRPr/>
            </a:pPr>
            <a:fld id="{38B9CEC1-611F-4E68-AB6E-8125386D331F}" type="slidenum">
              <a:rPr lang="en-US" smtClean="0"/>
              <a:pPr fontAlgn="base">
                <a:spcBef>
                  <a:spcPct val="0"/>
                </a:spcBef>
                <a:spcAft>
                  <a:spcPct val="0"/>
                </a:spcAft>
                <a:defRPr/>
              </a:pPr>
              <a:t>‹#›</a:t>
            </a:fld>
            <a:endParaRPr lang="en-US" dirty="0"/>
          </a:p>
        </p:txBody>
      </p:sp>
    </p:spTree>
    <p:extLst>
      <p:ext uri="{BB962C8B-B14F-4D97-AF65-F5344CB8AC3E}">
        <p14:creationId xmlns:p14="http://schemas.microsoft.com/office/powerpoint/2010/main" val="2676453663"/>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381000" y="914400"/>
            <a:ext cx="4040188" cy="342900"/>
          </a:xfrm>
        </p:spPr>
        <p:txBody>
          <a:bodyPr>
            <a:normAutofit/>
          </a:bodyPr>
          <a:lstStyle>
            <a:lvl1pPr marL="0" indent="0">
              <a:buNone/>
              <a:defRPr sz="1500" b="0">
                <a:solidFill>
                  <a:srgbClr val="EF8200"/>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81000" y="1265634"/>
            <a:ext cx="4040188" cy="3306366"/>
          </a:xfrm>
        </p:spPr>
        <p:txBody>
          <a:bodyPr>
            <a:normAutofit/>
          </a:bodyPr>
          <a:lstStyle>
            <a:lvl1pPr>
              <a:buFont typeface="Arial" pitchFamily="34" charset="0"/>
              <a:buChar char="•"/>
              <a:defRPr sz="1500"/>
            </a:lvl1pPr>
            <a:lvl2pPr>
              <a:buFont typeface="Arial" pitchFamily="34" charset="0"/>
              <a:buChar char="•"/>
              <a:defRPr sz="1350"/>
            </a:lvl2pPr>
            <a:lvl3pPr>
              <a:buFont typeface="Arial" pitchFamily="34" charset="0"/>
              <a:buChar char="•"/>
              <a:defRPr sz="1200"/>
            </a:lvl3pPr>
            <a:lvl4pPr>
              <a:buFont typeface="Arial" pitchFamily="34" charset="0"/>
              <a:buChar char="•"/>
              <a:defRPr sz="1050"/>
            </a:lvl4pPr>
            <a:lvl5pPr>
              <a:buFont typeface="Arial" pitchFamily="34" charset="0"/>
              <a:buChar cha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68826" y="914400"/>
            <a:ext cx="4041775" cy="342900"/>
          </a:xfrm>
        </p:spPr>
        <p:txBody>
          <a:bodyPr>
            <a:normAutofit/>
          </a:bodyPr>
          <a:lstStyle>
            <a:lvl1pPr marL="0" indent="0">
              <a:buNone/>
              <a:defRPr sz="1500" b="0">
                <a:solidFill>
                  <a:srgbClr val="EF8200"/>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568826" y="1265634"/>
            <a:ext cx="4041775" cy="3306366"/>
          </a:xfrm>
        </p:spPr>
        <p:txBody>
          <a:bodyPr>
            <a:normAutofit/>
          </a:bodyPr>
          <a:lstStyle>
            <a:lvl1pPr>
              <a:buFont typeface="Arial" pitchFamily="34" charset="0"/>
              <a:buChar char="•"/>
              <a:defRPr sz="1500"/>
            </a:lvl1pPr>
            <a:lvl2pPr>
              <a:buFont typeface="Arial" pitchFamily="34" charset="0"/>
              <a:buChar char="•"/>
              <a:defRPr sz="1350"/>
            </a:lvl2pPr>
            <a:lvl3pPr>
              <a:buFont typeface="Arial" pitchFamily="34" charset="0"/>
              <a:buChar char="•"/>
              <a:defRPr sz="1200"/>
            </a:lvl3pPr>
            <a:lvl4pPr>
              <a:buFont typeface="Arial" pitchFamily="34" charset="0"/>
              <a:buChar char="•"/>
              <a:defRPr sz="1050"/>
            </a:lvl4pPr>
            <a:lvl5pPr>
              <a:buFont typeface="Arial" pitchFamily="34" charset="0"/>
              <a:buChar cha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7"/>
          <p:cNvSpPr>
            <a:spLocks noGrp="1"/>
          </p:cNvSpPr>
          <p:nvPr>
            <p:ph type="ftr" sz="quarter" idx="10"/>
          </p:nvPr>
        </p:nvSpPr>
        <p:spPr/>
        <p:txBody>
          <a:bodyPr/>
          <a:lstStyle>
            <a:lvl1pPr>
              <a:defRPr/>
            </a:lvl1pPr>
          </a:lstStyle>
          <a:p>
            <a:pPr fontAlgn="base">
              <a:spcBef>
                <a:spcPct val="0"/>
              </a:spcBef>
              <a:spcAft>
                <a:spcPct val="0"/>
              </a:spcAft>
              <a:defRPr/>
            </a:pPr>
            <a:r>
              <a:rPr lang="en-US"/>
              <a:t>Dendreon Confidential Materials for Discussion Only. Not for Reproduction or Distribution</a:t>
            </a:r>
            <a:endParaRPr lang="en-US" dirty="0"/>
          </a:p>
        </p:txBody>
      </p:sp>
      <p:sp>
        <p:nvSpPr>
          <p:cNvPr id="8" name="Slide Number Placeholder 8"/>
          <p:cNvSpPr>
            <a:spLocks noGrp="1"/>
          </p:cNvSpPr>
          <p:nvPr>
            <p:ph type="sldNum" sz="quarter" idx="11"/>
          </p:nvPr>
        </p:nvSpPr>
        <p:spPr/>
        <p:txBody>
          <a:bodyPr/>
          <a:lstStyle>
            <a:lvl1pPr>
              <a:defRPr/>
            </a:lvl1pPr>
          </a:lstStyle>
          <a:p>
            <a:pPr fontAlgn="base">
              <a:spcBef>
                <a:spcPct val="0"/>
              </a:spcBef>
              <a:spcAft>
                <a:spcPct val="0"/>
              </a:spcAft>
              <a:defRPr/>
            </a:pPr>
            <a:fld id="{3B459764-7AFC-4F6A-B14A-79C288A4B4BF}" type="slidenum">
              <a:rPr lang="en-US" smtClean="0"/>
              <a:pPr fontAlgn="base">
                <a:spcBef>
                  <a:spcPct val="0"/>
                </a:spcBef>
                <a:spcAft>
                  <a:spcPct val="0"/>
                </a:spcAft>
                <a:defRPr/>
              </a:pPr>
              <a:t>‹#›</a:t>
            </a:fld>
            <a:endParaRPr lang="en-US" dirty="0"/>
          </a:p>
        </p:txBody>
      </p:sp>
    </p:spTree>
    <p:extLst>
      <p:ext uri="{BB962C8B-B14F-4D97-AF65-F5344CB8AC3E}">
        <p14:creationId xmlns:p14="http://schemas.microsoft.com/office/powerpoint/2010/main" val="2367444430"/>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lvl1pPr>
          </a:lstStyle>
          <a:p>
            <a:pPr fontAlgn="base">
              <a:spcBef>
                <a:spcPct val="0"/>
              </a:spcBef>
              <a:spcAft>
                <a:spcPct val="0"/>
              </a:spcAft>
              <a:defRPr/>
            </a:pPr>
            <a:r>
              <a:rPr lang="en-US"/>
              <a:t>Dendreon Confidential Materials for Discussion Only. Not for Reproduction or Distribution</a:t>
            </a:r>
            <a:endParaRPr lang="en-US" dirty="0"/>
          </a:p>
        </p:txBody>
      </p:sp>
      <p:sp>
        <p:nvSpPr>
          <p:cNvPr id="3" name="Slide Number Placeholder 3"/>
          <p:cNvSpPr>
            <a:spLocks noGrp="1"/>
          </p:cNvSpPr>
          <p:nvPr>
            <p:ph type="sldNum" sz="quarter" idx="11"/>
          </p:nvPr>
        </p:nvSpPr>
        <p:spPr/>
        <p:txBody>
          <a:bodyPr/>
          <a:lstStyle>
            <a:lvl1pPr>
              <a:defRPr/>
            </a:lvl1pPr>
          </a:lstStyle>
          <a:p>
            <a:pPr fontAlgn="base">
              <a:spcBef>
                <a:spcPct val="0"/>
              </a:spcBef>
              <a:spcAft>
                <a:spcPct val="0"/>
              </a:spcAft>
              <a:defRPr/>
            </a:pPr>
            <a:fld id="{9B50C53A-EE38-4D15-8448-D99E19768F3B}" type="slidenum">
              <a:rPr lang="en-US" smtClean="0"/>
              <a:pPr fontAlgn="base">
                <a:spcBef>
                  <a:spcPct val="0"/>
                </a:spcBef>
                <a:spcAft>
                  <a:spcPct val="0"/>
                </a:spcAft>
                <a:defRPr/>
              </a:pPr>
              <a:t>‹#›</a:t>
            </a:fld>
            <a:endParaRPr lang="en-US" dirty="0"/>
          </a:p>
        </p:txBody>
      </p:sp>
    </p:spTree>
    <p:extLst>
      <p:ext uri="{BB962C8B-B14F-4D97-AF65-F5344CB8AC3E}">
        <p14:creationId xmlns:p14="http://schemas.microsoft.com/office/powerpoint/2010/main" val="122580946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3">
    <p:bg>
      <p:bgPr>
        <a:gradFill>
          <a:gsLst>
            <a:gs pos="0">
              <a:srgbClr val="4298CC"/>
            </a:gs>
            <a:gs pos="100000">
              <a:srgbClr val="49C5B1"/>
            </a:gs>
          </a:gsLst>
          <a:lin ang="27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0" y="2048256"/>
            <a:ext cx="6858000" cy="923544"/>
          </a:xfrm>
        </p:spPr>
        <p:txBody>
          <a:bodyPr lIns="0" tIns="0" rIns="0" bIns="0" anchor="t">
            <a:noAutofit/>
          </a:bodyPr>
          <a:lstStyle>
            <a:lvl1pPr>
              <a:defRPr sz="3200" b="0">
                <a:solidFill>
                  <a:schemeClr val="bg1"/>
                </a:solidFill>
              </a:defRPr>
            </a:lvl1pPr>
          </a:lstStyle>
          <a:p>
            <a:r>
              <a:rPr lang="en-US" sz="3600" b="1" dirty="0">
                <a:solidFill>
                  <a:schemeClr val="bg1"/>
                </a:solidFill>
                <a:latin typeface="Arial" charset="0"/>
                <a:ea typeface="Arial" charset="0"/>
                <a:cs typeface="Arial" charset="0"/>
              </a:rPr>
              <a:t>Section Title 03 // </a:t>
            </a:r>
            <a:br>
              <a:rPr lang="en-US" sz="3600" b="1" dirty="0">
                <a:solidFill>
                  <a:schemeClr val="bg1"/>
                </a:solidFill>
                <a:latin typeface="Arial" charset="0"/>
                <a:ea typeface="Arial" charset="0"/>
                <a:cs typeface="Arial" charset="0"/>
              </a:rPr>
            </a:br>
            <a:r>
              <a:rPr lang="en-US" sz="3600" dirty="0">
                <a:solidFill>
                  <a:schemeClr val="bg1"/>
                </a:solidFill>
                <a:latin typeface="Arial" charset="0"/>
                <a:ea typeface="Arial" charset="0"/>
                <a:cs typeface="Arial" charset="0"/>
              </a:rPr>
              <a:t>Lorem ipsum dot solar</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gradFill>
            <a:gsLst>
              <a:gs pos="0">
                <a:srgbClr val="4298CC">
                  <a:alpha val="15000"/>
                </a:srgbClr>
              </a:gs>
              <a:gs pos="100000">
                <a:srgbClr val="49C5B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143000" y="2048256"/>
            <a:ext cx="6858000" cy="923544"/>
          </a:xfrm>
        </p:spPr>
        <p:txBody>
          <a:bodyPr lIns="0" tIns="0" rIns="0" bIns="0" anchor="t">
            <a:noAutofit/>
          </a:bodyPr>
          <a:lstStyle>
            <a:lvl1pPr>
              <a:defRPr sz="3200" b="0">
                <a:solidFill>
                  <a:schemeClr val="bg1"/>
                </a:solidFill>
              </a:defRPr>
            </a:lvl1pPr>
          </a:lstStyle>
          <a:p>
            <a:r>
              <a:rPr lang="en-US" sz="3600" b="1" dirty="0">
                <a:solidFill>
                  <a:schemeClr val="bg1"/>
                </a:solidFill>
                <a:latin typeface="Arial" charset="0"/>
                <a:ea typeface="Arial" charset="0"/>
                <a:cs typeface="Arial" charset="0"/>
              </a:rPr>
              <a:t>Section Title 04 // </a:t>
            </a:r>
            <a:br>
              <a:rPr lang="en-US" sz="3600" b="1" dirty="0">
                <a:solidFill>
                  <a:schemeClr val="bg1"/>
                </a:solidFill>
                <a:latin typeface="Arial" charset="0"/>
                <a:ea typeface="Arial" charset="0"/>
                <a:cs typeface="Arial" charset="0"/>
              </a:rPr>
            </a:br>
            <a:r>
              <a:rPr lang="en-US" sz="3600" dirty="0">
                <a:solidFill>
                  <a:schemeClr val="bg1"/>
                </a:solidFill>
                <a:latin typeface="Arial" charset="0"/>
                <a:ea typeface="Arial" charset="0"/>
                <a:cs typeface="Arial" charset="0"/>
              </a:rPr>
              <a:t>Lorem ipsum dot solar</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2.xml"/><Relationship Id="rId7" Type="http://schemas.openxmlformats.org/officeDocument/2006/relationships/image" Target="../media/image14.png"/><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theme" Target="../theme/theme2.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47.xml"/><Relationship Id="rId7" Type="http://schemas.openxmlformats.org/officeDocument/2006/relationships/theme" Target="../theme/theme3.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image" Target="../media/image14.pn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theme" Target="../theme/theme5.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5" Type="http://schemas.openxmlformats.org/officeDocument/2006/relationships/slideLayout" Target="../slideLayouts/slideLayout63.xml"/><Relationship Id="rId10" Type="http://schemas.openxmlformats.org/officeDocument/2006/relationships/image" Target="../media/image26.png"/><Relationship Id="rId4" Type="http://schemas.openxmlformats.org/officeDocument/2006/relationships/slideLayout" Target="../slideLayouts/slideLayout62.xml"/><Relationship Id="rId9" Type="http://schemas.openxmlformats.org/officeDocument/2006/relationships/image" Target="../media/image25.png"/></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68.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5" Type="http://schemas.openxmlformats.org/officeDocument/2006/relationships/slideLayout" Target="../slideLayouts/slideLayout70.xml"/><Relationship Id="rId10" Type="http://schemas.openxmlformats.org/officeDocument/2006/relationships/image" Target="../media/image26.png"/><Relationship Id="rId4" Type="http://schemas.openxmlformats.org/officeDocument/2006/relationships/slideLayout" Target="../slideLayouts/slideLayout69.xml"/><Relationship Id="rId9" Type="http://schemas.openxmlformats.org/officeDocument/2006/relationships/image" Target="../media/image2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013" y="273844"/>
            <a:ext cx="8501974"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Dendreon Confidential Materials for Discussion Only. Not for Reproduction or Distribution</a:t>
            </a: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1400" b="1">
                <a:solidFill>
                  <a:schemeClr val="tx1">
                    <a:tint val="75000"/>
                  </a:schemeClr>
                </a:solidFill>
              </a:defRPr>
            </a:lvl1pPr>
          </a:lstStyle>
          <a:p>
            <a:fld id="{3C27E03C-9F28-6A43-AA5D-159A94298CD9}" type="slidenum">
              <a:rPr lang="en-US" smtClean="0"/>
              <a:pPr/>
              <a:t>‹#›</a:t>
            </a:fld>
            <a:endParaRPr lang="en-US" dirty="0"/>
          </a:p>
        </p:txBody>
      </p:sp>
    </p:spTree>
    <p:extLst>
      <p:ext uri="{BB962C8B-B14F-4D97-AF65-F5344CB8AC3E}">
        <p14:creationId xmlns:p14="http://schemas.microsoft.com/office/powerpoint/2010/main" val="115123904"/>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74" r:id="rId4"/>
    <p:sldLayoutId id="2147483675" r:id="rId5"/>
    <p:sldLayoutId id="2147483663" r:id="rId6"/>
    <p:sldLayoutId id="2147483676" r:id="rId7"/>
    <p:sldLayoutId id="2147483677" r:id="rId8"/>
    <p:sldLayoutId id="2147483678" r:id="rId9"/>
    <p:sldLayoutId id="2147483662" r:id="rId10"/>
    <p:sldLayoutId id="2147483684" r:id="rId11"/>
    <p:sldLayoutId id="2147483683" r:id="rId12"/>
    <p:sldLayoutId id="2147483679" r:id="rId13"/>
    <p:sldLayoutId id="2147483680" r:id="rId14"/>
    <p:sldLayoutId id="2147483681" r:id="rId15"/>
    <p:sldLayoutId id="2147483682" r:id="rId16"/>
    <p:sldLayoutId id="2147483726" r:id="rId17"/>
    <p:sldLayoutId id="2147483727" r:id="rId18"/>
    <p:sldLayoutId id="2147483752" r:id="rId19"/>
    <p:sldLayoutId id="2147483753" r:id="rId20"/>
    <p:sldLayoutId id="2147483754" r:id="rId21"/>
    <p:sldLayoutId id="2147483755" r:id="rId22"/>
    <p:sldLayoutId id="2147483756" r:id="rId23"/>
    <p:sldLayoutId id="2147483758" r:id="rId24"/>
    <p:sldLayoutId id="2147483760" r:id="rId25"/>
    <p:sldLayoutId id="2147483761" r:id="rId26"/>
    <p:sldLayoutId id="2147483762" r:id="rId27"/>
    <p:sldLayoutId id="2147483763" r:id="rId28"/>
    <p:sldLayoutId id="2147483764" r:id="rId29"/>
    <p:sldLayoutId id="2147483765" r:id="rId30"/>
    <p:sldLayoutId id="2147483766" r:id="rId31"/>
    <p:sldLayoutId id="2147483768" r:id="rId32"/>
    <p:sldLayoutId id="2147483769" r:id="rId33"/>
    <p:sldLayoutId id="2147483771" r:id="rId34"/>
    <p:sldLayoutId id="2147483772" r:id="rId35"/>
    <p:sldLayoutId id="2147483773" r:id="rId36"/>
    <p:sldLayoutId id="2147483774" r:id="rId37"/>
    <p:sldLayoutId id="2147483775" r:id="rId38"/>
    <p:sldLayoutId id="2147483777" r:id="rId39"/>
  </p:sldLayoutIdLst>
  <p:hf hdr="0" dt="0"/>
  <p:txStyles>
    <p:titleStyle>
      <a:lvl1pPr algn="l" defTabSz="685800" rtl="0" eaLnBrk="1" latinLnBrk="0" hangingPunct="1">
        <a:lnSpc>
          <a:spcPct val="90000"/>
        </a:lnSpc>
        <a:spcBef>
          <a:spcPct val="0"/>
        </a:spcBef>
        <a:buNone/>
        <a:defRPr sz="3600" kern="1200">
          <a:solidFill>
            <a:srgbClr val="4298CC"/>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578651" y="4679172"/>
            <a:ext cx="1383031" cy="220621"/>
          </a:xfrm>
          <a:prstGeom prst="rect">
            <a:avLst/>
          </a:prstGeom>
        </p:spPr>
      </p:pic>
    </p:spTree>
    <p:extLst>
      <p:ext uri="{BB962C8B-B14F-4D97-AF65-F5344CB8AC3E}">
        <p14:creationId xmlns:p14="http://schemas.microsoft.com/office/powerpoint/2010/main" val="76225939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Lst>
  <p:hf hdr="0" dt="0"/>
  <p:txStyles>
    <p:titleStyle>
      <a:lvl1pPr algn="l" defTabSz="914400" rtl="0" eaLnBrk="1" latinLnBrk="0" hangingPunct="1">
        <a:lnSpc>
          <a:spcPct val="90000"/>
        </a:lnSpc>
        <a:spcBef>
          <a:spcPct val="0"/>
        </a:spcBef>
        <a:buNone/>
        <a:defRPr sz="2800" kern="1200" cap="all" baseline="0">
          <a:solidFill>
            <a:schemeClr val="bg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Clr>
          <a:schemeClr val="accent2"/>
        </a:buClr>
        <a:buSzPct val="80000"/>
        <a:buFont typeface="LucidaGrande" charset="0"/>
        <a:buChar char="●"/>
        <a:defRPr sz="2000" kern="1200">
          <a:solidFill>
            <a:schemeClr val="tx1"/>
          </a:solidFill>
          <a:latin typeface="Arial" charset="0"/>
          <a:ea typeface="Arial" charset="0"/>
          <a:cs typeface="Arial" charset="0"/>
        </a:defRPr>
      </a:lvl1pPr>
      <a:lvl2pPr marL="517525" indent="-166688" algn="l" defTabSz="914400" rtl="0" eaLnBrk="1" latinLnBrk="0" hangingPunct="1">
        <a:lnSpc>
          <a:spcPct val="90000"/>
        </a:lnSpc>
        <a:spcBef>
          <a:spcPts val="500"/>
        </a:spcBef>
        <a:buClr>
          <a:schemeClr val="accent2"/>
        </a:buClr>
        <a:buSzPct val="80000"/>
        <a:buFont typeface="LucidaGrande" charset="0"/>
        <a:buChar char="●"/>
        <a:tabLst/>
        <a:defRPr sz="1800" kern="1200">
          <a:solidFill>
            <a:schemeClr val="tx1"/>
          </a:solidFill>
          <a:latin typeface="Arial" charset="0"/>
          <a:ea typeface="Arial" charset="0"/>
          <a:cs typeface="Arial" charset="0"/>
        </a:defRPr>
      </a:lvl2pPr>
      <a:lvl3pPr marL="858838" indent="-223838" algn="l" defTabSz="914400" rtl="0" eaLnBrk="1" latinLnBrk="0" hangingPunct="1">
        <a:lnSpc>
          <a:spcPct val="90000"/>
        </a:lnSpc>
        <a:spcBef>
          <a:spcPts val="500"/>
        </a:spcBef>
        <a:buClr>
          <a:schemeClr val="accent1"/>
        </a:buClr>
        <a:buSzPct val="70000"/>
        <a:buFont typeface="HiraMinProN-W3" charset="-128"/>
        <a:buChar char="◎"/>
        <a:tabLst/>
        <a:defRPr sz="18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578651" y="4679172"/>
            <a:ext cx="1383031" cy="220621"/>
          </a:xfrm>
          <a:prstGeom prst="rect">
            <a:avLst/>
          </a:prstGeom>
        </p:spPr>
      </p:pic>
    </p:spTree>
    <p:extLst>
      <p:ext uri="{BB962C8B-B14F-4D97-AF65-F5344CB8AC3E}">
        <p14:creationId xmlns:p14="http://schemas.microsoft.com/office/powerpoint/2010/main" val="318623716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Lst>
  <p:hf hdr="0" dt="0"/>
  <p:txStyles>
    <p:titleStyle>
      <a:lvl1pPr algn="l" defTabSz="914400" rtl="0" eaLnBrk="1" latinLnBrk="0" hangingPunct="1">
        <a:lnSpc>
          <a:spcPct val="90000"/>
        </a:lnSpc>
        <a:spcBef>
          <a:spcPct val="0"/>
        </a:spcBef>
        <a:buNone/>
        <a:defRPr sz="2800" kern="1200" cap="all" baseline="0">
          <a:solidFill>
            <a:schemeClr val="bg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Clr>
          <a:schemeClr val="accent2"/>
        </a:buClr>
        <a:buSzPct val="80000"/>
        <a:buFont typeface="LucidaGrande" charset="0"/>
        <a:buChar char="●"/>
        <a:defRPr sz="2000" kern="1200">
          <a:solidFill>
            <a:schemeClr val="tx1"/>
          </a:solidFill>
          <a:latin typeface="Arial" charset="0"/>
          <a:ea typeface="Arial" charset="0"/>
          <a:cs typeface="Arial" charset="0"/>
        </a:defRPr>
      </a:lvl1pPr>
      <a:lvl2pPr marL="517525" indent="-166688" algn="l" defTabSz="914400" rtl="0" eaLnBrk="1" latinLnBrk="0" hangingPunct="1">
        <a:lnSpc>
          <a:spcPct val="90000"/>
        </a:lnSpc>
        <a:spcBef>
          <a:spcPts val="500"/>
        </a:spcBef>
        <a:buClr>
          <a:schemeClr val="accent2"/>
        </a:buClr>
        <a:buSzPct val="80000"/>
        <a:buFont typeface="LucidaGrande" charset="0"/>
        <a:buChar char="●"/>
        <a:tabLst/>
        <a:defRPr sz="1800" kern="1200">
          <a:solidFill>
            <a:schemeClr val="tx1"/>
          </a:solidFill>
          <a:latin typeface="Arial" charset="0"/>
          <a:ea typeface="Arial" charset="0"/>
          <a:cs typeface="Arial" charset="0"/>
        </a:defRPr>
      </a:lvl2pPr>
      <a:lvl3pPr marL="858838" indent="-223838" algn="l" defTabSz="914400" rtl="0" eaLnBrk="1" latinLnBrk="0" hangingPunct="1">
        <a:lnSpc>
          <a:spcPct val="90000"/>
        </a:lnSpc>
        <a:spcBef>
          <a:spcPts val="500"/>
        </a:spcBef>
        <a:buClr>
          <a:schemeClr val="accent1"/>
        </a:buClr>
        <a:buSzPct val="70000"/>
        <a:buFont typeface="HiraMinProN-W3" charset="-128"/>
        <a:buChar char="◎"/>
        <a:tabLst/>
        <a:defRPr sz="18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65656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78651" y="4679171"/>
            <a:ext cx="1383031" cy="220621"/>
          </a:xfrm>
          <a:prstGeom prst="rect">
            <a:avLst/>
          </a:prstGeom>
        </p:spPr>
      </p:pic>
    </p:spTree>
    <p:extLst>
      <p:ext uri="{BB962C8B-B14F-4D97-AF65-F5344CB8AC3E}">
        <p14:creationId xmlns:p14="http://schemas.microsoft.com/office/powerpoint/2010/main" val="175064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Lst>
  <p:hf hdr="0" dt="0"/>
  <p:txStyles>
    <p:titleStyle>
      <a:lvl1pPr algn="l" defTabSz="914400" rtl="0" eaLnBrk="1" latinLnBrk="0" hangingPunct="1">
        <a:lnSpc>
          <a:spcPct val="90000"/>
        </a:lnSpc>
        <a:spcBef>
          <a:spcPct val="0"/>
        </a:spcBef>
        <a:buNone/>
        <a:defRPr sz="2800" kern="1200" cap="all" baseline="0">
          <a:solidFill>
            <a:schemeClr val="bg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Clr>
          <a:schemeClr val="accent2"/>
        </a:buClr>
        <a:buSzPct val="80000"/>
        <a:buFont typeface="LucidaGrande" charset="0"/>
        <a:buChar char="●"/>
        <a:defRPr sz="2000" kern="1200">
          <a:solidFill>
            <a:schemeClr val="tx1"/>
          </a:solidFill>
          <a:latin typeface="Arial" charset="0"/>
          <a:ea typeface="Arial" charset="0"/>
          <a:cs typeface="Arial" charset="0"/>
        </a:defRPr>
      </a:lvl1pPr>
      <a:lvl2pPr marL="517525" indent="-166688" algn="l" defTabSz="914400" rtl="0" eaLnBrk="1" latinLnBrk="0" hangingPunct="1">
        <a:lnSpc>
          <a:spcPct val="90000"/>
        </a:lnSpc>
        <a:spcBef>
          <a:spcPts val="500"/>
        </a:spcBef>
        <a:buClr>
          <a:schemeClr val="accent2"/>
        </a:buClr>
        <a:buSzPct val="80000"/>
        <a:buFont typeface="LucidaGrande" charset="0"/>
        <a:buChar char="●"/>
        <a:tabLst/>
        <a:defRPr sz="1800" kern="1200">
          <a:solidFill>
            <a:schemeClr val="tx1"/>
          </a:solidFill>
          <a:latin typeface="Arial" charset="0"/>
          <a:ea typeface="Arial" charset="0"/>
          <a:cs typeface="Arial" charset="0"/>
        </a:defRPr>
      </a:lvl2pPr>
      <a:lvl3pPr marL="858838" indent="-223838" algn="l" defTabSz="914400" rtl="0" eaLnBrk="1" latinLnBrk="0" hangingPunct="1">
        <a:lnSpc>
          <a:spcPct val="90000"/>
        </a:lnSpc>
        <a:spcBef>
          <a:spcPts val="500"/>
        </a:spcBef>
        <a:buClr>
          <a:schemeClr val="accent1"/>
        </a:buClr>
        <a:buSzPct val="70000"/>
        <a:buFont typeface="HiraMinProN-W3" charset="-128"/>
        <a:buChar char="◎"/>
        <a:tabLst/>
        <a:defRPr sz="18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10" descr="body-page.png"/>
          <p:cNvPicPr>
            <a:picLocks noChangeAspect="1"/>
          </p:cNvPicPr>
          <p:nvPr/>
        </p:nvPicPr>
        <p:blipFill>
          <a:blip r:embed="rId9" cstate="print"/>
          <a:srcRect/>
          <a:stretch>
            <a:fillRect/>
          </a:stretch>
        </p:blipFill>
        <p:spPr bwMode="auto">
          <a:xfrm>
            <a:off x="0" y="0"/>
            <a:ext cx="9144000" cy="5143500"/>
          </a:xfrm>
          <a:prstGeom prst="rect">
            <a:avLst/>
          </a:prstGeom>
          <a:noFill/>
          <a:ln w="9525">
            <a:noFill/>
            <a:miter lim="800000"/>
            <a:headEnd/>
            <a:tailEnd/>
          </a:ln>
        </p:spPr>
      </p:pic>
      <p:cxnSp>
        <p:nvCxnSpPr>
          <p:cNvPr id="13" name="Straight Connector 12"/>
          <p:cNvCxnSpPr/>
          <p:nvPr/>
        </p:nvCxnSpPr>
        <p:spPr>
          <a:xfrm rot="5400000" flipH="1" flipV="1">
            <a:off x="476250" y="4893469"/>
            <a:ext cx="285750" cy="0"/>
          </a:xfrm>
          <a:prstGeom prst="line">
            <a:avLst/>
          </a:prstGeom>
          <a:ln w="6350">
            <a:solidFill>
              <a:srgbClr val="747679"/>
            </a:solidFill>
          </a:ln>
        </p:spPr>
        <p:style>
          <a:lnRef idx="1">
            <a:schemeClr val="accent1"/>
          </a:lnRef>
          <a:fillRef idx="0">
            <a:schemeClr val="accent1"/>
          </a:fillRef>
          <a:effectRef idx="0">
            <a:schemeClr val="accent1"/>
          </a:effectRef>
          <a:fontRef idx="minor">
            <a:schemeClr val="tx1"/>
          </a:fontRef>
        </p:style>
      </p:cxnSp>
      <p:sp>
        <p:nvSpPr>
          <p:cNvPr id="1028" name="Title Placeholder 1"/>
          <p:cNvSpPr>
            <a:spLocks noGrp="1"/>
          </p:cNvSpPr>
          <p:nvPr>
            <p:ph type="title"/>
          </p:nvPr>
        </p:nvSpPr>
        <p:spPr bwMode="auto">
          <a:xfrm>
            <a:off x="371475" y="367323"/>
            <a:ext cx="8229600" cy="41549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lvl="0"/>
            <a:r>
              <a:rPr lang="en-US"/>
              <a:t>This is a Sample Bullet Slide</a:t>
            </a:r>
          </a:p>
        </p:txBody>
      </p:sp>
      <p:sp>
        <p:nvSpPr>
          <p:cNvPr id="1029" name="Text Placeholder 2"/>
          <p:cNvSpPr>
            <a:spLocks noGrp="1"/>
          </p:cNvSpPr>
          <p:nvPr>
            <p:ph type="body" idx="1"/>
          </p:nvPr>
        </p:nvSpPr>
        <p:spPr bwMode="auto">
          <a:xfrm>
            <a:off x="381000" y="971550"/>
            <a:ext cx="8229600" cy="3600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609600" y="4735238"/>
            <a:ext cx="3505200" cy="196208"/>
          </a:xfrm>
          <a:prstGeom prst="rect">
            <a:avLst/>
          </a:prstGeom>
        </p:spPr>
        <p:txBody>
          <a:bodyPr vert="horz" wrap="square" lIns="91440" tIns="45720" rIns="91440" bIns="45720" rtlCol="0" anchor="ctr">
            <a:spAutoFit/>
          </a:bodyPr>
          <a:lstStyle>
            <a:lvl1pPr algn="l">
              <a:defRPr sz="675">
                <a:solidFill>
                  <a:srgbClr val="747679"/>
                </a:solidFill>
                <a:latin typeface="Arial" pitchFamily="34" charset="0"/>
                <a:ea typeface="ＭＳ Ｐゴシック" pitchFamily="34" charset="-128"/>
                <a:cs typeface="+mn-cs"/>
              </a:defRPr>
            </a:lvl1pPr>
          </a:lstStyle>
          <a:p>
            <a:pPr fontAlgn="base">
              <a:spcBef>
                <a:spcPct val="0"/>
              </a:spcBef>
              <a:spcAft>
                <a:spcPct val="0"/>
              </a:spcAft>
              <a:defRPr/>
            </a:pPr>
            <a:r>
              <a:rPr lang="en-US"/>
              <a:t>Dendreon Confidential Materials for Discussion Only. Not for Reproduction or Distribution</a:t>
            </a:r>
            <a:endParaRPr lang="en-US" dirty="0"/>
          </a:p>
        </p:txBody>
      </p:sp>
      <p:sp>
        <p:nvSpPr>
          <p:cNvPr id="6" name="Slide Number Placeholder 5"/>
          <p:cNvSpPr>
            <a:spLocks noGrp="1"/>
          </p:cNvSpPr>
          <p:nvPr>
            <p:ph type="sldNum" sz="quarter" idx="4"/>
          </p:nvPr>
        </p:nvSpPr>
        <p:spPr>
          <a:xfrm>
            <a:off x="152400" y="4735238"/>
            <a:ext cx="457200" cy="196208"/>
          </a:xfrm>
          <a:prstGeom prst="rect">
            <a:avLst/>
          </a:prstGeom>
        </p:spPr>
        <p:txBody>
          <a:bodyPr vert="horz" wrap="square" lIns="91440" tIns="45720" rIns="91440" bIns="45720" numCol="1" anchor="ctr" anchorCtr="0" compatLnSpc="1">
            <a:prstTxWarp prst="textNoShape">
              <a:avLst/>
            </a:prstTxWarp>
            <a:spAutoFit/>
          </a:bodyPr>
          <a:lstStyle>
            <a:lvl1pPr algn="r">
              <a:defRPr sz="675">
                <a:solidFill>
                  <a:srgbClr val="EF8200"/>
                </a:solidFill>
                <a:latin typeface="Arial" charset="0"/>
                <a:ea typeface="ＭＳ Ｐゴシック" pitchFamily="30" charset="-128"/>
              </a:defRPr>
            </a:lvl1pPr>
          </a:lstStyle>
          <a:p>
            <a:pPr fontAlgn="base">
              <a:spcBef>
                <a:spcPct val="0"/>
              </a:spcBef>
              <a:spcAft>
                <a:spcPct val="0"/>
              </a:spcAft>
              <a:defRPr/>
            </a:pPr>
            <a:fld id="{66F55418-60AD-466B-81B3-9469D5BBCB01}" type="slidenum">
              <a:rPr lang="en-US" smtClean="0"/>
              <a:pPr fontAlgn="base">
                <a:spcBef>
                  <a:spcPct val="0"/>
                </a:spcBef>
                <a:spcAft>
                  <a:spcPct val="0"/>
                </a:spcAft>
                <a:defRPr/>
              </a:pPr>
              <a:t>‹#›</a:t>
            </a:fld>
            <a:endParaRPr lang="en-US" dirty="0"/>
          </a:p>
        </p:txBody>
      </p:sp>
      <p:pic>
        <p:nvPicPr>
          <p:cNvPr id="1032" name="Picture 8" descr="DnDn+tag_4C.png"/>
          <p:cNvPicPr>
            <a:picLocks noChangeAspect="1"/>
          </p:cNvPicPr>
          <p:nvPr userDrawn="1"/>
        </p:nvPicPr>
        <p:blipFill>
          <a:blip r:embed="rId10" cstate="print"/>
          <a:srcRect/>
          <a:stretch>
            <a:fillRect/>
          </a:stretch>
        </p:blipFill>
        <p:spPr bwMode="auto">
          <a:xfrm>
            <a:off x="7543800" y="4686300"/>
            <a:ext cx="1143000" cy="275035"/>
          </a:xfrm>
          <a:prstGeom prst="rect">
            <a:avLst/>
          </a:prstGeom>
          <a:noFill/>
          <a:ln w="9525">
            <a:noFill/>
            <a:miter lim="800000"/>
            <a:headEnd/>
            <a:tailEnd/>
          </a:ln>
        </p:spPr>
      </p:pic>
    </p:spTree>
    <p:extLst>
      <p:ext uri="{BB962C8B-B14F-4D97-AF65-F5344CB8AC3E}">
        <p14:creationId xmlns:p14="http://schemas.microsoft.com/office/powerpoint/2010/main" val="92258264"/>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Lst>
  <p:hf hdr="0" dt="0"/>
  <p:txStyles>
    <p:titleStyle>
      <a:lvl1pPr algn="l" rtl="0" eaLnBrk="0" fontAlgn="base" hangingPunct="0">
        <a:spcBef>
          <a:spcPct val="0"/>
        </a:spcBef>
        <a:spcAft>
          <a:spcPct val="0"/>
        </a:spcAft>
        <a:defRPr sz="2100" kern="1200">
          <a:solidFill>
            <a:srgbClr val="5381AC"/>
          </a:solidFill>
          <a:latin typeface="Arial" pitchFamily="34" charset="0"/>
          <a:ea typeface="Arial" charset="0"/>
          <a:cs typeface="Arial" pitchFamily="34" charset="0"/>
        </a:defRPr>
      </a:lvl1pPr>
      <a:lvl2pPr algn="l" rtl="0" eaLnBrk="0" fontAlgn="base" hangingPunct="0">
        <a:spcBef>
          <a:spcPct val="0"/>
        </a:spcBef>
        <a:spcAft>
          <a:spcPct val="0"/>
        </a:spcAft>
        <a:defRPr sz="2100">
          <a:solidFill>
            <a:srgbClr val="5381AC"/>
          </a:solidFill>
          <a:latin typeface="Arial" pitchFamily="34" charset="0"/>
          <a:ea typeface="Arial" charset="0"/>
          <a:cs typeface="Arial" pitchFamily="34" charset="0"/>
        </a:defRPr>
      </a:lvl2pPr>
      <a:lvl3pPr algn="l" rtl="0" eaLnBrk="0" fontAlgn="base" hangingPunct="0">
        <a:spcBef>
          <a:spcPct val="0"/>
        </a:spcBef>
        <a:spcAft>
          <a:spcPct val="0"/>
        </a:spcAft>
        <a:defRPr sz="2100">
          <a:solidFill>
            <a:srgbClr val="5381AC"/>
          </a:solidFill>
          <a:latin typeface="Arial" pitchFamily="34" charset="0"/>
          <a:ea typeface="Arial" charset="0"/>
          <a:cs typeface="Arial" pitchFamily="34" charset="0"/>
        </a:defRPr>
      </a:lvl3pPr>
      <a:lvl4pPr algn="l" rtl="0" eaLnBrk="0" fontAlgn="base" hangingPunct="0">
        <a:spcBef>
          <a:spcPct val="0"/>
        </a:spcBef>
        <a:spcAft>
          <a:spcPct val="0"/>
        </a:spcAft>
        <a:defRPr sz="2100">
          <a:solidFill>
            <a:srgbClr val="5381AC"/>
          </a:solidFill>
          <a:latin typeface="Arial" pitchFamily="34" charset="0"/>
          <a:ea typeface="Arial" charset="0"/>
          <a:cs typeface="Arial" pitchFamily="34" charset="0"/>
        </a:defRPr>
      </a:lvl4pPr>
      <a:lvl5pPr algn="l" rtl="0" eaLnBrk="0" fontAlgn="base" hangingPunct="0">
        <a:spcBef>
          <a:spcPct val="0"/>
        </a:spcBef>
        <a:spcAft>
          <a:spcPct val="0"/>
        </a:spcAft>
        <a:defRPr sz="2100">
          <a:solidFill>
            <a:srgbClr val="5381AC"/>
          </a:solidFill>
          <a:latin typeface="Arial" pitchFamily="34" charset="0"/>
          <a:ea typeface="Arial" charset="0"/>
          <a:cs typeface="Arial" pitchFamily="34" charset="0"/>
        </a:defRPr>
      </a:lvl5pPr>
      <a:lvl6pPr marL="342900" algn="l" rtl="0" fontAlgn="base">
        <a:spcBef>
          <a:spcPct val="0"/>
        </a:spcBef>
        <a:spcAft>
          <a:spcPct val="0"/>
        </a:spcAft>
        <a:defRPr sz="2100">
          <a:solidFill>
            <a:srgbClr val="5381AC"/>
          </a:solidFill>
          <a:latin typeface="Arial" pitchFamily="34" charset="0"/>
          <a:cs typeface="Arial" pitchFamily="34" charset="0"/>
        </a:defRPr>
      </a:lvl6pPr>
      <a:lvl7pPr marL="685800" algn="l" rtl="0" fontAlgn="base">
        <a:spcBef>
          <a:spcPct val="0"/>
        </a:spcBef>
        <a:spcAft>
          <a:spcPct val="0"/>
        </a:spcAft>
        <a:defRPr sz="2100">
          <a:solidFill>
            <a:srgbClr val="5381AC"/>
          </a:solidFill>
          <a:latin typeface="Arial" pitchFamily="34" charset="0"/>
          <a:cs typeface="Arial" pitchFamily="34" charset="0"/>
        </a:defRPr>
      </a:lvl7pPr>
      <a:lvl8pPr marL="1028700" algn="l" rtl="0" fontAlgn="base">
        <a:spcBef>
          <a:spcPct val="0"/>
        </a:spcBef>
        <a:spcAft>
          <a:spcPct val="0"/>
        </a:spcAft>
        <a:defRPr sz="2100">
          <a:solidFill>
            <a:srgbClr val="5381AC"/>
          </a:solidFill>
          <a:latin typeface="Arial" pitchFamily="34" charset="0"/>
          <a:cs typeface="Arial" pitchFamily="34" charset="0"/>
        </a:defRPr>
      </a:lvl8pPr>
      <a:lvl9pPr marL="1371600" algn="l" rtl="0" fontAlgn="base">
        <a:spcBef>
          <a:spcPct val="0"/>
        </a:spcBef>
        <a:spcAft>
          <a:spcPct val="0"/>
        </a:spcAft>
        <a:defRPr sz="2100">
          <a:solidFill>
            <a:srgbClr val="5381AC"/>
          </a:solidFill>
          <a:latin typeface="Arial" pitchFamily="34" charset="0"/>
          <a:cs typeface="Arial" pitchFamily="34" charset="0"/>
        </a:defRPr>
      </a:lvl9pPr>
    </p:titleStyle>
    <p:bodyStyle>
      <a:lvl1pPr marL="171450" indent="-171450" algn="l" rtl="0" eaLnBrk="0" fontAlgn="base" hangingPunct="0">
        <a:spcBef>
          <a:spcPct val="20000"/>
        </a:spcBef>
        <a:spcAft>
          <a:spcPct val="0"/>
        </a:spcAft>
        <a:buClr>
          <a:srgbClr val="EF8200"/>
        </a:buClr>
        <a:buFont typeface="Arial" pitchFamily="34" charset="0"/>
        <a:buChar char="•"/>
        <a:defRPr sz="1650" kern="1200">
          <a:solidFill>
            <a:schemeClr val="tx1"/>
          </a:solidFill>
          <a:latin typeface="Arial" pitchFamily="34" charset="0"/>
          <a:ea typeface="Arial" charset="0"/>
          <a:cs typeface="Arial" pitchFamily="34" charset="0"/>
        </a:defRPr>
      </a:lvl1pPr>
      <a:lvl2pPr marL="342900" indent="-171450" algn="l" rtl="0" eaLnBrk="0" fontAlgn="base" hangingPunct="0">
        <a:spcBef>
          <a:spcPct val="20000"/>
        </a:spcBef>
        <a:spcAft>
          <a:spcPct val="0"/>
        </a:spcAft>
        <a:buClr>
          <a:srgbClr val="EF8200"/>
        </a:buClr>
        <a:buFont typeface="Arial" pitchFamily="34" charset="0"/>
        <a:buChar char="•"/>
        <a:defRPr sz="1500" kern="1200">
          <a:solidFill>
            <a:schemeClr val="tx1"/>
          </a:solidFill>
          <a:latin typeface="Arial" pitchFamily="34" charset="0"/>
          <a:ea typeface="Arial" charset="0"/>
          <a:cs typeface="Arial" pitchFamily="34" charset="0"/>
        </a:defRPr>
      </a:lvl2pPr>
      <a:lvl3pPr marL="514350" indent="-171450" algn="l" rtl="0" eaLnBrk="0" fontAlgn="base" hangingPunct="0">
        <a:spcBef>
          <a:spcPct val="20000"/>
        </a:spcBef>
        <a:spcAft>
          <a:spcPct val="0"/>
        </a:spcAft>
        <a:buClr>
          <a:srgbClr val="EF8200"/>
        </a:buClr>
        <a:buFont typeface="Arial" pitchFamily="34" charset="0"/>
        <a:buChar char="•"/>
        <a:defRPr kern="1200">
          <a:solidFill>
            <a:schemeClr val="tx1"/>
          </a:solidFill>
          <a:latin typeface="Arial" pitchFamily="34" charset="0"/>
          <a:ea typeface="Arial" charset="0"/>
          <a:cs typeface="Arial" pitchFamily="34" charset="0"/>
        </a:defRPr>
      </a:lvl3pPr>
      <a:lvl4pPr marL="685800" indent="-171450" algn="l" rtl="0" eaLnBrk="0" fontAlgn="base" hangingPunct="0">
        <a:spcBef>
          <a:spcPct val="20000"/>
        </a:spcBef>
        <a:spcAft>
          <a:spcPct val="0"/>
        </a:spcAft>
        <a:buClr>
          <a:srgbClr val="EF8200"/>
        </a:buClr>
        <a:buFont typeface="Arial" pitchFamily="34" charset="0"/>
        <a:buChar char="•"/>
        <a:defRPr sz="1200" kern="1200">
          <a:solidFill>
            <a:schemeClr val="tx1"/>
          </a:solidFill>
          <a:latin typeface="Arial" pitchFamily="34" charset="0"/>
          <a:ea typeface="Arial" charset="0"/>
          <a:cs typeface="Arial" pitchFamily="34" charset="0"/>
        </a:defRPr>
      </a:lvl4pPr>
      <a:lvl5pPr marL="857250" indent="-171450" algn="l" rtl="0" eaLnBrk="0" fontAlgn="base" hangingPunct="0">
        <a:spcBef>
          <a:spcPct val="20000"/>
        </a:spcBef>
        <a:spcAft>
          <a:spcPct val="0"/>
        </a:spcAft>
        <a:buClr>
          <a:srgbClr val="EF8200"/>
        </a:buClr>
        <a:buFont typeface="Arial" pitchFamily="34" charset="0"/>
        <a:buChar char="•"/>
        <a:defRPr sz="1125" kern="1200">
          <a:solidFill>
            <a:schemeClr val="tx1"/>
          </a:solidFill>
          <a:latin typeface="Arial" pitchFamily="34" charset="0"/>
          <a:ea typeface="Arial" charset="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10" descr="body-page.png"/>
          <p:cNvPicPr>
            <a:picLocks noChangeAspect="1"/>
          </p:cNvPicPr>
          <p:nvPr/>
        </p:nvPicPr>
        <p:blipFill>
          <a:blip r:embed="rId9" cstate="print"/>
          <a:srcRect/>
          <a:stretch>
            <a:fillRect/>
          </a:stretch>
        </p:blipFill>
        <p:spPr bwMode="auto">
          <a:xfrm>
            <a:off x="0" y="0"/>
            <a:ext cx="9144000" cy="5143500"/>
          </a:xfrm>
          <a:prstGeom prst="rect">
            <a:avLst/>
          </a:prstGeom>
          <a:noFill/>
          <a:ln w="9525">
            <a:noFill/>
            <a:miter lim="800000"/>
            <a:headEnd/>
            <a:tailEnd/>
          </a:ln>
        </p:spPr>
      </p:pic>
      <p:cxnSp>
        <p:nvCxnSpPr>
          <p:cNvPr id="13" name="Straight Connector 12"/>
          <p:cNvCxnSpPr/>
          <p:nvPr/>
        </p:nvCxnSpPr>
        <p:spPr>
          <a:xfrm rot="5400000" flipH="1" flipV="1">
            <a:off x="476250" y="4893469"/>
            <a:ext cx="285750" cy="0"/>
          </a:xfrm>
          <a:prstGeom prst="line">
            <a:avLst/>
          </a:prstGeom>
          <a:ln w="6350">
            <a:solidFill>
              <a:srgbClr val="747679"/>
            </a:solidFill>
          </a:ln>
        </p:spPr>
        <p:style>
          <a:lnRef idx="1">
            <a:schemeClr val="accent1"/>
          </a:lnRef>
          <a:fillRef idx="0">
            <a:schemeClr val="accent1"/>
          </a:fillRef>
          <a:effectRef idx="0">
            <a:schemeClr val="accent1"/>
          </a:effectRef>
          <a:fontRef idx="minor">
            <a:schemeClr val="tx1"/>
          </a:fontRef>
        </p:style>
      </p:cxnSp>
      <p:sp>
        <p:nvSpPr>
          <p:cNvPr id="1028" name="Title Placeholder 1"/>
          <p:cNvSpPr>
            <a:spLocks noGrp="1"/>
          </p:cNvSpPr>
          <p:nvPr>
            <p:ph type="title"/>
          </p:nvPr>
        </p:nvSpPr>
        <p:spPr bwMode="auto">
          <a:xfrm>
            <a:off x="371475" y="367323"/>
            <a:ext cx="8229600" cy="41549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lvl="0"/>
            <a:r>
              <a:rPr lang="en-US"/>
              <a:t>This is a Sample Bullet Slide</a:t>
            </a:r>
          </a:p>
        </p:txBody>
      </p:sp>
      <p:sp>
        <p:nvSpPr>
          <p:cNvPr id="1029" name="Text Placeholder 2"/>
          <p:cNvSpPr>
            <a:spLocks noGrp="1"/>
          </p:cNvSpPr>
          <p:nvPr>
            <p:ph type="body" idx="1"/>
          </p:nvPr>
        </p:nvSpPr>
        <p:spPr bwMode="auto">
          <a:xfrm>
            <a:off x="381000" y="971550"/>
            <a:ext cx="8229600" cy="3600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609600" y="4735238"/>
            <a:ext cx="3505200" cy="196208"/>
          </a:xfrm>
          <a:prstGeom prst="rect">
            <a:avLst/>
          </a:prstGeom>
        </p:spPr>
        <p:txBody>
          <a:bodyPr vert="horz" wrap="square" lIns="91440" tIns="45720" rIns="91440" bIns="45720" rtlCol="0" anchor="ctr">
            <a:spAutoFit/>
          </a:bodyPr>
          <a:lstStyle>
            <a:lvl1pPr algn="l">
              <a:defRPr sz="675">
                <a:solidFill>
                  <a:srgbClr val="747679"/>
                </a:solidFill>
                <a:latin typeface="Arial" pitchFamily="34" charset="0"/>
                <a:ea typeface="ＭＳ Ｐゴシック" pitchFamily="34" charset="-128"/>
                <a:cs typeface="+mn-cs"/>
              </a:defRPr>
            </a:lvl1pPr>
          </a:lstStyle>
          <a:p>
            <a:pPr fontAlgn="base">
              <a:spcBef>
                <a:spcPct val="0"/>
              </a:spcBef>
              <a:spcAft>
                <a:spcPct val="0"/>
              </a:spcAft>
              <a:defRPr/>
            </a:pPr>
            <a:r>
              <a:rPr lang="en-US"/>
              <a:t>Dendreon Confidential Materials for Discussion Only. Not for Reproduction or Distribution</a:t>
            </a:r>
            <a:endParaRPr lang="en-US" dirty="0"/>
          </a:p>
        </p:txBody>
      </p:sp>
      <p:sp>
        <p:nvSpPr>
          <p:cNvPr id="6" name="Slide Number Placeholder 5"/>
          <p:cNvSpPr>
            <a:spLocks noGrp="1"/>
          </p:cNvSpPr>
          <p:nvPr>
            <p:ph type="sldNum" sz="quarter" idx="4"/>
          </p:nvPr>
        </p:nvSpPr>
        <p:spPr>
          <a:xfrm>
            <a:off x="152400" y="4735238"/>
            <a:ext cx="457200" cy="196208"/>
          </a:xfrm>
          <a:prstGeom prst="rect">
            <a:avLst/>
          </a:prstGeom>
        </p:spPr>
        <p:txBody>
          <a:bodyPr vert="horz" wrap="square" lIns="91440" tIns="45720" rIns="91440" bIns="45720" numCol="1" anchor="ctr" anchorCtr="0" compatLnSpc="1">
            <a:prstTxWarp prst="textNoShape">
              <a:avLst/>
            </a:prstTxWarp>
            <a:spAutoFit/>
          </a:bodyPr>
          <a:lstStyle>
            <a:lvl1pPr algn="r">
              <a:defRPr sz="675">
                <a:solidFill>
                  <a:srgbClr val="EF8200"/>
                </a:solidFill>
                <a:latin typeface="Arial" charset="0"/>
                <a:ea typeface="ＭＳ Ｐゴシック" pitchFamily="30" charset="-128"/>
              </a:defRPr>
            </a:lvl1pPr>
          </a:lstStyle>
          <a:p>
            <a:pPr fontAlgn="base">
              <a:spcBef>
                <a:spcPct val="0"/>
              </a:spcBef>
              <a:spcAft>
                <a:spcPct val="0"/>
              </a:spcAft>
              <a:defRPr/>
            </a:pPr>
            <a:fld id="{66F55418-60AD-466B-81B3-9469D5BBCB01}" type="slidenum">
              <a:rPr lang="en-US" smtClean="0"/>
              <a:pPr fontAlgn="base">
                <a:spcBef>
                  <a:spcPct val="0"/>
                </a:spcBef>
                <a:spcAft>
                  <a:spcPct val="0"/>
                </a:spcAft>
                <a:defRPr/>
              </a:pPr>
              <a:t>‹#›</a:t>
            </a:fld>
            <a:endParaRPr lang="en-US" dirty="0"/>
          </a:p>
        </p:txBody>
      </p:sp>
      <p:pic>
        <p:nvPicPr>
          <p:cNvPr id="1032" name="Picture 8" descr="DnDn+tag_4C.png"/>
          <p:cNvPicPr>
            <a:picLocks noChangeAspect="1"/>
          </p:cNvPicPr>
          <p:nvPr userDrawn="1"/>
        </p:nvPicPr>
        <p:blipFill>
          <a:blip r:embed="rId10" cstate="print"/>
          <a:srcRect/>
          <a:stretch>
            <a:fillRect/>
          </a:stretch>
        </p:blipFill>
        <p:spPr bwMode="auto">
          <a:xfrm>
            <a:off x="7543800" y="4686300"/>
            <a:ext cx="1143000" cy="275035"/>
          </a:xfrm>
          <a:prstGeom prst="rect">
            <a:avLst/>
          </a:prstGeom>
          <a:noFill/>
          <a:ln w="9525">
            <a:noFill/>
            <a:miter lim="800000"/>
            <a:headEnd/>
            <a:tailEnd/>
          </a:ln>
        </p:spPr>
      </p:pic>
    </p:spTree>
    <p:extLst>
      <p:ext uri="{BB962C8B-B14F-4D97-AF65-F5344CB8AC3E}">
        <p14:creationId xmlns:p14="http://schemas.microsoft.com/office/powerpoint/2010/main" val="1854416244"/>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Lst>
  <p:hf hdr="0" dt="0"/>
  <p:txStyles>
    <p:titleStyle>
      <a:lvl1pPr algn="l" rtl="0" eaLnBrk="0" fontAlgn="base" hangingPunct="0">
        <a:spcBef>
          <a:spcPct val="0"/>
        </a:spcBef>
        <a:spcAft>
          <a:spcPct val="0"/>
        </a:spcAft>
        <a:defRPr sz="2100" kern="1200">
          <a:solidFill>
            <a:srgbClr val="5381AC"/>
          </a:solidFill>
          <a:latin typeface="Arial" pitchFamily="34" charset="0"/>
          <a:ea typeface="Arial" charset="0"/>
          <a:cs typeface="Arial" pitchFamily="34" charset="0"/>
        </a:defRPr>
      </a:lvl1pPr>
      <a:lvl2pPr algn="l" rtl="0" eaLnBrk="0" fontAlgn="base" hangingPunct="0">
        <a:spcBef>
          <a:spcPct val="0"/>
        </a:spcBef>
        <a:spcAft>
          <a:spcPct val="0"/>
        </a:spcAft>
        <a:defRPr sz="2100">
          <a:solidFill>
            <a:srgbClr val="5381AC"/>
          </a:solidFill>
          <a:latin typeface="Arial" pitchFamily="34" charset="0"/>
          <a:ea typeface="Arial" charset="0"/>
          <a:cs typeface="Arial" pitchFamily="34" charset="0"/>
        </a:defRPr>
      </a:lvl2pPr>
      <a:lvl3pPr algn="l" rtl="0" eaLnBrk="0" fontAlgn="base" hangingPunct="0">
        <a:spcBef>
          <a:spcPct val="0"/>
        </a:spcBef>
        <a:spcAft>
          <a:spcPct val="0"/>
        </a:spcAft>
        <a:defRPr sz="2100">
          <a:solidFill>
            <a:srgbClr val="5381AC"/>
          </a:solidFill>
          <a:latin typeface="Arial" pitchFamily="34" charset="0"/>
          <a:ea typeface="Arial" charset="0"/>
          <a:cs typeface="Arial" pitchFamily="34" charset="0"/>
        </a:defRPr>
      </a:lvl3pPr>
      <a:lvl4pPr algn="l" rtl="0" eaLnBrk="0" fontAlgn="base" hangingPunct="0">
        <a:spcBef>
          <a:spcPct val="0"/>
        </a:spcBef>
        <a:spcAft>
          <a:spcPct val="0"/>
        </a:spcAft>
        <a:defRPr sz="2100">
          <a:solidFill>
            <a:srgbClr val="5381AC"/>
          </a:solidFill>
          <a:latin typeface="Arial" pitchFamily="34" charset="0"/>
          <a:ea typeface="Arial" charset="0"/>
          <a:cs typeface="Arial" pitchFamily="34" charset="0"/>
        </a:defRPr>
      </a:lvl4pPr>
      <a:lvl5pPr algn="l" rtl="0" eaLnBrk="0" fontAlgn="base" hangingPunct="0">
        <a:spcBef>
          <a:spcPct val="0"/>
        </a:spcBef>
        <a:spcAft>
          <a:spcPct val="0"/>
        </a:spcAft>
        <a:defRPr sz="2100">
          <a:solidFill>
            <a:srgbClr val="5381AC"/>
          </a:solidFill>
          <a:latin typeface="Arial" pitchFamily="34" charset="0"/>
          <a:ea typeface="Arial" charset="0"/>
          <a:cs typeface="Arial" pitchFamily="34" charset="0"/>
        </a:defRPr>
      </a:lvl5pPr>
      <a:lvl6pPr marL="342900" algn="l" rtl="0" fontAlgn="base">
        <a:spcBef>
          <a:spcPct val="0"/>
        </a:spcBef>
        <a:spcAft>
          <a:spcPct val="0"/>
        </a:spcAft>
        <a:defRPr sz="2100">
          <a:solidFill>
            <a:srgbClr val="5381AC"/>
          </a:solidFill>
          <a:latin typeface="Arial" pitchFamily="34" charset="0"/>
          <a:cs typeface="Arial" pitchFamily="34" charset="0"/>
        </a:defRPr>
      </a:lvl6pPr>
      <a:lvl7pPr marL="685800" algn="l" rtl="0" fontAlgn="base">
        <a:spcBef>
          <a:spcPct val="0"/>
        </a:spcBef>
        <a:spcAft>
          <a:spcPct val="0"/>
        </a:spcAft>
        <a:defRPr sz="2100">
          <a:solidFill>
            <a:srgbClr val="5381AC"/>
          </a:solidFill>
          <a:latin typeface="Arial" pitchFamily="34" charset="0"/>
          <a:cs typeface="Arial" pitchFamily="34" charset="0"/>
        </a:defRPr>
      </a:lvl7pPr>
      <a:lvl8pPr marL="1028700" algn="l" rtl="0" fontAlgn="base">
        <a:spcBef>
          <a:spcPct val="0"/>
        </a:spcBef>
        <a:spcAft>
          <a:spcPct val="0"/>
        </a:spcAft>
        <a:defRPr sz="2100">
          <a:solidFill>
            <a:srgbClr val="5381AC"/>
          </a:solidFill>
          <a:latin typeface="Arial" pitchFamily="34" charset="0"/>
          <a:cs typeface="Arial" pitchFamily="34" charset="0"/>
        </a:defRPr>
      </a:lvl8pPr>
      <a:lvl9pPr marL="1371600" algn="l" rtl="0" fontAlgn="base">
        <a:spcBef>
          <a:spcPct val="0"/>
        </a:spcBef>
        <a:spcAft>
          <a:spcPct val="0"/>
        </a:spcAft>
        <a:defRPr sz="2100">
          <a:solidFill>
            <a:srgbClr val="5381AC"/>
          </a:solidFill>
          <a:latin typeface="Arial" pitchFamily="34" charset="0"/>
          <a:cs typeface="Arial" pitchFamily="34" charset="0"/>
        </a:defRPr>
      </a:lvl9pPr>
    </p:titleStyle>
    <p:bodyStyle>
      <a:lvl1pPr marL="171450" indent="-171450" algn="l" rtl="0" eaLnBrk="0" fontAlgn="base" hangingPunct="0">
        <a:spcBef>
          <a:spcPct val="20000"/>
        </a:spcBef>
        <a:spcAft>
          <a:spcPct val="0"/>
        </a:spcAft>
        <a:buClr>
          <a:srgbClr val="EF8200"/>
        </a:buClr>
        <a:buFont typeface="Arial" pitchFamily="34" charset="0"/>
        <a:buChar char="•"/>
        <a:defRPr sz="1650" kern="1200">
          <a:solidFill>
            <a:schemeClr val="tx1"/>
          </a:solidFill>
          <a:latin typeface="Arial" pitchFamily="34" charset="0"/>
          <a:ea typeface="Arial" charset="0"/>
          <a:cs typeface="Arial" pitchFamily="34" charset="0"/>
        </a:defRPr>
      </a:lvl1pPr>
      <a:lvl2pPr marL="342900" indent="-171450" algn="l" rtl="0" eaLnBrk="0" fontAlgn="base" hangingPunct="0">
        <a:spcBef>
          <a:spcPct val="20000"/>
        </a:spcBef>
        <a:spcAft>
          <a:spcPct val="0"/>
        </a:spcAft>
        <a:buClr>
          <a:srgbClr val="EF8200"/>
        </a:buClr>
        <a:buFont typeface="Arial" pitchFamily="34" charset="0"/>
        <a:buChar char="•"/>
        <a:defRPr sz="1500" kern="1200">
          <a:solidFill>
            <a:schemeClr val="tx1"/>
          </a:solidFill>
          <a:latin typeface="Arial" pitchFamily="34" charset="0"/>
          <a:ea typeface="Arial" charset="0"/>
          <a:cs typeface="Arial" pitchFamily="34" charset="0"/>
        </a:defRPr>
      </a:lvl2pPr>
      <a:lvl3pPr marL="514350" indent="-171450" algn="l" rtl="0" eaLnBrk="0" fontAlgn="base" hangingPunct="0">
        <a:spcBef>
          <a:spcPct val="20000"/>
        </a:spcBef>
        <a:spcAft>
          <a:spcPct val="0"/>
        </a:spcAft>
        <a:buClr>
          <a:srgbClr val="EF8200"/>
        </a:buClr>
        <a:buFont typeface="Arial" pitchFamily="34" charset="0"/>
        <a:buChar char="•"/>
        <a:defRPr kern="1200">
          <a:solidFill>
            <a:schemeClr val="tx1"/>
          </a:solidFill>
          <a:latin typeface="Arial" pitchFamily="34" charset="0"/>
          <a:ea typeface="Arial" charset="0"/>
          <a:cs typeface="Arial" pitchFamily="34" charset="0"/>
        </a:defRPr>
      </a:lvl3pPr>
      <a:lvl4pPr marL="685800" indent="-171450" algn="l" rtl="0" eaLnBrk="0" fontAlgn="base" hangingPunct="0">
        <a:spcBef>
          <a:spcPct val="20000"/>
        </a:spcBef>
        <a:spcAft>
          <a:spcPct val="0"/>
        </a:spcAft>
        <a:buClr>
          <a:srgbClr val="EF8200"/>
        </a:buClr>
        <a:buFont typeface="Arial" pitchFamily="34" charset="0"/>
        <a:buChar char="•"/>
        <a:defRPr sz="1200" kern="1200">
          <a:solidFill>
            <a:schemeClr val="tx1"/>
          </a:solidFill>
          <a:latin typeface="Arial" pitchFamily="34" charset="0"/>
          <a:ea typeface="Arial" charset="0"/>
          <a:cs typeface="Arial" pitchFamily="34" charset="0"/>
        </a:defRPr>
      </a:lvl4pPr>
      <a:lvl5pPr marL="857250" indent="-171450" algn="l" rtl="0" eaLnBrk="0" fontAlgn="base" hangingPunct="0">
        <a:spcBef>
          <a:spcPct val="20000"/>
        </a:spcBef>
        <a:spcAft>
          <a:spcPct val="0"/>
        </a:spcAft>
        <a:buClr>
          <a:srgbClr val="EF8200"/>
        </a:buClr>
        <a:buFont typeface="Arial" pitchFamily="34" charset="0"/>
        <a:buChar char="•"/>
        <a:defRPr sz="1125" kern="1200">
          <a:solidFill>
            <a:schemeClr val="tx1"/>
          </a:solidFill>
          <a:latin typeface="Arial" pitchFamily="34" charset="0"/>
          <a:ea typeface="Arial" charset="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8.xml"/><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5.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1.png"/><Relationship Id="rId9" Type="http://schemas.openxmlformats.org/officeDocument/2006/relationships/image" Target="../media/image60.png"/><Relationship Id="rId1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33.png"/><Relationship Id="rId4" Type="http://schemas.openxmlformats.org/officeDocument/2006/relationships/image" Target="../media/image32.png"/></Relationships>
</file>

<file path=ppt/slides/_rels/slide2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37.xml"/><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hyperlink" Target="https://www.fda.gov/drugs/drug-approvals-and-databases/fda-approves-pembrolizumab-adults-and-children-tmb-h-solid-tumors"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hyperlink" Target="https://www.fda.gov/drugs/resources-information-approved-drugs/fda-grants-accelerated-approval-pembrolizumab-first-tissuesite-agnostic-indication"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9.xml"/><Relationship Id="rId1" Type="http://schemas.openxmlformats.org/officeDocument/2006/relationships/slideLayout" Target="../slideLayouts/slideLayout37.xml"/><Relationship Id="rId5" Type="http://schemas.openxmlformats.org/officeDocument/2006/relationships/image" Target="../media/image75.jpeg"/><Relationship Id="rId4" Type="http://schemas.openxmlformats.org/officeDocument/2006/relationships/image" Target="../media/image74.jpeg"/></Relationships>
</file>

<file path=ppt/slides/_rels/slide3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0.xml"/><Relationship Id="rId1" Type="http://schemas.openxmlformats.org/officeDocument/2006/relationships/slideLayout" Target="../slideLayouts/slideLayout37.xml"/><Relationship Id="rId5" Type="http://schemas.openxmlformats.org/officeDocument/2006/relationships/image" Target="../media/image78.tiff"/><Relationship Id="rId4" Type="http://schemas.openxmlformats.org/officeDocument/2006/relationships/image" Target="../media/image77.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xmlns="" id="{07510BF7-E34E-4338-8BFB-D2AEEC07AB00}"/>
              </a:ext>
            </a:extLst>
          </p:cNvPr>
          <p:cNvSpPr>
            <a:spLocks noGrp="1"/>
          </p:cNvSpPr>
          <p:nvPr>
            <p:ph type="title"/>
          </p:nvPr>
        </p:nvSpPr>
        <p:spPr>
          <a:xfrm>
            <a:off x="457200" y="1173804"/>
            <a:ext cx="8229600" cy="1382868"/>
          </a:xfrm>
        </p:spPr>
        <p:txBody>
          <a:bodyPr>
            <a:noAutofit/>
          </a:bodyPr>
          <a:lstStyle/>
          <a:p>
            <a:r>
              <a:rPr lang="en-US" sz="4000" dirty="0"/>
              <a:t>NASPCC Webinar </a:t>
            </a:r>
            <a:r>
              <a:rPr lang="en-US" sz="4000" dirty="0" smtClean="0"/>
              <a:t>Series:  </a:t>
            </a:r>
            <a:r>
              <a:rPr lang="en-US" sz="4000" dirty="0"/>
              <a:t/>
            </a:r>
            <a:br>
              <a:rPr lang="en-US" sz="4000" dirty="0"/>
            </a:br>
            <a:r>
              <a:rPr lang="en-US" sz="4400" dirty="0" smtClean="0">
                <a:solidFill>
                  <a:srgbClr val="FF0000"/>
                </a:solidFill>
              </a:rPr>
              <a:t>Immunotherapy </a:t>
            </a:r>
            <a:r>
              <a:rPr lang="en-US" sz="4400" dirty="0">
                <a:solidFill>
                  <a:srgbClr val="FF0000"/>
                </a:solidFill>
              </a:rPr>
              <a:t>and PARP </a:t>
            </a:r>
            <a:r>
              <a:rPr lang="en-US" sz="4400" dirty="0" smtClean="0">
                <a:solidFill>
                  <a:srgbClr val="FF0000"/>
                </a:solidFill>
              </a:rPr>
              <a:t>Inhibition</a:t>
            </a:r>
            <a:r>
              <a:rPr lang="en-US" sz="4000" dirty="0" smtClean="0"/>
              <a:t> </a:t>
            </a:r>
            <a:br>
              <a:rPr lang="en-US" sz="4000" dirty="0" smtClean="0"/>
            </a:br>
            <a:r>
              <a:rPr lang="en-US" sz="4000" dirty="0" smtClean="0"/>
              <a:t> </a:t>
            </a:r>
            <a:r>
              <a:rPr lang="en-US" sz="4000" dirty="0"/>
              <a:t>Dr. Judd </a:t>
            </a:r>
            <a:r>
              <a:rPr lang="en-US" sz="4000" dirty="0" err="1"/>
              <a:t>Moul</a:t>
            </a:r>
            <a:r>
              <a:rPr lang="en-US" sz="4000" dirty="0"/>
              <a:t>, Professor, Duke University Medical </a:t>
            </a:r>
            <a:r>
              <a:rPr lang="en-US" sz="4000" dirty="0" smtClean="0"/>
              <a:t>Center</a:t>
            </a:r>
            <a:r>
              <a:rPr lang="en-US" sz="4400" dirty="0" smtClean="0"/>
              <a:t/>
            </a:r>
            <a:br>
              <a:rPr lang="en-US" sz="4400" dirty="0" smtClean="0"/>
            </a:br>
            <a:r>
              <a:rPr lang="en-US" sz="4400" dirty="0" smtClean="0"/>
              <a:t>October 5, 2020 </a:t>
            </a:r>
            <a:r>
              <a:rPr lang="en-US" sz="4400" dirty="0"/>
              <a:t/>
            </a:r>
            <a:br>
              <a:rPr lang="en-US" sz="4400" dirty="0"/>
            </a:br>
            <a:r>
              <a:rPr lang="en-US" sz="4400" dirty="0"/>
              <a:t/>
            </a:r>
            <a:br>
              <a:rPr lang="en-US" sz="4400" dirty="0"/>
            </a:br>
            <a:endParaRPr lang="en-US" sz="1800" dirty="0"/>
          </a:p>
        </p:txBody>
      </p:sp>
    </p:spTree>
    <p:extLst>
      <p:ext uri="{BB962C8B-B14F-4D97-AF65-F5344CB8AC3E}">
        <p14:creationId xmlns:p14="http://schemas.microsoft.com/office/powerpoint/2010/main" val="31066408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61967" y="72007"/>
            <a:ext cx="8229600" cy="302559"/>
          </a:xfrm>
        </p:spPr>
        <p:txBody>
          <a:bodyPr>
            <a:noAutofit/>
          </a:bodyPr>
          <a:lstStyle/>
          <a:p>
            <a:r>
              <a:rPr lang="en-US" dirty="0"/>
              <a:t>Defining Castration-Resistant Prostate Cancer (CRPC)</a:t>
            </a:r>
          </a:p>
        </p:txBody>
      </p:sp>
      <p:sp>
        <p:nvSpPr>
          <p:cNvPr id="6" name="Text Placeholder 5"/>
          <p:cNvSpPr>
            <a:spLocks noGrp="1"/>
          </p:cNvSpPr>
          <p:nvPr>
            <p:ph idx="1"/>
          </p:nvPr>
        </p:nvSpPr>
        <p:spPr>
          <a:xfrm>
            <a:off x="503960" y="421565"/>
            <a:ext cx="7886700" cy="543715"/>
          </a:xfrm>
        </p:spPr>
        <p:txBody>
          <a:bodyPr>
            <a:noAutofit/>
          </a:bodyPr>
          <a:lstStyle/>
          <a:p>
            <a:pPr marL="0" indent="0">
              <a:buNone/>
            </a:pPr>
            <a:r>
              <a:rPr lang="en-US" sz="1600" dirty="0">
                <a:solidFill>
                  <a:srgbClr val="4298CC"/>
                </a:solidFill>
              </a:rPr>
              <a:t>Prostate cancer that progresses </a:t>
            </a:r>
            <a:r>
              <a:rPr lang="en-US" sz="1600" b="1" dirty="0">
                <a:solidFill>
                  <a:srgbClr val="4298CC"/>
                </a:solidFill>
              </a:rPr>
              <a:t>clinically, radiographically, or biochemically </a:t>
            </a:r>
            <a:r>
              <a:rPr lang="en-US" sz="1600" dirty="0">
                <a:solidFill>
                  <a:srgbClr val="4298CC"/>
                </a:solidFill>
              </a:rPr>
              <a:t>despite ADT and castrate levels of testosterone is castration-resistant</a:t>
            </a:r>
            <a:r>
              <a:rPr lang="en-US" sz="1600" baseline="30000" dirty="0">
                <a:solidFill>
                  <a:srgbClr val="4298CC"/>
                </a:solidFill>
              </a:rPr>
              <a:t>1</a:t>
            </a: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34526" y="2789621"/>
            <a:ext cx="2994308" cy="1682496"/>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34526" y="1100247"/>
            <a:ext cx="2994308" cy="1682496"/>
          </a:xfrm>
          <a:prstGeom prst="rect">
            <a:avLst/>
          </a:prstGeom>
        </p:spPr>
      </p:pic>
      <p:sp>
        <p:nvSpPr>
          <p:cNvPr id="11" name="TextBox 10"/>
          <p:cNvSpPr txBox="1"/>
          <p:nvPr/>
        </p:nvSpPr>
        <p:spPr>
          <a:xfrm>
            <a:off x="4999678" y="1860259"/>
            <a:ext cx="1233726" cy="430887"/>
          </a:xfrm>
          <a:prstGeom prst="rect">
            <a:avLst/>
          </a:prstGeom>
          <a:noFill/>
        </p:spPr>
        <p:txBody>
          <a:bodyPr wrap="square" rtlCol="0">
            <a:spAutoFit/>
          </a:bodyPr>
          <a:lstStyle>
            <a:defPPr>
              <a:defRPr lang="en-US"/>
            </a:defPPr>
            <a:lvl1pPr marL="0" algn="l" defTabSz="914291" rtl="0" eaLnBrk="1" latinLnBrk="0" hangingPunct="1">
              <a:defRPr sz="1800" kern="1200">
                <a:solidFill>
                  <a:schemeClr val="tx1"/>
                </a:solidFill>
                <a:latin typeface="+mn-lt"/>
                <a:ea typeface="+mn-ea"/>
                <a:cs typeface="+mn-cs"/>
              </a:defRPr>
            </a:lvl1pPr>
            <a:lvl2pPr marL="457146" algn="l" defTabSz="914291" rtl="0" eaLnBrk="1" latinLnBrk="0" hangingPunct="1">
              <a:defRPr sz="1800" kern="1200">
                <a:solidFill>
                  <a:schemeClr val="tx1"/>
                </a:solidFill>
                <a:latin typeface="+mn-lt"/>
                <a:ea typeface="+mn-ea"/>
                <a:cs typeface="+mn-cs"/>
              </a:defRPr>
            </a:lvl2pPr>
            <a:lvl3pPr marL="914291" algn="l" defTabSz="914291" rtl="0" eaLnBrk="1" latinLnBrk="0" hangingPunct="1">
              <a:defRPr sz="1800" kern="1200">
                <a:solidFill>
                  <a:schemeClr val="tx1"/>
                </a:solidFill>
                <a:latin typeface="+mn-lt"/>
                <a:ea typeface="+mn-ea"/>
                <a:cs typeface="+mn-cs"/>
              </a:defRPr>
            </a:lvl3pPr>
            <a:lvl4pPr marL="1371438" algn="l" defTabSz="914291" rtl="0" eaLnBrk="1" latinLnBrk="0" hangingPunct="1">
              <a:defRPr sz="1800" kern="1200">
                <a:solidFill>
                  <a:schemeClr val="tx1"/>
                </a:solidFill>
                <a:latin typeface="+mn-lt"/>
                <a:ea typeface="+mn-ea"/>
                <a:cs typeface="+mn-cs"/>
              </a:defRPr>
            </a:lvl4pPr>
            <a:lvl5pPr marL="1828584" algn="l" defTabSz="914291" rtl="0" eaLnBrk="1" latinLnBrk="0" hangingPunct="1">
              <a:defRPr sz="1800" kern="1200">
                <a:solidFill>
                  <a:schemeClr val="tx1"/>
                </a:solidFill>
                <a:latin typeface="+mn-lt"/>
                <a:ea typeface="+mn-ea"/>
                <a:cs typeface="+mn-cs"/>
              </a:defRPr>
            </a:lvl5pPr>
            <a:lvl6pPr marL="2285729" algn="l" defTabSz="914291" rtl="0" eaLnBrk="1" latinLnBrk="0" hangingPunct="1">
              <a:defRPr sz="1800" kern="1200">
                <a:solidFill>
                  <a:schemeClr val="tx1"/>
                </a:solidFill>
                <a:latin typeface="+mn-lt"/>
                <a:ea typeface="+mn-ea"/>
                <a:cs typeface="+mn-cs"/>
              </a:defRPr>
            </a:lvl6pPr>
            <a:lvl7pPr marL="2742875" algn="l" defTabSz="914291" rtl="0" eaLnBrk="1" latinLnBrk="0" hangingPunct="1">
              <a:defRPr sz="1800" kern="1200">
                <a:solidFill>
                  <a:schemeClr val="tx1"/>
                </a:solidFill>
                <a:latin typeface="+mn-lt"/>
                <a:ea typeface="+mn-ea"/>
                <a:cs typeface="+mn-cs"/>
              </a:defRPr>
            </a:lvl7pPr>
            <a:lvl8pPr marL="3200021" algn="l" defTabSz="914291" rtl="0" eaLnBrk="1" latinLnBrk="0" hangingPunct="1">
              <a:defRPr sz="1800" kern="1200">
                <a:solidFill>
                  <a:schemeClr val="tx1"/>
                </a:solidFill>
                <a:latin typeface="+mn-lt"/>
                <a:ea typeface="+mn-ea"/>
                <a:cs typeface="+mn-cs"/>
              </a:defRPr>
            </a:lvl8pPr>
            <a:lvl9pPr marL="3657167" algn="l" defTabSz="914291" rtl="0" eaLnBrk="1" latinLnBrk="0" hangingPunct="1">
              <a:defRPr sz="1800" kern="1200">
                <a:solidFill>
                  <a:schemeClr val="tx1"/>
                </a:solidFill>
                <a:latin typeface="+mn-lt"/>
                <a:ea typeface="+mn-ea"/>
                <a:cs typeface="+mn-cs"/>
              </a:defRPr>
            </a:lvl9pPr>
          </a:lstStyle>
          <a:p>
            <a:pPr algn="ctr" defTabSz="914246"/>
            <a:r>
              <a:rPr lang="en-US" sz="1100" dirty="0">
                <a:solidFill>
                  <a:schemeClr val="bg1"/>
                </a:solidFill>
              </a:rPr>
              <a:t>No evidence </a:t>
            </a:r>
            <a:br>
              <a:rPr lang="en-US" sz="1100" dirty="0">
                <a:solidFill>
                  <a:schemeClr val="bg1"/>
                </a:solidFill>
              </a:rPr>
            </a:br>
            <a:r>
              <a:rPr lang="en-US" sz="1100" dirty="0">
                <a:solidFill>
                  <a:schemeClr val="bg1"/>
                </a:solidFill>
              </a:rPr>
              <a:t>of metastasis</a:t>
            </a:r>
            <a:endParaRPr lang="en-US" sz="1100" baseline="30000" dirty="0">
              <a:solidFill>
                <a:schemeClr val="bg1"/>
              </a:solidFill>
            </a:endParaRPr>
          </a:p>
        </p:txBody>
      </p:sp>
      <p:sp>
        <p:nvSpPr>
          <p:cNvPr id="14" name="Slide Number Placeholder 1"/>
          <p:cNvSpPr>
            <a:spLocks noGrp="1"/>
          </p:cNvSpPr>
          <p:nvPr/>
        </p:nvSpPr>
        <p:spPr>
          <a:xfrm>
            <a:off x="8858250" y="4884078"/>
            <a:ext cx="285750" cy="228600"/>
          </a:xfrm>
          <a:prstGeom prst="rect">
            <a:avLst/>
          </a:prstGeom>
        </p:spPr>
        <p:txBody>
          <a:bodyPr vert="horz" lIns="91440" tIns="45720" rIns="91440" bIns="45720" rtlCol="0" anchor="b"/>
          <a:lstStyle>
            <a:defPPr>
              <a:defRPr lang="en-US"/>
            </a:defPPr>
            <a:lvl1pPr marL="0" algn="ctr" defTabSz="914291" rtl="0" eaLnBrk="1" latinLnBrk="0" hangingPunct="1">
              <a:defRPr sz="675" b="0" kern="1200">
                <a:solidFill>
                  <a:schemeClr val="bg1"/>
                </a:solidFill>
                <a:latin typeface="+mn-lt"/>
                <a:ea typeface="+mn-ea"/>
                <a:cs typeface="+mn-cs"/>
              </a:defRPr>
            </a:lvl1pPr>
            <a:lvl2pPr marL="457146" algn="l" defTabSz="914291" rtl="0" eaLnBrk="1" latinLnBrk="0" hangingPunct="1">
              <a:defRPr sz="1800" kern="1200">
                <a:solidFill>
                  <a:schemeClr val="tx1"/>
                </a:solidFill>
                <a:latin typeface="+mn-lt"/>
                <a:ea typeface="+mn-ea"/>
                <a:cs typeface="+mn-cs"/>
              </a:defRPr>
            </a:lvl2pPr>
            <a:lvl3pPr marL="914291" algn="l" defTabSz="914291" rtl="0" eaLnBrk="1" latinLnBrk="0" hangingPunct="1">
              <a:defRPr sz="1800" kern="1200">
                <a:solidFill>
                  <a:schemeClr val="tx1"/>
                </a:solidFill>
                <a:latin typeface="+mn-lt"/>
                <a:ea typeface="+mn-ea"/>
                <a:cs typeface="+mn-cs"/>
              </a:defRPr>
            </a:lvl3pPr>
            <a:lvl4pPr marL="1371438" algn="l" defTabSz="914291" rtl="0" eaLnBrk="1" latinLnBrk="0" hangingPunct="1">
              <a:defRPr sz="1800" kern="1200">
                <a:solidFill>
                  <a:schemeClr val="tx1"/>
                </a:solidFill>
                <a:latin typeface="+mn-lt"/>
                <a:ea typeface="+mn-ea"/>
                <a:cs typeface="+mn-cs"/>
              </a:defRPr>
            </a:lvl4pPr>
            <a:lvl5pPr marL="1828584" algn="l" defTabSz="914291" rtl="0" eaLnBrk="1" latinLnBrk="0" hangingPunct="1">
              <a:defRPr sz="1800" kern="1200">
                <a:solidFill>
                  <a:schemeClr val="tx1"/>
                </a:solidFill>
                <a:latin typeface="+mn-lt"/>
                <a:ea typeface="+mn-ea"/>
                <a:cs typeface="+mn-cs"/>
              </a:defRPr>
            </a:lvl5pPr>
            <a:lvl6pPr marL="2285729" algn="l" defTabSz="914291" rtl="0" eaLnBrk="1" latinLnBrk="0" hangingPunct="1">
              <a:defRPr sz="1800" kern="1200">
                <a:solidFill>
                  <a:schemeClr val="tx1"/>
                </a:solidFill>
                <a:latin typeface="+mn-lt"/>
                <a:ea typeface="+mn-ea"/>
                <a:cs typeface="+mn-cs"/>
              </a:defRPr>
            </a:lvl6pPr>
            <a:lvl7pPr marL="2742875" algn="l" defTabSz="914291" rtl="0" eaLnBrk="1" latinLnBrk="0" hangingPunct="1">
              <a:defRPr sz="1800" kern="1200">
                <a:solidFill>
                  <a:schemeClr val="tx1"/>
                </a:solidFill>
                <a:latin typeface="+mn-lt"/>
                <a:ea typeface="+mn-ea"/>
                <a:cs typeface="+mn-cs"/>
              </a:defRPr>
            </a:lvl7pPr>
            <a:lvl8pPr marL="3200021" algn="l" defTabSz="914291" rtl="0" eaLnBrk="1" latinLnBrk="0" hangingPunct="1">
              <a:defRPr sz="1800" kern="1200">
                <a:solidFill>
                  <a:schemeClr val="tx1"/>
                </a:solidFill>
                <a:latin typeface="+mn-lt"/>
                <a:ea typeface="+mn-ea"/>
                <a:cs typeface="+mn-cs"/>
              </a:defRPr>
            </a:lvl8pPr>
            <a:lvl9pPr marL="3657167" algn="l" defTabSz="914291" rtl="0" eaLnBrk="1" latinLnBrk="0" hangingPunct="1">
              <a:defRPr sz="1800" kern="1200">
                <a:solidFill>
                  <a:schemeClr val="tx1"/>
                </a:solidFill>
                <a:latin typeface="+mn-lt"/>
                <a:ea typeface="+mn-ea"/>
                <a:cs typeface="+mn-cs"/>
              </a:defRPr>
            </a:lvl9pPr>
          </a:lstStyle>
          <a:p>
            <a:fld id="{81BF0B4E-CE60-AB48-9D7E-4434414A7C38}" type="slidenum">
              <a:rPr lang="en-US" smtClean="0">
                <a:solidFill>
                  <a:prstClr val="white"/>
                </a:solidFill>
              </a:rPr>
              <a:pPr/>
              <a:t>10</a:t>
            </a:fld>
            <a:endParaRPr lang="en-US" dirty="0">
              <a:solidFill>
                <a:prstClr val="white"/>
              </a:solidFill>
            </a:endParaRPr>
          </a:p>
        </p:txBody>
      </p:sp>
      <p:sp>
        <p:nvSpPr>
          <p:cNvPr id="18" name="TextBox 10"/>
          <p:cNvSpPr txBox="1"/>
          <p:nvPr/>
        </p:nvSpPr>
        <p:spPr>
          <a:xfrm>
            <a:off x="1493165" y="4672869"/>
            <a:ext cx="6171348" cy="369332"/>
          </a:xfrm>
          <a:prstGeom prst="rect">
            <a:avLst/>
          </a:prstGeom>
          <a:noFill/>
        </p:spPr>
        <p:txBody>
          <a:bodyPr wrap="square" rtlCol="0">
            <a:spAutoFit/>
          </a:bodyPr>
          <a:lstStyle>
            <a:defPPr>
              <a:defRPr lang="en-US"/>
            </a:defPPr>
            <a:lvl1pPr marL="0" algn="l" defTabSz="914291" rtl="0" eaLnBrk="1" latinLnBrk="0" hangingPunct="1">
              <a:defRPr sz="1800" kern="1200">
                <a:solidFill>
                  <a:schemeClr val="tx1"/>
                </a:solidFill>
                <a:latin typeface="+mn-lt"/>
                <a:ea typeface="+mn-ea"/>
                <a:cs typeface="+mn-cs"/>
              </a:defRPr>
            </a:lvl1pPr>
            <a:lvl2pPr marL="457146" algn="l" defTabSz="914291" rtl="0" eaLnBrk="1" latinLnBrk="0" hangingPunct="1">
              <a:defRPr sz="1800" kern="1200">
                <a:solidFill>
                  <a:schemeClr val="tx1"/>
                </a:solidFill>
                <a:latin typeface="+mn-lt"/>
                <a:ea typeface="+mn-ea"/>
                <a:cs typeface="+mn-cs"/>
              </a:defRPr>
            </a:lvl2pPr>
            <a:lvl3pPr marL="914291" algn="l" defTabSz="914291" rtl="0" eaLnBrk="1" latinLnBrk="0" hangingPunct="1">
              <a:defRPr sz="1800" kern="1200">
                <a:solidFill>
                  <a:schemeClr val="tx1"/>
                </a:solidFill>
                <a:latin typeface="+mn-lt"/>
                <a:ea typeface="+mn-ea"/>
                <a:cs typeface="+mn-cs"/>
              </a:defRPr>
            </a:lvl3pPr>
            <a:lvl4pPr marL="1371438" algn="l" defTabSz="914291" rtl="0" eaLnBrk="1" latinLnBrk="0" hangingPunct="1">
              <a:defRPr sz="1800" kern="1200">
                <a:solidFill>
                  <a:schemeClr val="tx1"/>
                </a:solidFill>
                <a:latin typeface="+mn-lt"/>
                <a:ea typeface="+mn-ea"/>
                <a:cs typeface="+mn-cs"/>
              </a:defRPr>
            </a:lvl4pPr>
            <a:lvl5pPr marL="1828584" algn="l" defTabSz="914291" rtl="0" eaLnBrk="1" latinLnBrk="0" hangingPunct="1">
              <a:defRPr sz="1800" kern="1200">
                <a:solidFill>
                  <a:schemeClr val="tx1"/>
                </a:solidFill>
                <a:latin typeface="+mn-lt"/>
                <a:ea typeface="+mn-ea"/>
                <a:cs typeface="+mn-cs"/>
              </a:defRPr>
            </a:lvl5pPr>
            <a:lvl6pPr marL="2285729" algn="l" defTabSz="914291" rtl="0" eaLnBrk="1" latinLnBrk="0" hangingPunct="1">
              <a:defRPr sz="1800" kern="1200">
                <a:solidFill>
                  <a:schemeClr val="tx1"/>
                </a:solidFill>
                <a:latin typeface="+mn-lt"/>
                <a:ea typeface="+mn-ea"/>
                <a:cs typeface="+mn-cs"/>
              </a:defRPr>
            </a:lvl6pPr>
            <a:lvl7pPr marL="2742875" algn="l" defTabSz="914291" rtl="0" eaLnBrk="1" latinLnBrk="0" hangingPunct="1">
              <a:defRPr sz="1800" kern="1200">
                <a:solidFill>
                  <a:schemeClr val="tx1"/>
                </a:solidFill>
                <a:latin typeface="+mn-lt"/>
                <a:ea typeface="+mn-ea"/>
                <a:cs typeface="+mn-cs"/>
              </a:defRPr>
            </a:lvl7pPr>
            <a:lvl8pPr marL="3200021" algn="l" defTabSz="914291" rtl="0" eaLnBrk="1" latinLnBrk="0" hangingPunct="1">
              <a:defRPr sz="1800" kern="1200">
                <a:solidFill>
                  <a:schemeClr val="tx1"/>
                </a:solidFill>
                <a:latin typeface="+mn-lt"/>
                <a:ea typeface="+mn-ea"/>
                <a:cs typeface="+mn-cs"/>
              </a:defRPr>
            </a:lvl8pPr>
            <a:lvl9pPr marL="3657167" algn="l" defTabSz="914291" rtl="0" eaLnBrk="1" latinLnBrk="0" hangingPunct="1">
              <a:defRPr sz="1800" kern="1200">
                <a:solidFill>
                  <a:schemeClr val="tx1"/>
                </a:solidFill>
                <a:latin typeface="+mn-lt"/>
                <a:ea typeface="+mn-ea"/>
                <a:cs typeface="+mn-cs"/>
              </a:defRPr>
            </a:lvl9pPr>
          </a:lstStyle>
          <a:p>
            <a:pPr defTabSz="914246"/>
            <a:r>
              <a:rPr lang="en-US" sz="600" dirty="0">
                <a:solidFill>
                  <a:schemeClr val="bg1"/>
                </a:solidFill>
              </a:rPr>
              <a:t>*Disease progression can be radiographically, clinically or biochemically while serum testosterone is </a:t>
            </a:r>
            <a:r>
              <a:rPr lang="en-US" sz="600" u="sng" dirty="0">
                <a:solidFill>
                  <a:schemeClr val="bg1"/>
                </a:solidFill>
              </a:rPr>
              <a:t>&lt;</a:t>
            </a:r>
            <a:r>
              <a:rPr lang="en-US" sz="600" dirty="0">
                <a:solidFill>
                  <a:schemeClr val="bg1"/>
                </a:solidFill>
              </a:rPr>
              <a:t>50ng/mL</a:t>
            </a:r>
          </a:p>
          <a:p>
            <a:pPr defTabSz="914246"/>
            <a:r>
              <a:rPr lang="en-US" sz="600" dirty="0">
                <a:solidFill>
                  <a:schemeClr val="bg1"/>
                </a:solidFill>
              </a:rPr>
              <a:t>1. Referenced with permission from the NCCN Clinical Practice Guidelines in Oncology (NCCN Guidelines®) for Prostate Cancer V.X.2019. © National Comprehensive Cancer Network, Inc. 2019.  All rights reserved.  Accessed [March 19, 2019].  To view the most recent and complete version of the guideline, go online to NCCN.org. </a:t>
            </a:r>
          </a:p>
        </p:txBody>
      </p:sp>
      <p:sp>
        <p:nvSpPr>
          <p:cNvPr id="22" name="TextBox 19"/>
          <p:cNvSpPr txBox="1"/>
          <p:nvPr/>
        </p:nvSpPr>
        <p:spPr>
          <a:xfrm>
            <a:off x="4999678" y="3534589"/>
            <a:ext cx="1233726" cy="430887"/>
          </a:xfrm>
          <a:prstGeom prst="rect">
            <a:avLst/>
          </a:prstGeom>
          <a:noFill/>
        </p:spPr>
        <p:txBody>
          <a:bodyPr wrap="square" rtlCol="0">
            <a:spAutoFit/>
          </a:bodyPr>
          <a:lstStyle>
            <a:defPPr>
              <a:defRPr lang="en-US"/>
            </a:defPPr>
            <a:lvl1pPr marL="0" algn="l" defTabSz="914291" rtl="0" eaLnBrk="1" latinLnBrk="0" hangingPunct="1">
              <a:defRPr sz="1800" kern="1200">
                <a:solidFill>
                  <a:schemeClr val="tx1"/>
                </a:solidFill>
                <a:latin typeface="+mn-lt"/>
                <a:ea typeface="+mn-ea"/>
                <a:cs typeface="+mn-cs"/>
              </a:defRPr>
            </a:lvl1pPr>
            <a:lvl2pPr marL="457146" algn="l" defTabSz="914291" rtl="0" eaLnBrk="1" latinLnBrk="0" hangingPunct="1">
              <a:defRPr sz="1800" kern="1200">
                <a:solidFill>
                  <a:schemeClr val="tx1"/>
                </a:solidFill>
                <a:latin typeface="+mn-lt"/>
                <a:ea typeface="+mn-ea"/>
                <a:cs typeface="+mn-cs"/>
              </a:defRPr>
            </a:lvl2pPr>
            <a:lvl3pPr marL="914291" algn="l" defTabSz="914291" rtl="0" eaLnBrk="1" latinLnBrk="0" hangingPunct="1">
              <a:defRPr sz="1800" kern="1200">
                <a:solidFill>
                  <a:schemeClr val="tx1"/>
                </a:solidFill>
                <a:latin typeface="+mn-lt"/>
                <a:ea typeface="+mn-ea"/>
                <a:cs typeface="+mn-cs"/>
              </a:defRPr>
            </a:lvl3pPr>
            <a:lvl4pPr marL="1371438" algn="l" defTabSz="914291" rtl="0" eaLnBrk="1" latinLnBrk="0" hangingPunct="1">
              <a:defRPr sz="1800" kern="1200">
                <a:solidFill>
                  <a:schemeClr val="tx1"/>
                </a:solidFill>
                <a:latin typeface="+mn-lt"/>
                <a:ea typeface="+mn-ea"/>
                <a:cs typeface="+mn-cs"/>
              </a:defRPr>
            </a:lvl4pPr>
            <a:lvl5pPr marL="1828584" algn="l" defTabSz="914291" rtl="0" eaLnBrk="1" latinLnBrk="0" hangingPunct="1">
              <a:defRPr sz="1800" kern="1200">
                <a:solidFill>
                  <a:schemeClr val="tx1"/>
                </a:solidFill>
                <a:latin typeface="+mn-lt"/>
                <a:ea typeface="+mn-ea"/>
                <a:cs typeface="+mn-cs"/>
              </a:defRPr>
            </a:lvl5pPr>
            <a:lvl6pPr marL="2285729" algn="l" defTabSz="914291" rtl="0" eaLnBrk="1" latinLnBrk="0" hangingPunct="1">
              <a:defRPr sz="1800" kern="1200">
                <a:solidFill>
                  <a:schemeClr val="tx1"/>
                </a:solidFill>
                <a:latin typeface="+mn-lt"/>
                <a:ea typeface="+mn-ea"/>
                <a:cs typeface="+mn-cs"/>
              </a:defRPr>
            </a:lvl6pPr>
            <a:lvl7pPr marL="2742875" algn="l" defTabSz="914291" rtl="0" eaLnBrk="1" latinLnBrk="0" hangingPunct="1">
              <a:defRPr sz="1800" kern="1200">
                <a:solidFill>
                  <a:schemeClr val="tx1"/>
                </a:solidFill>
                <a:latin typeface="+mn-lt"/>
                <a:ea typeface="+mn-ea"/>
                <a:cs typeface="+mn-cs"/>
              </a:defRPr>
            </a:lvl7pPr>
            <a:lvl8pPr marL="3200021" algn="l" defTabSz="914291" rtl="0" eaLnBrk="1" latinLnBrk="0" hangingPunct="1">
              <a:defRPr sz="1800" kern="1200">
                <a:solidFill>
                  <a:schemeClr val="tx1"/>
                </a:solidFill>
                <a:latin typeface="+mn-lt"/>
                <a:ea typeface="+mn-ea"/>
                <a:cs typeface="+mn-cs"/>
              </a:defRPr>
            </a:lvl8pPr>
            <a:lvl9pPr marL="3657167" algn="l" defTabSz="914291" rtl="0" eaLnBrk="1" latinLnBrk="0" hangingPunct="1">
              <a:defRPr sz="1800" kern="1200">
                <a:solidFill>
                  <a:schemeClr val="tx1"/>
                </a:solidFill>
                <a:latin typeface="+mn-lt"/>
                <a:ea typeface="+mn-ea"/>
                <a:cs typeface="+mn-cs"/>
              </a:defRPr>
            </a:lvl9pPr>
          </a:lstStyle>
          <a:p>
            <a:pPr algn="ctr" defTabSz="914246"/>
            <a:r>
              <a:rPr lang="en-US" sz="1100" dirty="0">
                <a:solidFill>
                  <a:schemeClr val="bg1"/>
                </a:solidFill>
              </a:rPr>
              <a:t>Evidence </a:t>
            </a:r>
            <a:br>
              <a:rPr lang="en-US" sz="1100" dirty="0">
                <a:solidFill>
                  <a:schemeClr val="bg1"/>
                </a:solidFill>
              </a:rPr>
            </a:br>
            <a:r>
              <a:rPr lang="en-US" sz="1100" dirty="0">
                <a:solidFill>
                  <a:schemeClr val="bg1"/>
                </a:solidFill>
              </a:rPr>
              <a:t>of metastasis</a:t>
            </a:r>
            <a:endParaRPr lang="en-US" sz="1100" baseline="30000" dirty="0">
              <a:solidFill>
                <a:schemeClr val="bg1"/>
              </a:solidFill>
            </a:endParaRPr>
          </a:p>
        </p:txBody>
      </p:sp>
      <p:sp>
        <p:nvSpPr>
          <p:cNvPr id="24" name="TextBox 21"/>
          <p:cNvSpPr txBox="1"/>
          <p:nvPr/>
        </p:nvSpPr>
        <p:spPr>
          <a:xfrm>
            <a:off x="7271367" y="3318801"/>
            <a:ext cx="1390454" cy="461665"/>
          </a:xfrm>
          <a:prstGeom prst="rect">
            <a:avLst/>
          </a:prstGeom>
          <a:noFill/>
        </p:spPr>
        <p:txBody>
          <a:bodyPr wrap="square" rtlCol="0">
            <a:spAutoFit/>
          </a:bodyPr>
          <a:lstStyle>
            <a:defPPr>
              <a:defRPr lang="en-US"/>
            </a:defPPr>
            <a:lvl1pPr marL="0" algn="l" defTabSz="914291" rtl="0" eaLnBrk="1" latinLnBrk="0" hangingPunct="1">
              <a:defRPr sz="1800" kern="1200">
                <a:solidFill>
                  <a:schemeClr val="tx1"/>
                </a:solidFill>
                <a:latin typeface="+mn-lt"/>
                <a:ea typeface="+mn-ea"/>
                <a:cs typeface="+mn-cs"/>
              </a:defRPr>
            </a:lvl1pPr>
            <a:lvl2pPr marL="457146" algn="l" defTabSz="914291" rtl="0" eaLnBrk="1" latinLnBrk="0" hangingPunct="1">
              <a:defRPr sz="1800" kern="1200">
                <a:solidFill>
                  <a:schemeClr val="tx1"/>
                </a:solidFill>
                <a:latin typeface="+mn-lt"/>
                <a:ea typeface="+mn-ea"/>
                <a:cs typeface="+mn-cs"/>
              </a:defRPr>
            </a:lvl2pPr>
            <a:lvl3pPr marL="914291" algn="l" defTabSz="914291" rtl="0" eaLnBrk="1" latinLnBrk="0" hangingPunct="1">
              <a:defRPr sz="1800" kern="1200">
                <a:solidFill>
                  <a:schemeClr val="tx1"/>
                </a:solidFill>
                <a:latin typeface="+mn-lt"/>
                <a:ea typeface="+mn-ea"/>
                <a:cs typeface="+mn-cs"/>
              </a:defRPr>
            </a:lvl3pPr>
            <a:lvl4pPr marL="1371438" algn="l" defTabSz="914291" rtl="0" eaLnBrk="1" latinLnBrk="0" hangingPunct="1">
              <a:defRPr sz="1800" kern="1200">
                <a:solidFill>
                  <a:schemeClr val="tx1"/>
                </a:solidFill>
                <a:latin typeface="+mn-lt"/>
                <a:ea typeface="+mn-ea"/>
                <a:cs typeface="+mn-cs"/>
              </a:defRPr>
            </a:lvl4pPr>
            <a:lvl5pPr marL="1828584" algn="l" defTabSz="914291" rtl="0" eaLnBrk="1" latinLnBrk="0" hangingPunct="1">
              <a:defRPr sz="1800" kern="1200">
                <a:solidFill>
                  <a:schemeClr val="tx1"/>
                </a:solidFill>
                <a:latin typeface="+mn-lt"/>
                <a:ea typeface="+mn-ea"/>
                <a:cs typeface="+mn-cs"/>
              </a:defRPr>
            </a:lvl5pPr>
            <a:lvl6pPr marL="2285729" algn="l" defTabSz="914291" rtl="0" eaLnBrk="1" latinLnBrk="0" hangingPunct="1">
              <a:defRPr sz="1800" kern="1200">
                <a:solidFill>
                  <a:schemeClr val="tx1"/>
                </a:solidFill>
                <a:latin typeface="+mn-lt"/>
                <a:ea typeface="+mn-ea"/>
                <a:cs typeface="+mn-cs"/>
              </a:defRPr>
            </a:lvl6pPr>
            <a:lvl7pPr marL="2742875" algn="l" defTabSz="914291" rtl="0" eaLnBrk="1" latinLnBrk="0" hangingPunct="1">
              <a:defRPr sz="1800" kern="1200">
                <a:solidFill>
                  <a:schemeClr val="tx1"/>
                </a:solidFill>
                <a:latin typeface="+mn-lt"/>
                <a:ea typeface="+mn-ea"/>
                <a:cs typeface="+mn-cs"/>
              </a:defRPr>
            </a:lvl7pPr>
            <a:lvl8pPr marL="3200021" algn="l" defTabSz="914291" rtl="0" eaLnBrk="1" latinLnBrk="0" hangingPunct="1">
              <a:defRPr sz="1800" kern="1200">
                <a:solidFill>
                  <a:schemeClr val="tx1"/>
                </a:solidFill>
                <a:latin typeface="+mn-lt"/>
                <a:ea typeface="+mn-ea"/>
                <a:cs typeface="+mn-cs"/>
              </a:defRPr>
            </a:lvl8pPr>
            <a:lvl9pPr marL="3657167" algn="l" defTabSz="914291" rtl="0" eaLnBrk="1" latinLnBrk="0" hangingPunct="1">
              <a:defRPr sz="1800" kern="1200">
                <a:solidFill>
                  <a:schemeClr val="tx1"/>
                </a:solidFill>
                <a:latin typeface="+mn-lt"/>
                <a:ea typeface="+mn-ea"/>
                <a:cs typeface="+mn-cs"/>
              </a:defRPr>
            </a:lvl9pPr>
          </a:lstStyle>
          <a:p>
            <a:pPr defTabSz="914246"/>
            <a:r>
              <a:rPr lang="en-US" sz="2400" b="1" dirty="0">
                <a:solidFill>
                  <a:prstClr val="white"/>
                </a:solidFill>
              </a:rPr>
              <a:t>mCRPC</a:t>
            </a:r>
          </a:p>
        </p:txBody>
      </p:sp>
      <p:sp>
        <p:nvSpPr>
          <p:cNvPr id="3" name="Oval 2"/>
          <p:cNvSpPr/>
          <p:nvPr/>
        </p:nvSpPr>
        <p:spPr>
          <a:xfrm>
            <a:off x="2575610" y="1947742"/>
            <a:ext cx="1537165" cy="1481745"/>
          </a:xfrm>
          <a:prstGeom prst="ellipse">
            <a:avLst/>
          </a:prstGeom>
          <a:solidFill>
            <a:schemeClr val="accent2">
              <a:lumMod val="75000"/>
            </a:schemeClr>
          </a:solidFill>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7183460" y="1179117"/>
            <a:ext cx="1537165" cy="1481745"/>
          </a:xfrm>
          <a:prstGeom prst="ellipse">
            <a:avLst/>
          </a:prstGeom>
          <a:solidFill>
            <a:schemeClr val="accent2">
              <a:lumMod val="50000"/>
            </a:schemeClr>
          </a:solidFill>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8"/>
          <p:cNvSpPr txBox="1"/>
          <p:nvPr/>
        </p:nvSpPr>
        <p:spPr>
          <a:xfrm>
            <a:off x="7191275" y="1689156"/>
            <a:ext cx="1567668" cy="461665"/>
          </a:xfrm>
          <a:prstGeom prst="rect">
            <a:avLst/>
          </a:prstGeom>
          <a:noFill/>
        </p:spPr>
        <p:txBody>
          <a:bodyPr wrap="square" rtlCol="0">
            <a:spAutoFit/>
          </a:bodyPr>
          <a:lstStyle>
            <a:defPPr>
              <a:defRPr lang="en-US"/>
            </a:defPPr>
            <a:lvl1pPr marL="0" algn="l" defTabSz="914291" rtl="0" eaLnBrk="1" latinLnBrk="0" hangingPunct="1">
              <a:defRPr sz="1800" kern="1200">
                <a:solidFill>
                  <a:schemeClr val="tx1"/>
                </a:solidFill>
                <a:latin typeface="+mn-lt"/>
                <a:ea typeface="+mn-ea"/>
                <a:cs typeface="+mn-cs"/>
              </a:defRPr>
            </a:lvl1pPr>
            <a:lvl2pPr marL="457146" algn="l" defTabSz="914291" rtl="0" eaLnBrk="1" latinLnBrk="0" hangingPunct="1">
              <a:defRPr sz="1800" kern="1200">
                <a:solidFill>
                  <a:schemeClr val="tx1"/>
                </a:solidFill>
                <a:latin typeface="+mn-lt"/>
                <a:ea typeface="+mn-ea"/>
                <a:cs typeface="+mn-cs"/>
              </a:defRPr>
            </a:lvl2pPr>
            <a:lvl3pPr marL="914291" algn="l" defTabSz="914291" rtl="0" eaLnBrk="1" latinLnBrk="0" hangingPunct="1">
              <a:defRPr sz="1800" kern="1200">
                <a:solidFill>
                  <a:schemeClr val="tx1"/>
                </a:solidFill>
                <a:latin typeface="+mn-lt"/>
                <a:ea typeface="+mn-ea"/>
                <a:cs typeface="+mn-cs"/>
              </a:defRPr>
            </a:lvl3pPr>
            <a:lvl4pPr marL="1371438" algn="l" defTabSz="914291" rtl="0" eaLnBrk="1" latinLnBrk="0" hangingPunct="1">
              <a:defRPr sz="1800" kern="1200">
                <a:solidFill>
                  <a:schemeClr val="tx1"/>
                </a:solidFill>
                <a:latin typeface="+mn-lt"/>
                <a:ea typeface="+mn-ea"/>
                <a:cs typeface="+mn-cs"/>
              </a:defRPr>
            </a:lvl4pPr>
            <a:lvl5pPr marL="1828584" algn="l" defTabSz="914291" rtl="0" eaLnBrk="1" latinLnBrk="0" hangingPunct="1">
              <a:defRPr sz="1800" kern="1200">
                <a:solidFill>
                  <a:schemeClr val="tx1"/>
                </a:solidFill>
                <a:latin typeface="+mn-lt"/>
                <a:ea typeface="+mn-ea"/>
                <a:cs typeface="+mn-cs"/>
              </a:defRPr>
            </a:lvl5pPr>
            <a:lvl6pPr marL="2285729" algn="l" defTabSz="914291" rtl="0" eaLnBrk="1" latinLnBrk="0" hangingPunct="1">
              <a:defRPr sz="1800" kern="1200">
                <a:solidFill>
                  <a:schemeClr val="tx1"/>
                </a:solidFill>
                <a:latin typeface="+mn-lt"/>
                <a:ea typeface="+mn-ea"/>
                <a:cs typeface="+mn-cs"/>
              </a:defRPr>
            </a:lvl6pPr>
            <a:lvl7pPr marL="2742875" algn="l" defTabSz="914291" rtl="0" eaLnBrk="1" latinLnBrk="0" hangingPunct="1">
              <a:defRPr sz="1800" kern="1200">
                <a:solidFill>
                  <a:schemeClr val="tx1"/>
                </a:solidFill>
                <a:latin typeface="+mn-lt"/>
                <a:ea typeface="+mn-ea"/>
                <a:cs typeface="+mn-cs"/>
              </a:defRPr>
            </a:lvl7pPr>
            <a:lvl8pPr marL="3200021" algn="l" defTabSz="914291" rtl="0" eaLnBrk="1" latinLnBrk="0" hangingPunct="1">
              <a:defRPr sz="1800" kern="1200">
                <a:solidFill>
                  <a:schemeClr val="tx1"/>
                </a:solidFill>
                <a:latin typeface="+mn-lt"/>
                <a:ea typeface="+mn-ea"/>
                <a:cs typeface="+mn-cs"/>
              </a:defRPr>
            </a:lvl8pPr>
            <a:lvl9pPr marL="3657167" algn="l" defTabSz="914291" rtl="0" eaLnBrk="1" latinLnBrk="0" hangingPunct="1">
              <a:defRPr sz="1800" kern="1200">
                <a:solidFill>
                  <a:schemeClr val="tx1"/>
                </a:solidFill>
                <a:latin typeface="+mn-lt"/>
                <a:ea typeface="+mn-ea"/>
                <a:cs typeface="+mn-cs"/>
              </a:defRPr>
            </a:lvl9pPr>
          </a:lstStyle>
          <a:p>
            <a:pPr defTabSz="914246"/>
            <a:r>
              <a:rPr lang="en-US" sz="2400" b="1" dirty="0">
                <a:solidFill>
                  <a:schemeClr val="bg1"/>
                </a:solidFill>
              </a:rPr>
              <a:t>nmCRPC              </a:t>
            </a:r>
          </a:p>
        </p:txBody>
      </p:sp>
      <p:sp>
        <p:nvSpPr>
          <p:cNvPr id="30" name="Oval 29"/>
          <p:cNvSpPr/>
          <p:nvPr/>
        </p:nvSpPr>
        <p:spPr>
          <a:xfrm>
            <a:off x="7217779" y="2772249"/>
            <a:ext cx="1537165" cy="1481745"/>
          </a:xfrm>
          <a:prstGeom prst="ellipse">
            <a:avLst/>
          </a:prstGeom>
          <a:solidFill>
            <a:schemeClr val="accent2">
              <a:lumMod val="50000"/>
            </a:schemeClr>
          </a:solidFill>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8"/>
          <p:cNvSpPr txBox="1"/>
          <p:nvPr/>
        </p:nvSpPr>
        <p:spPr>
          <a:xfrm>
            <a:off x="7225594" y="3282288"/>
            <a:ext cx="1567668" cy="461665"/>
          </a:xfrm>
          <a:prstGeom prst="rect">
            <a:avLst/>
          </a:prstGeom>
          <a:noFill/>
        </p:spPr>
        <p:txBody>
          <a:bodyPr wrap="square" rtlCol="0">
            <a:spAutoFit/>
          </a:bodyPr>
          <a:lstStyle>
            <a:defPPr>
              <a:defRPr lang="en-US"/>
            </a:defPPr>
            <a:lvl1pPr marL="0" algn="l" defTabSz="914291" rtl="0" eaLnBrk="1" latinLnBrk="0" hangingPunct="1">
              <a:defRPr sz="1800" kern="1200">
                <a:solidFill>
                  <a:schemeClr val="tx1"/>
                </a:solidFill>
                <a:latin typeface="+mn-lt"/>
                <a:ea typeface="+mn-ea"/>
                <a:cs typeface="+mn-cs"/>
              </a:defRPr>
            </a:lvl1pPr>
            <a:lvl2pPr marL="457146" algn="l" defTabSz="914291" rtl="0" eaLnBrk="1" latinLnBrk="0" hangingPunct="1">
              <a:defRPr sz="1800" kern="1200">
                <a:solidFill>
                  <a:schemeClr val="tx1"/>
                </a:solidFill>
                <a:latin typeface="+mn-lt"/>
                <a:ea typeface="+mn-ea"/>
                <a:cs typeface="+mn-cs"/>
              </a:defRPr>
            </a:lvl2pPr>
            <a:lvl3pPr marL="914291" algn="l" defTabSz="914291" rtl="0" eaLnBrk="1" latinLnBrk="0" hangingPunct="1">
              <a:defRPr sz="1800" kern="1200">
                <a:solidFill>
                  <a:schemeClr val="tx1"/>
                </a:solidFill>
                <a:latin typeface="+mn-lt"/>
                <a:ea typeface="+mn-ea"/>
                <a:cs typeface="+mn-cs"/>
              </a:defRPr>
            </a:lvl3pPr>
            <a:lvl4pPr marL="1371438" algn="l" defTabSz="914291" rtl="0" eaLnBrk="1" latinLnBrk="0" hangingPunct="1">
              <a:defRPr sz="1800" kern="1200">
                <a:solidFill>
                  <a:schemeClr val="tx1"/>
                </a:solidFill>
                <a:latin typeface="+mn-lt"/>
                <a:ea typeface="+mn-ea"/>
                <a:cs typeface="+mn-cs"/>
              </a:defRPr>
            </a:lvl4pPr>
            <a:lvl5pPr marL="1828584" algn="l" defTabSz="914291" rtl="0" eaLnBrk="1" latinLnBrk="0" hangingPunct="1">
              <a:defRPr sz="1800" kern="1200">
                <a:solidFill>
                  <a:schemeClr val="tx1"/>
                </a:solidFill>
                <a:latin typeface="+mn-lt"/>
                <a:ea typeface="+mn-ea"/>
                <a:cs typeface="+mn-cs"/>
              </a:defRPr>
            </a:lvl5pPr>
            <a:lvl6pPr marL="2285729" algn="l" defTabSz="914291" rtl="0" eaLnBrk="1" latinLnBrk="0" hangingPunct="1">
              <a:defRPr sz="1800" kern="1200">
                <a:solidFill>
                  <a:schemeClr val="tx1"/>
                </a:solidFill>
                <a:latin typeface="+mn-lt"/>
                <a:ea typeface="+mn-ea"/>
                <a:cs typeface="+mn-cs"/>
              </a:defRPr>
            </a:lvl6pPr>
            <a:lvl7pPr marL="2742875" algn="l" defTabSz="914291" rtl="0" eaLnBrk="1" latinLnBrk="0" hangingPunct="1">
              <a:defRPr sz="1800" kern="1200">
                <a:solidFill>
                  <a:schemeClr val="tx1"/>
                </a:solidFill>
                <a:latin typeface="+mn-lt"/>
                <a:ea typeface="+mn-ea"/>
                <a:cs typeface="+mn-cs"/>
              </a:defRPr>
            </a:lvl7pPr>
            <a:lvl8pPr marL="3200021" algn="l" defTabSz="914291" rtl="0" eaLnBrk="1" latinLnBrk="0" hangingPunct="1">
              <a:defRPr sz="1800" kern="1200">
                <a:solidFill>
                  <a:schemeClr val="tx1"/>
                </a:solidFill>
                <a:latin typeface="+mn-lt"/>
                <a:ea typeface="+mn-ea"/>
                <a:cs typeface="+mn-cs"/>
              </a:defRPr>
            </a:lvl8pPr>
            <a:lvl9pPr marL="3657167" algn="l" defTabSz="914291" rtl="0" eaLnBrk="1" latinLnBrk="0" hangingPunct="1">
              <a:defRPr sz="1800" kern="1200">
                <a:solidFill>
                  <a:schemeClr val="tx1"/>
                </a:solidFill>
                <a:latin typeface="+mn-lt"/>
                <a:ea typeface="+mn-ea"/>
                <a:cs typeface="+mn-cs"/>
              </a:defRPr>
            </a:lvl9pPr>
          </a:lstStyle>
          <a:p>
            <a:pPr defTabSz="914246"/>
            <a:r>
              <a:rPr lang="en-US" sz="2400" b="1" dirty="0">
                <a:solidFill>
                  <a:schemeClr val="bg1"/>
                </a:solidFill>
              </a:rPr>
              <a:t> mCRPC              </a:t>
            </a:r>
          </a:p>
        </p:txBody>
      </p:sp>
      <p:sp>
        <p:nvSpPr>
          <p:cNvPr id="32" name="TextBox 7"/>
          <p:cNvSpPr txBox="1"/>
          <p:nvPr/>
        </p:nvSpPr>
        <p:spPr>
          <a:xfrm>
            <a:off x="2570554" y="2660997"/>
            <a:ext cx="1542221" cy="430887"/>
          </a:xfrm>
          <a:prstGeom prst="rect">
            <a:avLst/>
          </a:prstGeom>
          <a:noFill/>
        </p:spPr>
        <p:txBody>
          <a:bodyPr wrap="square" rtlCol="0">
            <a:spAutoFit/>
          </a:bodyPr>
          <a:lstStyle>
            <a:defPPr>
              <a:defRPr lang="en-US"/>
            </a:defPPr>
            <a:lvl1pPr marL="0" algn="l" defTabSz="914291" rtl="0" eaLnBrk="1" latinLnBrk="0" hangingPunct="1">
              <a:defRPr sz="1800" kern="1200">
                <a:solidFill>
                  <a:schemeClr val="tx1"/>
                </a:solidFill>
                <a:latin typeface="+mn-lt"/>
                <a:ea typeface="+mn-ea"/>
                <a:cs typeface="+mn-cs"/>
              </a:defRPr>
            </a:lvl1pPr>
            <a:lvl2pPr marL="457146" algn="l" defTabSz="914291" rtl="0" eaLnBrk="1" latinLnBrk="0" hangingPunct="1">
              <a:defRPr sz="1800" kern="1200">
                <a:solidFill>
                  <a:schemeClr val="tx1"/>
                </a:solidFill>
                <a:latin typeface="+mn-lt"/>
                <a:ea typeface="+mn-ea"/>
                <a:cs typeface="+mn-cs"/>
              </a:defRPr>
            </a:lvl2pPr>
            <a:lvl3pPr marL="914291" algn="l" defTabSz="914291" rtl="0" eaLnBrk="1" latinLnBrk="0" hangingPunct="1">
              <a:defRPr sz="1800" kern="1200">
                <a:solidFill>
                  <a:schemeClr val="tx1"/>
                </a:solidFill>
                <a:latin typeface="+mn-lt"/>
                <a:ea typeface="+mn-ea"/>
                <a:cs typeface="+mn-cs"/>
              </a:defRPr>
            </a:lvl3pPr>
            <a:lvl4pPr marL="1371438" algn="l" defTabSz="914291" rtl="0" eaLnBrk="1" latinLnBrk="0" hangingPunct="1">
              <a:defRPr sz="1800" kern="1200">
                <a:solidFill>
                  <a:schemeClr val="tx1"/>
                </a:solidFill>
                <a:latin typeface="+mn-lt"/>
                <a:ea typeface="+mn-ea"/>
                <a:cs typeface="+mn-cs"/>
              </a:defRPr>
            </a:lvl4pPr>
            <a:lvl5pPr marL="1828584" algn="l" defTabSz="914291" rtl="0" eaLnBrk="1" latinLnBrk="0" hangingPunct="1">
              <a:defRPr sz="1800" kern="1200">
                <a:solidFill>
                  <a:schemeClr val="tx1"/>
                </a:solidFill>
                <a:latin typeface="+mn-lt"/>
                <a:ea typeface="+mn-ea"/>
                <a:cs typeface="+mn-cs"/>
              </a:defRPr>
            </a:lvl5pPr>
            <a:lvl6pPr marL="2285729" algn="l" defTabSz="914291" rtl="0" eaLnBrk="1" latinLnBrk="0" hangingPunct="1">
              <a:defRPr sz="1800" kern="1200">
                <a:solidFill>
                  <a:schemeClr val="tx1"/>
                </a:solidFill>
                <a:latin typeface="+mn-lt"/>
                <a:ea typeface="+mn-ea"/>
                <a:cs typeface="+mn-cs"/>
              </a:defRPr>
            </a:lvl6pPr>
            <a:lvl7pPr marL="2742875" algn="l" defTabSz="914291" rtl="0" eaLnBrk="1" latinLnBrk="0" hangingPunct="1">
              <a:defRPr sz="1800" kern="1200">
                <a:solidFill>
                  <a:schemeClr val="tx1"/>
                </a:solidFill>
                <a:latin typeface="+mn-lt"/>
                <a:ea typeface="+mn-ea"/>
                <a:cs typeface="+mn-cs"/>
              </a:defRPr>
            </a:lvl7pPr>
            <a:lvl8pPr marL="3200021" algn="l" defTabSz="914291" rtl="0" eaLnBrk="1" latinLnBrk="0" hangingPunct="1">
              <a:defRPr sz="1800" kern="1200">
                <a:solidFill>
                  <a:schemeClr val="tx1"/>
                </a:solidFill>
                <a:latin typeface="+mn-lt"/>
                <a:ea typeface="+mn-ea"/>
                <a:cs typeface="+mn-cs"/>
              </a:defRPr>
            </a:lvl8pPr>
            <a:lvl9pPr marL="3657167" algn="l" defTabSz="914291" rtl="0" eaLnBrk="1" latinLnBrk="0" hangingPunct="1">
              <a:defRPr sz="1800" kern="1200">
                <a:solidFill>
                  <a:schemeClr val="tx1"/>
                </a:solidFill>
                <a:latin typeface="+mn-lt"/>
                <a:ea typeface="+mn-ea"/>
                <a:cs typeface="+mn-cs"/>
              </a:defRPr>
            </a:lvl9pPr>
          </a:lstStyle>
          <a:p>
            <a:pPr algn="ctr" defTabSz="914246"/>
            <a:r>
              <a:rPr lang="en-US" sz="1100" dirty="0">
                <a:solidFill>
                  <a:schemeClr val="bg1"/>
                </a:solidFill>
              </a:rPr>
              <a:t>Serum testosterone levels below 50 ng/dL</a:t>
            </a:r>
          </a:p>
        </p:txBody>
      </p:sp>
      <p:sp>
        <p:nvSpPr>
          <p:cNvPr id="33" name="Oval 32"/>
          <p:cNvSpPr/>
          <p:nvPr/>
        </p:nvSpPr>
        <p:spPr>
          <a:xfrm>
            <a:off x="619283" y="1960177"/>
            <a:ext cx="1537165" cy="1481745"/>
          </a:xfrm>
          <a:prstGeom prst="ellipse">
            <a:avLst/>
          </a:prstGeom>
          <a:solidFill>
            <a:schemeClr val="accent2">
              <a:lumMod val="75000"/>
            </a:schemeClr>
          </a:solidFill>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5"/>
          <p:cNvSpPr txBox="1"/>
          <p:nvPr/>
        </p:nvSpPr>
        <p:spPr>
          <a:xfrm>
            <a:off x="843607" y="2680199"/>
            <a:ext cx="1044262" cy="600164"/>
          </a:xfrm>
          <a:prstGeom prst="rect">
            <a:avLst/>
          </a:prstGeom>
          <a:noFill/>
        </p:spPr>
        <p:txBody>
          <a:bodyPr wrap="square" rtlCol="0">
            <a:spAutoFit/>
          </a:bodyPr>
          <a:lstStyle>
            <a:defPPr>
              <a:defRPr lang="en-US"/>
            </a:defPPr>
            <a:lvl1pPr marL="0" algn="l" defTabSz="914291" rtl="0" eaLnBrk="1" latinLnBrk="0" hangingPunct="1">
              <a:defRPr sz="1800" kern="1200">
                <a:solidFill>
                  <a:schemeClr val="tx1"/>
                </a:solidFill>
                <a:latin typeface="+mn-lt"/>
                <a:ea typeface="+mn-ea"/>
                <a:cs typeface="+mn-cs"/>
              </a:defRPr>
            </a:lvl1pPr>
            <a:lvl2pPr marL="457146" algn="l" defTabSz="914291" rtl="0" eaLnBrk="1" latinLnBrk="0" hangingPunct="1">
              <a:defRPr sz="1800" kern="1200">
                <a:solidFill>
                  <a:schemeClr val="tx1"/>
                </a:solidFill>
                <a:latin typeface="+mn-lt"/>
                <a:ea typeface="+mn-ea"/>
                <a:cs typeface="+mn-cs"/>
              </a:defRPr>
            </a:lvl2pPr>
            <a:lvl3pPr marL="914291" algn="l" defTabSz="914291" rtl="0" eaLnBrk="1" latinLnBrk="0" hangingPunct="1">
              <a:defRPr sz="1800" kern="1200">
                <a:solidFill>
                  <a:schemeClr val="tx1"/>
                </a:solidFill>
                <a:latin typeface="+mn-lt"/>
                <a:ea typeface="+mn-ea"/>
                <a:cs typeface="+mn-cs"/>
              </a:defRPr>
            </a:lvl3pPr>
            <a:lvl4pPr marL="1371438" algn="l" defTabSz="914291" rtl="0" eaLnBrk="1" latinLnBrk="0" hangingPunct="1">
              <a:defRPr sz="1800" kern="1200">
                <a:solidFill>
                  <a:schemeClr val="tx1"/>
                </a:solidFill>
                <a:latin typeface="+mn-lt"/>
                <a:ea typeface="+mn-ea"/>
                <a:cs typeface="+mn-cs"/>
              </a:defRPr>
            </a:lvl4pPr>
            <a:lvl5pPr marL="1828584" algn="l" defTabSz="914291" rtl="0" eaLnBrk="1" latinLnBrk="0" hangingPunct="1">
              <a:defRPr sz="1800" kern="1200">
                <a:solidFill>
                  <a:schemeClr val="tx1"/>
                </a:solidFill>
                <a:latin typeface="+mn-lt"/>
                <a:ea typeface="+mn-ea"/>
                <a:cs typeface="+mn-cs"/>
              </a:defRPr>
            </a:lvl5pPr>
            <a:lvl6pPr marL="2285729" algn="l" defTabSz="914291" rtl="0" eaLnBrk="1" latinLnBrk="0" hangingPunct="1">
              <a:defRPr sz="1800" kern="1200">
                <a:solidFill>
                  <a:schemeClr val="tx1"/>
                </a:solidFill>
                <a:latin typeface="+mn-lt"/>
                <a:ea typeface="+mn-ea"/>
                <a:cs typeface="+mn-cs"/>
              </a:defRPr>
            </a:lvl6pPr>
            <a:lvl7pPr marL="2742875" algn="l" defTabSz="914291" rtl="0" eaLnBrk="1" latinLnBrk="0" hangingPunct="1">
              <a:defRPr sz="1800" kern="1200">
                <a:solidFill>
                  <a:schemeClr val="tx1"/>
                </a:solidFill>
                <a:latin typeface="+mn-lt"/>
                <a:ea typeface="+mn-ea"/>
                <a:cs typeface="+mn-cs"/>
              </a:defRPr>
            </a:lvl7pPr>
            <a:lvl8pPr marL="3200021" algn="l" defTabSz="914291" rtl="0" eaLnBrk="1" latinLnBrk="0" hangingPunct="1">
              <a:defRPr sz="1800" kern="1200">
                <a:solidFill>
                  <a:schemeClr val="tx1"/>
                </a:solidFill>
                <a:latin typeface="+mn-lt"/>
                <a:ea typeface="+mn-ea"/>
                <a:cs typeface="+mn-cs"/>
              </a:defRPr>
            </a:lvl8pPr>
            <a:lvl9pPr marL="3657167" algn="l" defTabSz="914291" rtl="0" eaLnBrk="1" latinLnBrk="0" hangingPunct="1">
              <a:defRPr sz="1800" kern="1200">
                <a:solidFill>
                  <a:schemeClr val="tx1"/>
                </a:solidFill>
                <a:latin typeface="+mn-lt"/>
                <a:ea typeface="+mn-ea"/>
                <a:cs typeface="+mn-cs"/>
              </a:defRPr>
            </a:lvl9pPr>
          </a:lstStyle>
          <a:p>
            <a:pPr algn="ctr" defTabSz="914246"/>
            <a:r>
              <a:rPr lang="en-US" sz="1100" dirty="0">
                <a:solidFill>
                  <a:schemeClr val="bg1"/>
                </a:solidFill>
              </a:rPr>
              <a:t>Disease progression* </a:t>
            </a:r>
            <a:br>
              <a:rPr lang="en-US" sz="1100" dirty="0">
                <a:solidFill>
                  <a:schemeClr val="bg1"/>
                </a:solidFill>
              </a:rPr>
            </a:br>
            <a:r>
              <a:rPr lang="en-US" sz="1100" dirty="0">
                <a:solidFill>
                  <a:schemeClr val="bg1"/>
                </a:solidFill>
              </a:rPr>
              <a:t>while on ADT</a:t>
            </a:r>
          </a:p>
        </p:txBody>
      </p:sp>
      <p:sp>
        <p:nvSpPr>
          <p:cNvPr id="7" name="Up Arrow 6"/>
          <p:cNvSpPr/>
          <p:nvPr/>
        </p:nvSpPr>
        <p:spPr>
          <a:xfrm>
            <a:off x="1205455" y="2357194"/>
            <a:ext cx="328968" cy="303668"/>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Up Arrow 35"/>
          <p:cNvSpPr/>
          <p:nvPr/>
        </p:nvSpPr>
        <p:spPr>
          <a:xfrm rot="10800000">
            <a:off x="3195994" y="2378960"/>
            <a:ext cx="328968" cy="303668"/>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p:cNvSpPr txBox="1"/>
          <p:nvPr/>
        </p:nvSpPr>
        <p:spPr>
          <a:xfrm>
            <a:off x="2152082" y="2368474"/>
            <a:ext cx="425116" cy="584775"/>
          </a:xfrm>
          <a:prstGeom prst="rect">
            <a:avLst/>
          </a:prstGeom>
          <a:noFill/>
        </p:spPr>
        <p:txBody>
          <a:bodyPr wrap="none" rtlCol="0">
            <a:spAutoFit/>
          </a:bodyPr>
          <a:lstStyle/>
          <a:p>
            <a:r>
              <a:rPr lang="en-US" sz="3200" dirty="0"/>
              <a:t>+</a:t>
            </a:r>
          </a:p>
        </p:txBody>
      </p:sp>
      <p:sp>
        <p:nvSpPr>
          <p:cNvPr id="38" name="TextBox 37"/>
          <p:cNvSpPr txBox="1"/>
          <p:nvPr/>
        </p:nvSpPr>
        <p:spPr>
          <a:xfrm>
            <a:off x="4363579" y="1535958"/>
            <a:ext cx="425116" cy="584775"/>
          </a:xfrm>
          <a:prstGeom prst="rect">
            <a:avLst/>
          </a:prstGeom>
          <a:noFill/>
        </p:spPr>
        <p:txBody>
          <a:bodyPr wrap="none" rtlCol="0">
            <a:spAutoFit/>
          </a:bodyPr>
          <a:lstStyle/>
          <a:p>
            <a:r>
              <a:rPr lang="en-US" sz="3200" dirty="0"/>
              <a:t>+</a:t>
            </a:r>
          </a:p>
        </p:txBody>
      </p:sp>
      <p:sp>
        <p:nvSpPr>
          <p:cNvPr id="39" name="TextBox 38"/>
          <p:cNvSpPr txBox="1"/>
          <p:nvPr/>
        </p:nvSpPr>
        <p:spPr>
          <a:xfrm>
            <a:off x="4343668" y="3211261"/>
            <a:ext cx="425116" cy="584775"/>
          </a:xfrm>
          <a:prstGeom prst="rect">
            <a:avLst/>
          </a:prstGeom>
          <a:noFill/>
        </p:spPr>
        <p:txBody>
          <a:bodyPr wrap="none" rtlCol="0">
            <a:spAutoFit/>
          </a:bodyPr>
          <a:lstStyle/>
          <a:p>
            <a:r>
              <a:rPr lang="en-US" sz="3200" dirty="0"/>
              <a:t>+</a:t>
            </a:r>
          </a:p>
        </p:txBody>
      </p:sp>
      <p:sp>
        <p:nvSpPr>
          <p:cNvPr id="40" name="TextBox 39"/>
          <p:cNvSpPr txBox="1"/>
          <p:nvPr/>
        </p:nvSpPr>
        <p:spPr>
          <a:xfrm>
            <a:off x="6624091" y="1559144"/>
            <a:ext cx="425116" cy="584775"/>
          </a:xfrm>
          <a:prstGeom prst="rect">
            <a:avLst/>
          </a:prstGeom>
          <a:noFill/>
        </p:spPr>
        <p:txBody>
          <a:bodyPr wrap="none" rtlCol="0">
            <a:spAutoFit/>
          </a:bodyPr>
          <a:lstStyle/>
          <a:p>
            <a:r>
              <a:rPr lang="en-US" sz="3200" dirty="0"/>
              <a:t>=</a:t>
            </a:r>
          </a:p>
        </p:txBody>
      </p:sp>
      <p:sp>
        <p:nvSpPr>
          <p:cNvPr id="41" name="TextBox 40"/>
          <p:cNvSpPr txBox="1"/>
          <p:nvPr/>
        </p:nvSpPr>
        <p:spPr>
          <a:xfrm>
            <a:off x="6592529" y="3208601"/>
            <a:ext cx="425116" cy="584775"/>
          </a:xfrm>
          <a:prstGeom prst="rect">
            <a:avLst/>
          </a:prstGeom>
          <a:noFill/>
        </p:spPr>
        <p:txBody>
          <a:bodyPr wrap="none" rtlCol="0">
            <a:spAutoFit/>
          </a:bodyPr>
          <a:lstStyle/>
          <a:p>
            <a:r>
              <a:rPr lang="en-US" sz="3200" dirty="0"/>
              <a:t>=</a:t>
            </a:r>
          </a:p>
        </p:txBody>
      </p:sp>
    </p:spTree>
    <p:extLst>
      <p:ext uri="{BB962C8B-B14F-4D97-AF65-F5344CB8AC3E}">
        <p14:creationId xmlns:p14="http://schemas.microsoft.com/office/powerpoint/2010/main" val="2057300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 up of a flower&#10;&#10;Description automatically generated">
            <a:extLst>
              <a:ext uri="{FF2B5EF4-FFF2-40B4-BE49-F238E27FC236}">
                <a16:creationId xmlns:a16="http://schemas.microsoft.com/office/drawing/2014/main" xmlns="" id="{0F71742E-14A7-4ED1-94CE-29D50DCE8EC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
          <a:stretch/>
        </p:blipFill>
        <p:spPr>
          <a:xfrm>
            <a:off x="7238306" y="12363"/>
            <a:ext cx="1903613" cy="1636073"/>
          </a:xfrm>
          <a:prstGeom prst="rect">
            <a:avLst/>
          </a:prstGeom>
        </p:spPr>
      </p:pic>
      <p:sp>
        <p:nvSpPr>
          <p:cNvPr id="3" name="Title 2">
            <a:extLst>
              <a:ext uri="{FF2B5EF4-FFF2-40B4-BE49-F238E27FC236}">
                <a16:creationId xmlns:a16="http://schemas.microsoft.com/office/drawing/2014/main" xmlns="" id="{CEA52FC7-0D2C-48E9-A1DC-52D29D0BDCA7}"/>
              </a:ext>
            </a:extLst>
          </p:cNvPr>
          <p:cNvSpPr>
            <a:spLocks noGrp="1"/>
          </p:cNvSpPr>
          <p:nvPr>
            <p:ph type="title"/>
          </p:nvPr>
        </p:nvSpPr>
        <p:spPr>
          <a:xfrm>
            <a:off x="457200" y="122851"/>
            <a:ext cx="8229600" cy="273844"/>
          </a:xfrm>
        </p:spPr>
        <p:txBody>
          <a:bodyPr>
            <a:noAutofit/>
          </a:bodyPr>
          <a:lstStyle/>
          <a:p>
            <a:r>
              <a:rPr lang="en-US" dirty="0">
                <a:solidFill>
                  <a:srgbClr val="4298CC"/>
                </a:solidFill>
                <a:cs typeface="Arial" panose="020B0604020202020204" pitchFamily="34" charset="0"/>
              </a:rPr>
              <a:t>Treatment of </a:t>
            </a:r>
            <a:r>
              <a:rPr lang="en-US" dirty="0" err="1">
                <a:solidFill>
                  <a:srgbClr val="4298CC"/>
                </a:solidFill>
                <a:cs typeface="Arial" panose="020B0604020202020204" pitchFamily="34" charset="0"/>
              </a:rPr>
              <a:t>mCRPC</a:t>
            </a:r>
            <a:r>
              <a:rPr lang="en-US" dirty="0">
                <a:solidFill>
                  <a:srgbClr val="4298CC"/>
                </a:solidFill>
                <a:cs typeface="Arial" panose="020B0604020202020204" pitchFamily="34" charset="0"/>
              </a:rPr>
              <a:t> with </a:t>
            </a:r>
            <a:r>
              <a:rPr lang="en-US" dirty="0" err="1">
                <a:solidFill>
                  <a:srgbClr val="4298CC"/>
                </a:solidFill>
                <a:cs typeface="Arial" panose="020B0604020202020204" pitchFamily="34" charset="0"/>
              </a:rPr>
              <a:t>sipuleucel</a:t>
            </a:r>
            <a:r>
              <a:rPr lang="en-US" dirty="0">
                <a:solidFill>
                  <a:srgbClr val="4298CC"/>
                </a:solidFill>
                <a:cs typeface="Arial" panose="020B0604020202020204" pitchFamily="34" charset="0"/>
              </a:rPr>
              <a:t>-T</a:t>
            </a:r>
            <a:endParaRPr lang="en-US" dirty="0">
              <a:solidFill>
                <a:srgbClr val="4298CC"/>
              </a:solidFill>
            </a:endParaRPr>
          </a:p>
        </p:txBody>
      </p:sp>
      <p:sp>
        <p:nvSpPr>
          <p:cNvPr id="9218" name="Content Placeholder 2"/>
          <p:cNvSpPr>
            <a:spLocks noGrp="1"/>
          </p:cNvSpPr>
          <p:nvPr>
            <p:ph idx="1"/>
          </p:nvPr>
        </p:nvSpPr>
        <p:spPr>
          <a:xfrm>
            <a:off x="628650" y="1369219"/>
            <a:ext cx="5580957" cy="3263504"/>
          </a:xfrm>
        </p:spPr>
        <p:txBody>
          <a:bodyPr>
            <a:normAutofit/>
          </a:bodyPr>
          <a:lstStyle/>
          <a:p>
            <a:pPr marL="0" indent="0">
              <a:spcBef>
                <a:spcPts val="1125"/>
              </a:spcBef>
              <a:buNone/>
            </a:pPr>
            <a:r>
              <a:rPr lang="en-US" sz="1800" dirty="0">
                <a:latin typeface="Arial" panose="020B0604020202020204" pitchFamily="34" charset="0"/>
                <a:cs typeface="Arial" panose="020B0604020202020204" pitchFamily="34" charset="0"/>
              </a:rPr>
              <a:t>Provenge (sipuleucel-T): </a:t>
            </a:r>
            <a:endParaRPr lang="en-US" sz="1650" baseline="30000" dirty="0">
              <a:latin typeface="Arial" panose="020B0604020202020204" pitchFamily="34" charset="0"/>
              <a:cs typeface="Arial" panose="020B0604020202020204" pitchFamily="34" charset="0"/>
            </a:endParaRPr>
          </a:p>
          <a:p>
            <a:pPr lvl="1">
              <a:spcBef>
                <a:spcPts val="863"/>
              </a:spcBef>
              <a:buClr>
                <a:srgbClr val="333333"/>
              </a:buClr>
              <a:buFont typeface="Arial" charset="0"/>
              <a:buChar char="•"/>
            </a:pPr>
            <a:r>
              <a:rPr lang="en-US" sz="1650" dirty="0">
                <a:latin typeface="Arial" panose="020B0604020202020204" pitchFamily="34" charset="0"/>
                <a:cs typeface="Arial" panose="020B0604020202020204" pitchFamily="34" charset="0"/>
              </a:rPr>
              <a:t>The first FDA approved autologous cellular </a:t>
            </a:r>
            <a:r>
              <a:rPr lang="en-US" sz="1650" dirty="0" smtClean="0">
                <a:latin typeface="Arial" panose="020B0604020202020204" pitchFamily="34" charset="0"/>
                <a:cs typeface="Arial" panose="020B0604020202020204" pitchFamily="34" charset="0"/>
              </a:rPr>
              <a:t>immunotherapy available since 2010</a:t>
            </a:r>
            <a:r>
              <a:rPr lang="en-US" sz="1650" baseline="30000" dirty="0" smtClean="0">
                <a:latin typeface="Arial" panose="020B0604020202020204" pitchFamily="34" charset="0"/>
                <a:cs typeface="Arial" panose="020B0604020202020204" pitchFamily="34" charset="0"/>
              </a:rPr>
              <a:t>1</a:t>
            </a:r>
            <a:endParaRPr lang="en-US" sz="1650" baseline="30000" dirty="0">
              <a:latin typeface="Arial" panose="020B0604020202020204" pitchFamily="34" charset="0"/>
              <a:cs typeface="Arial" panose="020B0604020202020204" pitchFamily="34" charset="0"/>
            </a:endParaRPr>
          </a:p>
          <a:p>
            <a:pPr lvl="1">
              <a:spcBef>
                <a:spcPts val="863"/>
              </a:spcBef>
              <a:buClr>
                <a:srgbClr val="333333"/>
              </a:buClr>
              <a:buFont typeface="Arial" charset="0"/>
              <a:buChar char="•"/>
            </a:pPr>
            <a:r>
              <a:rPr lang="en-US" sz="1650" dirty="0">
                <a:latin typeface="Arial" panose="020B0604020202020204" pitchFamily="34" charset="0"/>
                <a:cs typeface="Arial" panose="020B0604020202020204" pitchFamily="34" charset="0"/>
              </a:rPr>
              <a:t>Designed to induce an immune response targeted against prostatic acid phosphatase (PAP), an antigen expressed in most prostate cancers</a:t>
            </a:r>
            <a:r>
              <a:rPr lang="en-US" sz="1650" baseline="30000" dirty="0">
                <a:latin typeface="Arial" panose="020B0604020202020204" pitchFamily="34" charset="0"/>
                <a:cs typeface="Arial" panose="020B0604020202020204" pitchFamily="34" charset="0"/>
              </a:rPr>
              <a:t>1,2</a:t>
            </a:r>
          </a:p>
        </p:txBody>
      </p:sp>
      <p:sp>
        <p:nvSpPr>
          <p:cNvPr id="9219" name="Slide Number Placeholder 51"/>
          <p:cNvSpPr>
            <a:spLocks noGrp="1"/>
          </p:cNvSpPr>
          <p:nvPr>
            <p:ph type="sldNum" sz="quarter" idx="4"/>
          </p:nvPr>
        </p:nvSpPr>
        <p:spPr bwMode="auto">
          <a:prstGeom prst="rect">
            <a:avLst/>
          </a:prstGeom>
          <a:noFill/>
          <a:ln>
            <a:miter lim="800000"/>
            <a:headEnd/>
            <a:tailEnd/>
          </a:ln>
        </p:spPr>
        <p:txBody>
          <a:bodyPr/>
          <a:lstStyle/>
          <a:p>
            <a:pPr fontAlgn="base">
              <a:spcBef>
                <a:spcPct val="0"/>
              </a:spcBef>
              <a:spcAft>
                <a:spcPct val="0"/>
              </a:spcAft>
            </a:pPr>
            <a:r>
              <a:rPr lang="en-US" dirty="0">
                <a:solidFill>
                  <a:srgbClr val="FFFFFF"/>
                </a:solidFill>
                <a:latin typeface="Arial" pitchFamily="34" charset="0"/>
                <a:ea typeface="ＭＳ Ｐゴシック"/>
                <a:cs typeface="Arial" pitchFamily="34" charset="0"/>
              </a:rPr>
              <a:t> </a:t>
            </a:r>
          </a:p>
        </p:txBody>
      </p:sp>
      <p:sp>
        <p:nvSpPr>
          <p:cNvPr id="8" name="Title 1"/>
          <p:cNvSpPr txBox="1">
            <a:spLocks/>
          </p:cNvSpPr>
          <p:nvPr/>
        </p:nvSpPr>
        <p:spPr>
          <a:xfrm>
            <a:off x="1485900" y="71651"/>
            <a:ext cx="5372100" cy="665397"/>
          </a:xfrm>
          <a:prstGeom prst="rect">
            <a:avLst/>
          </a:prstGeom>
        </p:spPr>
        <p:txBody>
          <a:bodyPr anchor="ctr">
            <a:normAutofit/>
          </a:bodyPr>
          <a:lstStyle/>
          <a:p>
            <a:pPr>
              <a:defRPr/>
            </a:pPr>
            <a:r>
              <a:rPr lang="en-US" sz="2100" dirty="0">
                <a:latin typeface="Arial" panose="020B0604020202020204" pitchFamily="34" charset="0"/>
                <a:cs typeface="Arial" panose="020B0604020202020204" pitchFamily="34" charset="0"/>
              </a:rPr>
              <a:t> </a:t>
            </a:r>
            <a:endParaRPr lang="en-US" sz="2100" baseline="30000" dirty="0">
              <a:latin typeface="Arial" panose="020B0604020202020204" pitchFamily="34" charset="0"/>
              <a:ea typeface="+mj-ea"/>
              <a:cs typeface="Arial" panose="020B0604020202020204" pitchFamily="34" charset="0"/>
            </a:endParaRPr>
          </a:p>
        </p:txBody>
      </p:sp>
      <p:sp>
        <p:nvSpPr>
          <p:cNvPr id="9221" name="Rectangle 6"/>
          <p:cNvSpPr>
            <a:spLocks noChangeArrowheads="1"/>
          </p:cNvSpPr>
          <p:nvPr/>
        </p:nvSpPr>
        <p:spPr bwMode="auto">
          <a:xfrm>
            <a:off x="37934" y="4791543"/>
            <a:ext cx="4949701" cy="307777"/>
          </a:xfrm>
          <a:prstGeom prst="rect">
            <a:avLst/>
          </a:prstGeom>
          <a:noFill/>
          <a:ln w="9525">
            <a:noFill/>
            <a:miter lim="800000"/>
            <a:headEnd/>
            <a:tailEnd/>
          </a:ln>
        </p:spPr>
        <p:txBody>
          <a:bodyPr wrap="square">
            <a:spAutoFit/>
          </a:bodyPr>
          <a:lstStyle/>
          <a:p>
            <a:pPr marL="171450" indent="-171450">
              <a:buAutoNum type="arabicPeriod"/>
            </a:pPr>
            <a:r>
              <a:rPr lang="en-US" sz="700" dirty="0">
                <a:solidFill>
                  <a:schemeClr val="tx2"/>
                </a:solidFill>
                <a:latin typeface="Calibri" panose="020F0502020204030204" pitchFamily="34" charset="0"/>
                <a:cs typeface="Calibri" panose="020F0502020204030204" pitchFamily="34" charset="0"/>
              </a:rPr>
              <a:t>PROVENGE [prescribing information]. </a:t>
            </a:r>
            <a:r>
              <a:rPr lang="en-US" sz="700" dirty="0">
                <a:latin typeface="Calibri" panose="020F0502020204030204" pitchFamily="34" charset="0"/>
                <a:cs typeface="Calibri" panose="020F0502020204030204" pitchFamily="34" charset="0"/>
              </a:rPr>
              <a:t>Seal Beach, CA: Dendreon Pharmaceuticals; 2017.</a:t>
            </a:r>
          </a:p>
          <a:p>
            <a:pPr marL="171450" indent="-171450">
              <a:buAutoNum type="arabicPeriod"/>
            </a:pPr>
            <a:r>
              <a:rPr lang="da-DK" sz="700" dirty="0">
                <a:latin typeface="Calibri" panose="020F0502020204030204" pitchFamily="34" charset="0"/>
                <a:cs typeface="Calibri" panose="020F0502020204030204" pitchFamily="34" charset="0"/>
              </a:rPr>
              <a:t>Kantoff PW et al. </a:t>
            </a:r>
            <a:r>
              <a:rPr lang="da-DK" sz="700" i="1" dirty="0">
                <a:latin typeface="Calibri" panose="020F0502020204030204" pitchFamily="34" charset="0"/>
                <a:cs typeface="Calibri" panose="020F0502020204030204" pitchFamily="34" charset="0"/>
              </a:rPr>
              <a:t>N Engl J Med</a:t>
            </a:r>
            <a:r>
              <a:rPr lang="da-DK" sz="700" dirty="0">
                <a:latin typeface="Calibri" panose="020F0502020204030204" pitchFamily="34" charset="0"/>
                <a:cs typeface="Calibri" panose="020F0502020204030204" pitchFamily="34" charset="0"/>
              </a:rPr>
              <a:t>. 2010;363:411-422.</a:t>
            </a:r>
            <a:endParaRPr lang="en-US" sz="700" dirty="0">
              <a:latin typeface="Calibri" panose="020F0502020204030204" pitchFamily="34" charset="0"/>
              <a:cs typeface="Calibri" panose="020F0502020204030204" pitchFamily="34" charset="0"/>
            </a:endParaRPr>
          </a:p>
        </p:txBody>
      </p:sp>
      <p:sp>
        <p:nvSpPr>
          <p:cNvPr id="9" name="Slide Number Placeholder 10"/>
          <p:cNvSpPr txBox="1">
            <a:spLocks/>
          </p:cNvSpPr>
          <p:nvPr/>
        </p:nvSpPr>
        <p:spPr>
          <a:xfrm>
            <a:off x="8438453" y="4782742"/>
            <a:ext cx="458594" cy="273844"/>
          </a:xfrm>
          <a:prstGeom prst="rect">
            <a:avLst/>
          </a:prstGeom>
        </p:spPr>
        <p:txBody>
          <a:bodyPr vert="horz" lIns="0" tIns="0" rIns="0" bIns="0" rtlCol="0" anchor="ctr"/>
          <a:lstStyle>
            <a:defPPr>
              <a:defRPr lang="en-US"/>
            </a:defPPr>
            <a:lvl1pPr marL="0" algn="r" defTabSz="685800" rtl="0" eaLnBrk="1" latinLnBrk="0" hangingPunct="1">
              <a:defRPr sz="1400" b="1" kern="1200">
                <a:solidFill>
                  <a:schemeClr val="bg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3C27E03C-9F28-6A43-AA5D-159A94298CD9}" type="slidenum">
              <a:rPr lang="en-US" smtClean="0"/>
              <a:pPr/>
              <a:t>11</a:t>
            </a:fld>
            <a:endParaRPr lang="en-US" dirty="0"/>
          </a:p>
        </p:txBody>
      </p:sp>
      <p:sp>
        <p:nvSpPr>
          <p:cNvPr id="10" name="Rectangle 9">
            <a:extLst>
              <a:ext uri="{FF2B5EF4-FFF2-40B4-BE49-F238E27FC236}">
                <a16:creationId xmlns:a16="http://schemas.microsoft.com/office/drawing/2014/main" xmlns="" id="{01790CF8-1763-4A94-8F7E-E6C2C1FACEEA}"/>
              </a:ext>
            </a:extLst>
          </p:cNvPr>
          <p:cNvSpPr/>
          <p:nvPr/>
        </p:nvSpPr>
        <p:spPr>
          <a:xfrm>
            <a:off x="685800" y="3488923"/>
            <a:ext cx="7696200" cy="709939"/>
          </a:xfrm>
          <a:prstGeom prst="rect">
            <a:avLst/>
          </a:prstGeom>
          <a:solidFill>
            <a:schemeClr val="bg1">
              <a:alpha val="78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0" rtlCol="0" anchor="ctr"/>
          <a:lstStyle/>
          <a:p>
            <a:r>
              <a:rPr lang="en-US">
                <a:solidFill>
                  <a:srgbClr val="030707"/>
                </a:solidFill>
                <a:latin typeface="Arial" panose="020B0604020202020204" pitchFamily="34" charset="0"/>
              </a:rPr>
              <a:t>PROVENGE (sipuleucel-T) is an autologous cellular immunotherapy indicated for the treatment of asymptomatic or minimally symptomatic metastatic castrate-resistant (hormone-refractory) prostate cancer.</a:t>
            </a:r>
            <a:endParaRPr lang="en-US"/>
          </a:p>
        </p:txBody>
      </p:sp>
      <p:sp>
        <p:nvSpPr>
          <p:cNvPr id="11" name="Rectangle 10">
            <a:extLst>
              <a:ext uri="{FF2B5EF4-FFF2-40B4-BE49-F238E27FC236}">
                <a16:creationId xmlns:a16="http://schemas.microsoft.com/office/drawing/2014/main" xmlns="" id="{1D19E7CB-0AAF-4242-B367-C09E702A8AF1}"/>
              </a:ext>
            </a:extLst>
          </p:cNvPr>
          <p:cNvSpPr/>
          <p:nvPr/>
        </p:nvSpPr>
        <p:spPr>
          <a:xfrm>
            <a:off x="685800" y="3488923"/>
            <a:ext cx="1676400" cy="7099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Indication</a:t>
            </a:r>
          </a:p>
        </p:txBody>
      </p:sp>
    </p:spTree>
    <p:extLst>
      <p:ext uri="{BB962C8B-B14F-4D97-AF65-F5344CB8AC3E}">
        <p14:creationId xmlns:p14="http://schemas.microsoft.com/office/powerpoint/2010/main" val="24103841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5B242BEC-D081-42E4-84B9-74B819D7918F}"/>
              </a:ext>
            </a:extLst>
          </p:cNvPr>
          <p:cNvSpPr>
            <a:spLocks noGrp="1"/>
          </p:cNvSpPr>
          <p:nvPr>
            <p:ph type="sldNum" sz="quarter" idx="4"/>
          </p:nvPr>
        </p:nvSpPr>
        <p:spPr/>
        <p:txBody>
          <a:bodyPr/>
          <a:lstStyle/>
          <a:p>
            <a:fld id="{B208FF04-5691-994B-9CF9-07AED2E65555}" type="slidenum">
              <a:rPr lang="en-US" smtClean="0"/>
              <a:pPr/>
              <a:t>12</a:t>
            </a:fld>
            <a:endParaRPr lang="en-US" dirty="0"/>
          </a:p>
        </p:txBody>
      </p:sp>
      <p:sp>
        <p:nvSpPr>
          <p:cNvPr id="4" name="Title 3">
            <a:extLst>
              <a:ext uri="{FF2B5EF4-FFF2-40B4-BE49-F238E27FC236}">
                <a16:creationId xmlns:a16="http://schemas.microsoft.com/office/drawing/2014/main" xmlns="" id="{56BCA185-E234-46DF-B721-F9FBA540267D}"/>
              </a:ext>
            </a:extLst>
          </p:cNvPr>
          <p:cNvSpPr>
            <a:spLocks noGrp="1"/>
          </p:cNvSpPr>
          <p:nvPr>
            <p:ph type="title"/>
          </p:nvPr>
        </p:nvSpPr>
        <p:spPr>
          <a:xfrm>
            <a:off x="437028" y="254887"/>
            <a:ext cx="8229600" cy="302559"/>
          </a:xfrm>
        </p:spPr>
        <p:txBody>
          <a:bodyPr/>
          <a:lstStyle/>
          <a:p>
            <a:r>
              <a:rPr lang="en-US" dirty="0"/>
              <a:t>How PROVENGE</a:t>
            </a:r>
            <a:r>
              <a:rPr lang="en-US" baseline="30000" dirty="0"/>
              <a:t>®</a:t>
            </a:r>
            <a:r>
              <a:rPr lang="en-US" dirty="0"/>
              <a:t> Works</a:t>
            </a:r>
            <a:br>
              <a:rPr lang="en-US" dirty="0"/>
            </a:br>
            <a:r>
              <a:rPr lang="en-US" sz="1600" b="0" dirty="0"/>
              <a:t>PROVENGE activates your resting immune cells, which then replicate, target and attack prostate cancer cells</a:t>
            </a:r>
            <a:endParaRPr lang="en-US" b="0" dirty="0"/>
          </a:p>
        </p:txBody>
      </p:sp>
      <p:pic>
        <p:nvPicPr>
          <p:cNvPr id="5" name="Content Placeholder 4">
            <a:extLst>
              <a:ext uri="{FF2B5EF4-FFF2-40B4-BE49-F238E27FC236}">
                <a16:creationId xmlns:a16="http://schemas.microsoft.com/office/drawing/2014/main" xmlns="" id="{744FEF3F-E603-4818-B1A3-9841F0436F9D}"/>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190118" y="764770"/>
            <a:ext cx="6449280" cy="4121682"/>
          </a:xfrm>
          <a:prstGeom prst="rect">
            <a:avLst/>
          </a:prstGeom>
        </p:spPr>
      </p:pic>
      <p:sp>
        <p:nvSpPr>
          <p:cNvPr id="6" name="TextBox 5">
            <a:extLst>
              <a:ext uri="{FF2B5EF4-FFF2-40B4-BE49-F238E27FC236}">
                <a16:creationId xmlns:a16="http://schemas.microsoft.com/office/drawing/2014/main" xmlns="" id="{8BDBBDCC-C813-49C6-BD0A-61E0875769FE}"/>
              </a:ext>
            </a:extLst>
          </p:cNvPr>
          <p:cNvSpPr txBox="1"/>
          <p:nvPr/>
        </p:nvSpPr>
        <p:spPr>
          <a:xfrm>
            <a:off x="252108" y="4944785"/>
            <a:ext cx="4469520" cy="184666"/>
          </a:xfrm>
          <a:prstGeom prst="rect">
            <a:avLst/>
          </a:prstGeom>
          <a:noFill/>
        </p:spPr>
        <p:txBody>
          <a:bodyPr wrap="square" rtlCol="0">
            <a:spAutoFit/>
          </a:bodyPr>
          <a:lstStyle/>
          <a:p>
            <a:r>
              <a:rPr lang="en-US" sz="600" dirty="0">
                <a:solidFill>
                  <a:prstClr val="black"/>
                </a:solidFill>
                <a:latin typeface="Calibri" pitchFamily="34" charset="0"/>
              </a:rPr>
              <a:t>PROVENGE® patient brochure https://www.provenge.com/support/your-provenge-experience</a:t>
            </a:r>
            <a:endParaRPr lang="en-US" sz="600" baseline="30000" dirty="0">
              <a:solidFill>
                <a:prstClr val="black"/>
              </a:solidFill>
              <a:latin typeface="Calibri" pitchFamily="34" charset="0"/>
            </a:endParaRPr>
          </a:p>
        </p:txBody>
      </p:sp>
    </p:spTree>
    <p:extLst>
      <p:ext uri="{BB962C8B-B14F-4D97-AF65-F5344CB8AC3E}">
        <p14:creationId xmlns:p14="http://schemas.microsoft.com/office/powerpoint/2010/main" val="26597170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B8812215-22F4-4D97-933E-585B58298C48}"/>
              </a:ext>
            </a:extLst>
          </p:cNvPr>
          <p:cNvSpPr>
            <a:spLocks noGrp="1"/>
          </p:cNvSpPr>
          <p:nvPr>
            <p:ph type="sldNum" sz="quarter" idx="4"/>
          </p:nvPr>
        </p:nvSpPr>
        <p:spPr>
          <a:xfrm>
            <a:off x="8258970" y="5299227"/>
            <a:ext cx="404249" cy="273844"/>
          </a:xfrm>
        </p:spPr>
        <p:txBody>
          <a:bodyPr/>
          <a:lstStyle/>
          <a:p>
            <a:fld id="{B208FF04-5691-994B-9CF9-07AED2E65555}" type="slidenum">
              <a:rPr lang="en-US" smtClean="0"/>
              <a:pPr/>
              <a:t>13</a:t>
            </a:fld>
            <a:endParaRPr lang="en-US" dirty="0"/>
          </a:p>
        </p:txBody>
      </p:sp>
      <p:sp>
        <p:nvSpPr>
          <p:cNvPr id="4" name="Title 3">
            <a:extLst>
              <a:ext uri="{FF2B5EF4-FFF2-40B4-BE49-F238E27FC236}">
                <a16:creationId xmlns:a16="http://schemas.microsoft.com/office/drawing/2014/main" xmlns="" id="{8150B9A8-8A19-4243-A1E0-3279EB05D91B}"/>
              </a:ext>
            </a:extLst>
          </p:cNvPr>
          <p:cNvSpPr>
            <a:spLocks noGrp="1"/>
          </p:cNvSpPr>
          <p:nvPr>
            <p:ph type="title"/>
          </p:nvPr>
        </p:nvSpPr>
        <p:spPr>
          <a:xfrm>
            <a:off x="437028" y="184953"/>
            <a:ext cx="8229600" cy="302559"/>
          </a:xfrm>
        </p:spPr>
        <p:txBody>
          <a:bodyPr/>
          <a:lstStyle/>
          <a:p>
            <a:r>
              <a:rPr lang="en-US" dirty="0" err="1"/>
              <a:t>Sipuleucel</a:t>
            </a:r>
            <a:r>
              <a:rPr lang="en-US" dirty="0"/>
              <a:t>-T Activates the Immune System to Target and Attack Prostate Cancer</a:t>
            </a:r>
          </a:p>
        </p:txBody>
      </p:sp>
      <p:sp>
        <p:nvSpPr>
          <p:cNvPr id="5" name="Content Placeholder 5">
            <a:extLst>
              <a:ext uri="{FF2B5EF4-FFF2-40B4-BE49-F238E27FC236}">
                <a16:creationId xmlns:a16="http://schemas.microsoft.com/office/drawing/2014/main" xmlns="" id="{5FD9B044-5E34-4AAB-AD05-6D797ABA7B9C}"/>
              </a:ext>
            </a:extLst>
          </p:cNvPr>
          <p:cNvSpPr>
            <a:spLocks noGrp="1"/>
          </p:cNvSpPr>
          <p:nvPr>
            <p:ph idx="1"/>
          </p:nvPr>
        </p:nvSpPr>
        <p:spPr>
          <a:xfrm>
            <a:off x="502341" y="593106"/>
            <a:ext cx="8075601" cy="334305"/>
          </a:xfrm>
        </p:spPr>
        <p:txBody>
          <a:bodyPr>
            <a:noAutofit/>
          </a:bodyPr>
          <a:lstStyle/>
          <a:p>
            <a:pPr marL="0" indent="0">
              <a:buNone/>
            </a:pPr>
            <a:r>
              <a:rPr lang="en-US" sz="1400" dirty="0" err="1">
                <a:solidFill>
                  <a:srgbClr val="4298CC"/>
                </a:solidFill>
              </a:rPr>
              <a:t>Sipuleucel</a:t>
            </a:r>
            <a:r>
              <a:rPr lang="en-US" sz="1400" dirty="0">
                <a:solidFill>
                  <a:srgbClr val="4298CC"/>
                </a:solidFill>
              </a:rPr>
              <a:t>-T was the first FDA-approved personalized immunotherapy for </a:t>
            </a:r>
            <a:r>
              <a:rPr lang="en-US" sz="1400" dirty="0" err="1">
                <a:solidFill>
                  <a:srgbClr val="4298CC"/>
                </a:solidFill>
              </a:rPr>
              <a:t>mCRPC</a:t>
            </a:r>
            <a:endParaRPr lang="en-US" sz="1400" dirty="0">
              <a:solidFill>
                <a:srgbClr val="4298CC"/>
              </a:solidFill>
            </a:endParaRPr>
          </a:p>
        </p:txBody>
      </p:sp>
      <p:sp>
        <p:nvSpPr>
          <p:cNvPr id="9" name="Content Placeholder 5">
            <a:extLst>
              <a:ext uri="{FF2B5EF4-FFF2-40B4-BE49-F238E27FC236}">
                <a16:creationId xmlns:a16="http://schemas.microsoft.com/office/drawing/2014/main" xmlns="" id="{975C819C-653D-4F53-A045-BD4FB632A847}"/>
              </a:ext>
            </a:extLst>
          </p:cNvPr>
          <p:cNvSpPr txBox="1">
            <a:spLocks/>
          </p:cNvSpPr>
          <p:nvPr/>
        </p:nvSpPr>
        <p:spPr>
          <a:xfrm>
            <a:off x="4877929" y="1674278"/>
            <a:ext cx="4039924" cy="1070720"/>
          </a:xfrm>
          <a:prstGeom prst="rect">
            <a:avLst/>
          </a:prstGeom>
        </p:spPr>
        <p:txBody>
          <a:bodyPr vert="horz" lIns="0" tIns="0" rIns="0" bIns="0" rtlCol="0">
            <a:normAutofit/>
          </a:bodyPr>
          <a:lstStyle>
            <a:lvl1pPr marL="228600" indent="-228600" algn="l" defTabSz="685800" rtl="0" eaLnBrk="1" latinLnBrk="0" hangingPunct="1">
              <a:lnSpc>
                <a:spcPct val="90000"/>
              </a:lnSpc>
              <a:spcBef>
                <a:spcPts val="750"/>
              </a:spcBef>
              <a:buClr>
                <a:schemeClr val="accent1"/>
              </a:buClr>
              <a:buFont typeface="Arial" panose="020B0604020202020204" pitchFamily="34" charset="0"/>
              <a:buChar char="•"/>
              <a:defRPr sz="2100" kern="1200">
                <a:solidFill>
                  <a:schemeClr val="tx1"/>
                </a:solidFill>
                <a:latin typeface="+mn-lt"/>
                <a:ea typeface="+mn-ea"/>
                <a:cs typeface="+mn-cs"/>
              </a:defRPr>
            </a:lvl1pPr>
            <a:lvl2pPr marL="457200" indent="-228600" algn="l" defTabSz="685800" rtl="0" eaLnBrk="1" latinLnBrk="0" hangingPunct="1">
              <a:lnSpc>
                <a:spcPct val="90000"/>
              </a:lnSpc>
              <a:spcBef>
                <a:spcPts val="375"/>
              </a:spcBef>
              <a:buFont typeface="LucidaGrande" charset="0"/>
              <a:buChar char="-"/>
              <a:defRPr sz="1800" kern="1200">
                <a:solidFill>
                  <a:schemeClr val="tx1"/>
                </a:solidFill>
                <a:latin typeface="+mn-lt"/>
                <a:ea typeface="+mn-ea"/>
                <a:cs typeface="+mn-cs"/>
              </a:defRPr>
            </a:lvl2pPr>
            <a:lvl3pPr marL="685800" indent="-228600" algn="l" defTabSz="685800" rtl="0" eaLnBrk="1" latinLnBrk="0" hangingPunct="1">
              <a:lnSpc>
                <a:spcPct val="90000"/>
              </a:lnSpc>
              <a:spcBef>
                <a:spcPts val="375"/>
              </a:spcBef>
              <a:buClr>
                <a:schemeClr val="accent2"/>
              </a:buClr>
              <a:buFont typeface="Arial" panose="020B0604020202020204" pitchFamily="34" charset="0"/>
              <a:buChar char="•"/>
              <a:defRPr sz="1500" kern="1200">
                <a:solidFill>
                  <a:schemeClr val="tx1"/>
                </a:solidFill>
                <a:latin typeface="+mn-lt"/>
                <a:ea typeface="+mn-ea"/>
                <a:cs typeface="+mn-cs"/>
              </a:defRPr>
            </a:lvl3pPr>
            <a:lvl4pPr marL="914400" indent="-228600" algn="l" defTabSz="685800" rtl="0" eaLnBrk="1" latinLnBrk="0" hangingPunct="1">
              <a:lnSpc>
                <a:spcPct val="90000"/>
              </a:lnSpc>
              <a:spcBef>
                <a:spcPts val="375"/>
              </a:spcBef>
              <a:buClr>
                <a:schemeClr val="accent2"/>
              </a:buClr>
              <a:buFont typeface="Arial" panose="020B0604020202020204" pitchFamily="34" charset="0"/>
              <a:buChar char="•"/>
              <a:defRPr sz="1350" kern="1200">
                <a:solidFill>
                  <a:schemeClr val="tx1"/>
                </a:solidFill>
                <a:latin typeface="+mn-lt"/>
                <a:ea typeface="+mn-ea"/>
                <a:cs typeface="+mn-cs"/>
              </a:defRPr>
            </a:lvl4pPr>
            <a:lvl5pPr marL="1143000" indent="-228600" algn="l" defTabSz="685800" rtl="0" eaLnBrk="1" latinLnBrk="0" hangingPunct="1">
              <a:lnSpc>
                <a:spcPct val="90000"/>
              </a:lnSpc>
              <a:spcBef>
                <a:spcPts val="375"/>
              </a:spcBef>
              <a:buClr>
                <a:schemeClr val="accent2"/>
              </a:buClr>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4488" indent="-344488">
              <a:buFont typeface="Wingdings" pitchFamily="2" charset="2"/>
              <a:buChar char="ü"/>
            </a:pPr>
            <a:r>
              <a:rPr lang="en-US" sz="1250" dirty="0"/>
              <a:t>PROCEED registry showed that </a:t>
            </a:r>
            <a:r>
              <a:rPr lang="en-US" sz="1250" dirty="0" err="1"/>
              <a:t>mCRPC</a:t>
            </a:r>
            <a:r>
              <a:rPr lang="en-US" sz="1250" dirty="0"/>
              <a:t> men with a baseline PSA </a:t>
            </a:r>
            <a:r>
              <a:rPr lang="en-US" sz="1200" dirty="0">
                <a:solidFill>
                  <a:srgbClr val="53565A"/>
                </a:solidFill>
              </a:rPr>
              <a:t>≤</a:t>
            </a:r>
            <a:r>
              <a:rPr lang="en-US" sz="1250" dirty="0"/>
              <a:t> 5.27 ng/mL when they were treated with PROVENGE had a median overall survival of nearly 4 years</a:t>
            </a:r>
            <a:endParaRPr lang="en-US" sz="1250" baseline="30000" dirty="0"/>
          </a:p>
        </p:txBody>
      </p:sp>
      <p:pic>
        <p:nvPicPr>
          <p:cNvPr id="10" name="Picture 9" descr="A picture containing sitting, toy, orange, riding&#10;&#10;Description automatically generated">
            <a:extLst>
              <a:ext uri="{FF2B5EF4-FFF2-40B4-BE49-F238E27FC236}">
                <a16:creationId xmlns:a16="http://schemas.microsoft.com/office/drawing/2014/main" xmlns="" id="{9BDCDC64-0330-4815-95EF-BE7A7E2C60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89976" y="1782060"/>
            <a:ext cx="2565847" cy="2565847"/>
          </a:xfrm>
          <a:prstGeom prst="rect">
            <a:avLst/>
          </a:prstGeom>
        </p:spPr>
      </p:pic>
      <p:pic>
        <p:nvPicPr>
          <p:cNvPr id="11" name="Picture 10" descr="A picture containing animal&#10;&#10;Description automatically generated">
            <a:extLst>
              <a:ext uri="{FF2B5EF4-FFF2-40B4-BE49-F238E27FC236}">
                <a16:creationId xmlns:a16="http://schemas.microsoft.com/office/drawing/2014/main" xmlns="" id="{E03213B6-B796-4401-88BD-131AC777FD78}"/>
              </a:ext>
            </a:extLst>
          </p:cNvPr>
          <p:cNvPicPr>
            <a:picLocks noChangeAspect="1"/>
          </p:cNvPicPr>
          <p:nvPr/>
        </p:nvPicPr>
        <p:blipFill>
          <a:blip r:embed="rId4"/>
          <a:stretch>
            <a:fillRect/>
          </a:stretch>
        </p:blipFill>
        <p:spPr>
          <a:xfrm>
            <a:off x="3277374" y="3397524"/>
            <a:ext cx="836769" cy="836769"/>
          </a:xfrm>
          <a:prstGeom prst="rect">
            <a:avLst/>
          </a:prstGeom>
        </p:spPr>
      </p:pic>
      <p:sp>
        <p:nvSpPr>
          <p:cNvPr id="12" name="Content Placeholder 5">
            <a:extLst>
              <a:ext uri="{FF2B5EF4-FFF2-40B4-BE49-F238E27FC236}">
                <a16:creationId xmlns:a16="http://schemas.microsoft.com/office/drawing/2014/main" xmlns="" id="{0ACA6E3D-5D35-4A1B-A4F2-A69CFB76E717}"/>
              </a:ext>
            </a:extLst>
          </p:cNvPr>
          <p:cNvSpPr txBox="1">
            <a:spLocks/>
          </p:cNvSpPr>
          <p:nvPr/>
        </p:nvSpPr>
        <p:spPr>
          <a:xfrm>
            <a:off x="282294" y="1670668"/>
            <a:ext cx="4289706" cy="507831"/>
          </a:xfrm>
          <a:prstGeom prst="rect">
            <a:avLst/>
          </a:prstGeom>
        </p:spPr>
        <p:txBody>
          <a:bodyPr vert="horz" lIns="0" tIns="0" rIns="0" bIns="0" rtlCol="0">
            <a:noAutofit/>
          </a:bodyPr>
          <a:lstStyle>
            <a:lvl1pPr marL="228600" indent="-228600" algn="l" defTabSz="685800" rtl="0" eaLnBrk="1" latinLnBrk="0" hangingPunct="1">
              <a:lnSpc>
                <a:spcPct val="90000"/>
              </a:lnSpc>
              <a:spcBef>
                <a:spcPts val="750"/>
              </a:spcBef>
              <a:buClr>
                <a:schemeClr val="accent1"/>
              </a:buClr>
              <a:buFont typeface="Arial" panose="020B0604020202020204" pitchFamily="34" charset="0"/>
              <a:buChar char="•"/>
              <a:defRPr sz="2100" kern="1200">
                <a:solidFill>
                  <a:schemeClr val="tx1"/>
                </a:solidFill>
                <a:latin typeface="+mn-lt"/>
                <a:ea typeface="+mn-ea"/>
                <a:cs typeface="+mn-cs"/>
              </a:defRPr>
            </a:lvl1pPr>
            <a:lvl2pPr marL="457200" indent="-228600" algn="l" defTabSz="685800" rtl="0" eaLnBrk="1" latinLnBrk="0" hangingPunct="1">
              <a:lnSpc>
                <a:spcPct val="90000"/>
              </a:lnSpc>
              <a:spcBef>
                <a:spcPts val="375"/>
              </a:spcBef>
              <a:buFont typeface="LucidaGrande" charset="0"/>
              <a:buChar char="-"/>
              <a:defRPr sz="1800" kern="1200">
                <a:solidFill>
                  <a:schemeClr val="tx1"/>
                </a:solidFill>
                <a:latin typeface="+mn-lt"/>
                <a:ea typeface="+mn-ea"/>
                <a:cs typeface="+mn-cs"/>
              </a:defRPr>
            </a:lvl2pPr>
            <a:lvl3pPr marL="685800" indent="-228600" algn="l" defTabSz="685800" rtl="0" eaLnBrk="1" latinLnBrk="0" hangingPunct="1">
              <a:lnSpc>
                <a:spcPct val="90000"/>
              </a:lnSpc>
              <a:spcBef>
                <a:spcPts val="375"/>
              </a:spcBef>
              <a:buClr>
                <a:schemeClr val="accent2"/>
              </a:buClr>
              <a:buFont typeface="Arial" panose="020B0604020202020204" pitchFamily="34" charset="0"/>
              <a:buChar char="•"/>
              <a:defRPr sz="1500" kern="1200">
                <a:solidFill>
                  <a:schemeClr val="tx1"/>
                </a:solidFill>
                <a:latin typeface="+mn-lt"/>
                <a:ea typeface="+mn-ea"/>
                <a:cs typeface="+mn-cs"/>
              </a:defRPr>
            </a:lvl3pPr>
            <a:lvl4pPr marL="914400" indent="-228600" algn="l" defTabSz="685800" rtl="0" eaLnBrk="1" latinLnBrk="0" hangingPunct="1">
              <a:lnSpc>
                <a:spcPct val="90000"/>
              </a:lnSpc>
              <a:spcBef>
                <a:spcPts val="375"/>
              </a:spcBef>
              <a:buClr>
                <a:schemeClr val="accent2"/>
              </a:buClr>
              <a:buFont typeface="Arial" panose="020B0604020202020204" pitchFamily="34" charset="0"/>
              <a:buChar char="•"/>
              <a:defRPr sz="1350" kern="1200">
                <a:solidFill>
                  <a:schemeClr val="tx1"/>
                </a:solidFill>
                <a:latin typeface="+mn-lt"/>
                <a:ea typeface="+mn-ea"/>
                <a:cs typeface="+mn-cs"/>
              </a:defRPr>
            </a:lvl4pPr>
            <a:lvl5pPr marL="1143000" indent="-228600" algn="l" defTabSz="685800" rtl="0" eaLnBrk="1" latinLnBrk="0" hangingPunct="1">
              <a:lnSpc>
                <a:spcPct val="90000"/>
              </a:lnSpc>
              <a:spcBef>
                <a:spcPts val="375"/>
              </a:spcBef>
              <a:buClr>
                <a:schemeClr val="accent2"/>
              </a:buClr>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4488" indent="-344488">
              <a:buFont typeface="Wingdings" pitchFamily="2" charset="2"/>
              <a:buChar char="ü"/>
            </a:pPr>
            <a:r>
              <a:rPr lang="en-US" sz="1200" dirty="0"/>
              <a:t>NCCN Guidelines</a:t>
            </a:r>
            <a:r>
              <a:rPr lang="en-US" sz="1200" baseline="30000" dirty="0"/>
              <a:t>1</a:t>
            </a:r>
            <a:r>
              <a:rPr lang="en-US" sz="1200" dirty="0"/>
              <a:t>, RADAR II, AUA, SITC guidelines recommend early use of </a:t>
            </a:r>
            <a:r>
              <a:rPr lang="en-US" sz="1200" dirty="0" err="1"/>
              <a:t>Sipuleucel</a:t>
            </a:r>
            <a:r>
              <a:rPr lang="en-US" sz="1200" dirty="0"/>
              <a:t>-T in </a:t>
            </a:r>
            <a:r>
              <a:rPr lang="en-US" sz="1200" dirty="0" err="1"/>
              <a:t>mCRPC</a:t>
            </a:r>
            <a:endParaRPr lang="en-US" sz="1200" dirty="0"/>
          </a:p>
        </p:txBody>
      </p:sp>
      <p:sp>
        <p:nvSpPr>
          <p:cNvPr id="13" name="Content Placeholder 5">
            <a:extLst>
              <a:ext uri="{FF2B5EF4-FFF2-40B4-BE49-F238E27FC236}">
                <a16:creationId xmlns:a16="http://schemas.microsoft.com/office/drawing/2014/main" xmlns="" id="{D6A5D612-CFF2-4143-A13B-DD6F8BA8B370}"/>
              </a:ext>
            </a:extLst>
          </p:cNvPr>
          <p:cNvSpPr txBox="1">
            <a:spLocks/>
          </p:cNvSpPr>
          <p:nvPr/>
        </p:nvSpPr>
        <p:spPr>
          <a:xfrm>
            <a:off x="282294" y="2266484"/>
            <a:ext cx="3105885" cy="1106239"/>
          </a:xfrm>
          <a:prstGeom prst="rect">
            <a:avLst/>
          </a:prstGeom>
        </p:spPr>
        <p:txBody>
          <a:bodyPr vert="horz" lIns="0" tIns="0" rIns="0" bIns="0" rtlCol="0">
            <a:normAutofit/>
          </a:bodyPr>
          <a:lstStyle>
            <a:lvl1pPr marL="228600" indent="-228600" algn="l" defTabSz="685800" rtl="0" eaLnBrk="1" latinLnBrk="0" hangingPunct="1">
              <a:lnSpc>
                <a:spcPct val="90000"/>
              </a:lnSpc>
              <a:spcBef>
                <a:spcPts val="750"/>
              </a:spcBef>
              <a:buClr>
                <a:schemeClr val="accent1"/>
              </a:buClr>
              <a:buFont typeface="Arial" panose="020B0604020202020204" pitchFamily="34" charset="0"/>
              <a:buChar char="•"/>
              <a:defRPr sz="2100" kern="1200">
                <a:solidFill>
                  <a:schemeClr val="tx1"/>
                </a:solidFill>
                <a:latin typeface="+mn-lt"/>
                <a:ea typeface="+mn-ea"/>
                <a:cs typeface="+mn-cs"/>
              </a:defRPr>
            </a:lvl1pPr>
            <a:lvl2pPr marL="457200" indent="-228600" algn="l" defTabSz="685800" rtl="0" eaLnBrk="1" latinLnBrk="0" hangingPunct="1">
              <a:lnSpc>
                <a:spcPct val="90000"/>
              </a:lnSpc>
              <a:spcBef>
                <a:spcPts val="375"/>
              </a:spcBef>
              <a:buFont typeface="LucidaGrande" charset="0"/>
              <a:buChar char="-"/>
              <a:defRPr sz="1800" kern="1200">
                <a:solidFill>
                  <a:schemeClr val="tx1"/>
                </a:solidFill>
                <a:latin typeface="+mn-lt"/>
                <a:ea typeface="+mn-ea"/>
                <a:cs typeface="+mn-cs"/>
              </a:defRPr>
            </a:lvl2pPr>
            <a:lvl3pPr marL="685800" indent="-228600" algn="l" defTabSz="685800" rtl="0" eaLnBrk="1" latinLnBrk="0" hangingPunct="1">
              <a:lnSpc>
                <a:spcPct val="90000"/>
              </a:lnSpc>
              <a:spcBef>
                <a:spcPts val="375"/>
              </a:spcBef>
              <a:buClr>
                <a:schemeClr val="accent2"/>
              </a:buClr>
              <a:buFont typeface="Arial" panose="020B0604020202020204" pitchFamily="34" charset="0"/>
              <a:buChar char="•"/>
              <a:defRPr sz="1500" kern="1200">
                <a:solidFill>
                  <a:schemeClr val="tx1"/>
                </a:solidFill>
                <a:latin typeface="+mn-lt"/>
                <a:ea typeface="+mn-ea"/>
                <a:cs typeface="+mn-cs"/>
              </a:defRPr>
            </a:lvl3pPr>
            <a:lvl4pPr marL="914400" indent="-228600" algn="l" defTabSz="685800" rtl="0" eaLnBrk="1" latinLnBrk="0" hangingPunct="1">
              <a:lnSpc>
                <a:spcPct val="90000"/>
              </a:lnSpc>
              <a:spcBef>
                <a:spcPts val="375"/>
              </a:spcBef>
              <a:buClr>
                <a:schemeClr val="accent2"/>
              </a:buClr>
              <a:buFont typeface="Arial" panose="020B0604020202020204" pitchFamily="34" charset="0"/>
              <a:buChar char="•"/>
              <a:defRPr sz="1350" kern="1200">
                <a:solidFill>
                  <a:schemeClr val="tx1"/>
                </a:solidFill>
                <a:latin typeface="+mn-lt"/>
                <a:ea typeface="+mn-ea"/>
                <a:cs typeface="+mn-cs"/>
              </a:defRPr>
            </a:lvl4pPr>
            <a:lvl5pPr marL="1143000" indent="-228600" algn="l" defTabSz="685800" rtl="0" eaLnBrk="1" latinLnBrk="0" hangingPunct="1">
              <a:lnSpc>
                <a:spcPct val="90000"/>
              </a:lnSpc>
              <a:spcBef>
                <a:spcPts val="375"/>
              </a:spcBef>
              <a:buClr>
                <a:schemeClr val="accent2"/>
              </a:buClr>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4488" indent="-344488">
              <a:buFont typeface="Wingdings" pitchFamily="2" charset="2"/>
              <a:buChar char="ü"/>
            </a:pPr>
            <a:r>
              <a:rPr lang="en-US" sz="1250" dirty="0"/>
              <a:t>A post-hoc analysis of the IMPACT trial suggested that patients who received PROVENGE when their PSA was below 22 ng/mL had an improvement to overall survival of over 1 year</a:t>
            </a:r>
            <a:endParaRPr lang="en-US" sz="1250" baseline="30000" dirty="0"/>
          </a:p>
        </p:txBody>
      </p:sp>
      <p:sp>
        <p:nvSpPr>
          <p:cNvPr id="14" name="Content Placeholder 5">
            <a:extLst>
              <a:ext uri="{FF2B5EF4-FFF2-40B4-BE49-F238E27FC236}">
                <a16:creationId xmlns:a16="http://schemas.microsoft.com/office/drawing/2014/main" xmlns="" id="{A43E5492-9A1D-4EB9-B25C-CC91B3771BAA}"/>
              </a:ext>
            </a:extLst>
          </p:cNvPr>
          <p:cNvSpPr txBox="1">
            <a:spLocks/>
          </p:cNvSpPr>
          <p:nvPr/>
        </p:nvSpPr>
        <p:spPr>
          <a:xfrm>
            <a:off x="5621694" y="2660985"/>
            <a:ext cx="3183615" cy="1736674"/>
          </a:xfrm>
          <a:prstGeom prst="rect">
            <a:avLst/>
          </a:prstGeom>
        </p:spPr>
        <p:txBody>
          <a:bodyPr vert="horz" lIns="0" tIns="0" rIns="0" bIns="0" rtlCol="0" anchor="t">
            <a:normAutofit/>
          </a:bodyPr>
          <a:lstStyle>
            <a:lvl1pPr marL="228600" indent="-228600" algn="l" defTabSz="685800" rtl="0" eaLnBrk="1" latinLnBrk="0" hangingPunct="1">
              <a:lnSpc>
                <a:spcPct val="90000"/>
              </a:lnSpc>
              <a:spcBef>
                <a:spcPts val="750"/>
              </a:spcBef>
              <a:buClr>
                <a:schemeClr val="accent1"/>
              </a:buClr>
              <a:buFont typeface="Arial" panose="020B0604020202020204" pitchFamily="34" charset="0"/>
              <a:buChar char="•"/>
              <a:defRPr sz="2100" kern="1200">
                <a:solidFill>
                  <a:schemeClr val="tx1"/>
                </a:solidFill>
                <a:latin typeface="+mn-lt"/>
                <a:ea typeface="+mn-ea"/>
                <a:cs typeface="+mn-cs"/>
              </a:defRPr>
            </a:lvl1pPr>
            <a:lvl2pPr marL="457200" indent="-228600" algn="l" defTabSz="685800" rtl="0" eaLnBrk="1" latinLnBrk="0" hangingPunct="1">
              <a:lnSpc>
                <a:spcPct val="90000"/>
              </a:lnSpc>
              <a:spcBef>
                <a:spcPts val="375"/>
              </a:spcBef>
              <a:buFont typeface="LucidaGrande" charset="0"/>
              <a:buChar char="-"/>
              <a:defRPr sz="1800" kern="1200">
                <a:solidFill>
                  <a:schemeClr val="tx1"/>
                </a:solidFill>
                <a:latin typeface="+mn-lt"/>
                <a:ea typeface="+mn-ea"/>
                <a:cs typeface="+mn-cs"/>
              </a:defRPr>
            </a:lvl2pPr>
            <a:lvl3pPr marL="685800" indent="-228600" algn="l" defTabSz="685800" rtl="0" eaLnBrk="1" latinLnBrk="0" hangingPunct="1">
              <a:lnSpc>
                <a:spcPct val="90000"/>
              </a:lnSpc>
              <a:spcBef>
                <a:spcPts val="375"/>
              </a:spcBef>
              <a:buClr>
                <a:schemeClr val="accent2"/>
              </a:buClr>
              <a:buFont typeface="Arial" panose="020B0604020202020204" pitchFamily="34" charset="0"/>
              <a:buChar char="•"/>
              <a:defRPr sz="1500" kern="1200">
                <a:solidFill>
                  <a:schemeClr val="tx1"/>
                </a:solidFill>
                <a:latin typeface="+mn-lt"/>
                <a:ea typeface="+mn-ea"/>
                <a:cs typeface="+mn-cs"/>
              </a:defRPr>
            </a:lvl3pPr>
            <a:lvl4pPr marL="914400" indent="-228600" algn="l" defTabSz="685800" rtl="0" eaLnBrk="1" latinLnBrk="0" hangingPunct="1">
              <a:lnSpc>
                <a:spcPct val="90000"/>
              </a:lnSpc>
              <a:spcBef>
                <a:spcPts val="375"/>
              </a:spcBef>
              <a:buClr>
                <a:schemeClr val="accent2"/>
              </a:buClr>
              <a:buFont typeface="Arial" panose="020B0604020202020204" pitchFamily="34" charset="0"/>
              <a:buChar char="•"/>
              <a:defRPr sz="1350" kern="1200">
                <a:solidFill>
                  <a:schemeClr val="tx1"/>
                </a:solidFill>
                <a:latin typeface="+mn-lt"/>
                <a:ea typeface="+mn-ea"/>
                <a:cs typeface="+mn-cs"/>
              </a:defRPr>
            </a:lvl4pPr>
            <a:lvl5pPr marL="1143000" indent="-228600" algn="l" defTabSz="685800" rtl="0" eaLnBrk="1" latinLnBrk="0" hangingPunct="1">
              <a:lnSpc>
                <a:spcPct val="90000"/>
              </a:lnSpc>
              <a:spcBef>
                <a:spcPts val="375"/>
              </a:spcBef>
              <a:buClr>
                <a:schemeClr val="accent2"/>
              </a:buClr>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4170" indent="-344170">
              <a:buFont typeface="Wingdings" pitchFamily="2" charset="2"/>
              <a:buChar char="ü"/>
            </a:pPr>
            <a:r>
              <a:rPr lang="en-US" sz="1250" dirty="0"/>
              <a:t>African American men in the PROCEED registry with a baseline PSA less than or equal to the median (29.48 ng/mL) had a median overall survival of over 4.5 years (54.3 months)</a:t>
            </a:r>
            <a:endParaRPr lang="en-US" dirty="0"/>
          </a:p>
        </p:txBody>
      </p:sp>
      <p:sp>
        <p:nvSpPr>
          <p:cNvPr id="15" name="Content Placeholder 5">
            <a:extLst>
              <a:ext uri="{FF2B5EF4-FFF2-40B4-BE49-F238E27FC236}">
                <a16:creationId xmlns:a16="http://schemas.microsoft.com/office/drawing/2014/main" xmlns="" id="{3EDDED81-F08A-4D57-9DF1-21E02231446E}"/>
              </a:ext>
            </a:extLst>
          </p:cNvPr>
          <p:cNvSpPr txBox="1">
            <a:spLocks/>
          </p:cNvSpPr>
          <p:nvPr/>
        </p:nvSpPr>
        <p:spPr>
          <a:xfrm>
            <a:off x="282294" y="3508174"/>
            <a:ext cx="2669700" cy="606991"/>
          </a:xfrm>
          <a:prstGeom prst="rect">
            <a:avLst/>
          </a:prstGeom>
        </p:spPr>
        <p:txBody>
          <a:bodyPr vert="horz" lIns="0" tIns="0" rIns="0" bIns="0" rtlCol="0">
            <a:normAutofit fontScale="92500" lnSpcReduction="10000"/>
          </a:bodyPr>
          <a:lstStyle>
            <a:lvl1pPr marL="228600" indent="-228600" algn="l" defTabSz="685800" rtl="0" eaLnBrk="1" latinLnBrk="0" hangingPunct="1">
              <a:lnSpc>
                <a:spcPct val="90000"/>
              </a:lnSpc>
              <a:spcBef>
                <a:spcPts val="750"/>
              </a:spcBef>
              <a:buClr>
                <a:schemeClr val="accent1"/>
              </a:buClr>
              <a:buFont typeface="Arial" panose="020B0604020202020204" pitchFamily="34" charset="0"/>
              <a:buChar char="•"/>
              <a:defRPr sz="2100" kern="1200">
                <a:solidFill>
                  <a:schemeClr val="tx1"/>
                </a:solidFill>
                <a:latin typeface="+mn-lt"/>
                <a:ea typeface="+mn-ea"/>
                <a:cs typeface="+mn-cs"/>
              </a:defRPr>
            </a:lvl1pPr>
            <a:lvl2pPr marL="457200" indent="-228600" algn="l" defTabSz="685800" rtl="0" eaLnBrk="1" latinLnBrk="0" hangingPunct="1">
              <a:lnSpc>
                <a:spcPct val="90000"/>
              </a:lnSpc>
              <a:spcBef>
                <a:spcPts val="375"/>
              </a:spcBef>
              <a:buFont typeface="LucidaGrande" charset="0"/>
              <a:buChar char="-"/>
              <a:defRPr sz="1800" kern="1200">
                <a:solidFill>
                  <a:schemeClr val="tx1"/>
                </a:solidFill>
                <a:latin typeface="+mn-lt"/>
                <a:ea typeface="+mn-ea"/>
                <a:cs typeface="+mn-cs"/>
              </a:defRPr>
            </a:lvl2pPr>
            <a:lvl3pPr marL="685800" indent="-228600" algn="l" defTabSz="685800" rtl="0" eaLnBrk="1" latinLnBrk="0" hangingPunct="1">
              <a:lnSpc>
                <a:spcPct val="90000"/>
              </a:lnSpc>
              <a:spcBef>
                <a:spcPts val="375"/>
              </a:spcBef>
              <a:buClr>
                <a:schemeClr val="accent2"/>
              </a:buClr>
              <a:buFont typeface="Arial" panose="020B0604020202020204" pitchFamily="34" charset="0"/>
              <a:buChar char="•"/>
              <a:defRPr sz="1500" kern="1200">
                <a:solidFill>
                  <a:schemeClr val="tx1"/>
                </a:solidFill>
                <a:latin typeface="+mn-lt"/>
                <a:ea typeface="+mn-ea"/>
                <a:cs typeface="+mn-cs"/>
              </a:defRPr>
            </a:lvl3pPr>
            <a:lvl4pPr marL="914400" indent="-228600" algn="l" defTabSz="685800" rtl="0" eaLnBrk="1" latinLnBrk="0" hangingPunct="1">
              <a:lnSpc>
                <a:spcPct val="90000"/>
              </a:lnSpc>
              <a:spcBef>
                <a:spcPts val="375"/>
              </a:spcBef>
              <a:buClr>
                <a:schemeClr val="accent2"/>
              </a:buClr>
              <a:buFont typeface="Arial" panose="020B0604020202020204" pitchFamily="34" charset="0"/>
              <a:buChar char="•"/>
              <a:defRPr sz="1350" kern="1200">
                <a:solidFill>
                  <a:schemeClr val="tx1"/>
                </a:solidFill>
                <a:latin typeface="+mn-lt"/>
                <a:ea typeface="+mn-ea"/>
                <a:cs typeface="+mn-cs"/>
              </a:defRPr>
            </a:lvl4pPr>
            <a:lvl5pPr marL="1143000" indent="-228600" algn="l" defTabSz="685800" rtl="0" eaLnBrk="1" latinLnBrk="0" hangingPunct="1">
              <a:lnSpc>
                <a:spcPct val="90000"/>
              </a:lnSpc>
              <a:spcBef>
                <a:spcPts val="375"/>
              </a:spcBef>
              <a:buClr>
                <a:schemeClr val="accent2"/>
              </a:buClr>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4488" indent="-344488">
              <a:buFont typeface="Wingdings" pitchFamily="2" charset="2"/>
              <a:buChar char="ü"/>
            </a:pPr>
            <a:r>
              <a:rPr lang="en-US" sz="1250"/>
              <a:t>PROVENGE is generally well tolerated, 1.5% of patients in the pivotal clinical trial discontinued treatment</a:t>
            </a:r>
          </a:p>
        </p:txBody>
      </p:sp>
    </p:spTree>
    <p:extLst>
      <p:ext uri="{BB962C8B-B14F-4D97-AF65-F5344CB8AC3E}">
        <p14:creationId xmlns:p14="http://schemas.microsoft.com/office/powerpoint/2010/main" val="20499473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Leukapheresis and Administration</a:t>
            </a:r>
          </a:p>
        </p:txBody>
      </p:sp>
    </p:spTree>
    <p:extLst>
      <p:ext uri="{BB962C8B-B14F-4D97-AF65-F5344CB8AC3E}">
        <p14:creationId xmlns:p14="http://schemas.microsoft.com/office/powerpoint/2010/main" val="33694283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p:cNvSpPr/>
          <p:nvPr/>
        </p:nvSpPr>
        <p:spPr>
          <a:xfrm>
            <a:off x="457202" y="1082041"/>
            <a:ext cx="6389735" cy="3304862"/>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100" dirty="0">
              <a:solidFill>
                <a:prstClr val="white"/>
              </a:solidFill>
            </a:endParaRPr>
          </a:p>
        </p:txBody>
      </p:sp>
      <p:sp>
        <p:nvSpPr>
          <p:cNvPr id="89" name="TextBox 88"/>
          <p:cNvSpPr txBox="1"/>
          <p:nvPr/>
        </p:nvSpPr>
        <p:spPr>
          <a:xfrm>
            <a:off x="83252" y="4006188"/>
            <a:ext cx="3172524" cy="442674"/>
          </a:xfrm>
          <a:prstGeom prst="roundRect">
            <a:avLst/>
          </a:prstGeom>
          <a:solidFill>
            <a:srgbClr val="4298CC"/>
          </a:solidFill>
          <a:ln>
            <a:solidFill>
              <a:srgbClr val="4298CC"/>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1000" b="1" dirty="0">
                <a:solidFill>
                  <a:schemeClr val="bg1"/>
                </a:solidFill>
                <a:latin typeface="Arial" panose="020B0604020202020204" pitchFamily="34" charset="0"/>
                <a:cs typeface="Arial" panose="020B0604020202020204" pitchFamily="34" charset="0"/>
              </a:rPr>
              <a:t>PBMCs</a:t>
            </a:r>
            <a:r>
              <a:rPr lang="en-US" sz="1000" dirty="0">
                <a:solidFill>
                  <a:schemeClr val="bg1"/>
                </a:solidFill>
                <a:latin typeface="Arial" panose="020B0604020202020204" pitchFamily="34" charset="0"/>
                <a:cs typeface="Arial" panose="020B0604020202020204" pitchFamily="34" charset="0"/>
              </a:rPr>
              <a:t> – Peripheral Blood Mononuclear Cells</a:t>
            </a:r>
          </a:p>
          <a:p>
            <a:r>
              <a:rPr lang="en-US" sz="1000" b="1" dirty="0">
                <a:solidFill>
                  <a:schemeClr val="bg1"/>
                </a:solidFill>
                <a:latin typeface="Arial" panose="020B0604020202020204" pitchFamily="34" charset="0"/>
                <a:cs typeface="Arial" panose="020B0604020202020204" pitchFamily="34" charset="0"/>
              </a:rPr>
              <a:t>APCs</a:t>
            </a:r>
            <a:r>
              <a:rPr lang="en-US" sz="1000" dirty="0">
                <a:solidFill>
                  <a:schemeClr val="bg1"/>
                </a:solidFill>
                <a:latin typeface="Arial" panose="020B0604020202020204" pitchFamily="34" charset="0"/>
                <a:cs typeface="Arial" panose="020B0604020202020204" pitchFamily="34" charset="0"/>
              </a:rPr>
              <a:t> – Antigen Presenting Cells </a:t>
            </a:r>
          </a:p>
        </p:txBody>
      </p:sp>
      <p:grpSp>
        <p:nvGrpSpPr>
          <p:cNvPr id="14" name="Group 13"/>
          <p:cNvGrpSpPr/>
          <p:nvPr/>
        </p:nvGrpSpPr>
        <p:grpSpPr>
          <a:xfrm>
            <a:off x="852385" y="1088499"/>
            <a:ext cx="7357167" cy="3614001"/>
            <a:chOff x="1735787" y="1149459"/>
            <a:chExt cx="7357167" cy="3614000"/>
          </a:xfrm>
        </p:grpSpPr>
        <p:sp>
          <p:nvSpPr>
            <p:cNvPr id="49" name="Rounded Rectangle 48"/>
            <p:cNvSpPr/>
            <p:nvPr/>
          </p:nvSpPr>
          <p:spPr>
            <a:xfrm>
              <a:off x="1735787" y="1781056"/>
              <a:ext cx="1103991" cy="2118818"/>
            </a:xfrm>
            <a:prstGeom prst="roundRect">
              <a:avLst/>
            </a:prstGeom>
            <a:solidFill>
              <a:schemeClr val="bg1">
                <a:lumMod val="6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50" name="Rounded Rectangle 49"/>
            <p:cNvSpPr/>
            <p:nvPr/>
          </p:nvSpPr>
          <p:spPr>
            <a:xfrm>
              <a:off x="1827483" y="2542823"/>
              <a:ext cx="910934" cy="1299407"/>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51" name="Left Brace 50"/>
            <p:cNvSpPr/>
            <p:nvPr/>
          </p:nvSpPr>
          <p:spPr>
            <a:xfrm rot="16200000">
              <a:off x="6038427" y="1829913"/>
              <a:ext cx="340206" cy="2740244"/>
            </a:xfrm>
            <a:prstGeom prst="leftBrace">
              <a:avLst>
                <a:gd name="adj1" fmla="val 82726"/>
                <a:gd name="adj2" fmla="val 48890"/>
              </a:avLst>
            </a:prstGeom>
            <a:ln cap="rnd">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100"/>
            </a:p>
          </p:txBody>
        </p:sp>
        <p:sp>
          <p:nvSpPr>
            <p:cNvPr id="58" name="TextBox 57"/>
            <p:cNvSpPr txBox="1"/>
            <p:nvPr/>
          </p:nvSpPr>
          <p:spPr>
            <a:xfrm>
              <a:off x="4863495" y="1231472"/>
              <a:ext cx="1009513" cy="561856"/>
            </a:xfrm>
            <a:prstGeom prst="roundRect">
              <a:avLst/>
            </a:prstGeom>
            <a:solidFill>
              <a:schemeClr val="bg1"/>
            </a:solidFill>
            <a:ln w="28575">
              <a:solidFill>
                <a:schemeClr val="accent4">
                  <a:lumMod val="60000"/>
                  <a:lumOff val="40000"/>
                </a:schemeClr>
              </a:solidFill>
            </a:ln>
          </p:spPr>
          <p:txBody>
            <a:bodyPr wrap="square" rtlCol="0" anchor="ctr">
              <a:spAutoFit/>
            </a:bodyPr>
            <a:lstStyle/>
            <a:p>
              <a:pPr algn="ctr"/>
              <a:r>
                <a:rPr lang="en-US" sz="900" b="1" dirty="0">
                  <a:solidFill>
                    <a:schemeClr val="accent4">
                      <a:lumMod val="75000"/>
                    </a:schemeClr>
                  </a:solidFill>
                  <a:latin typeface="Arial" panose="020B0604020202020204" pitchFamily="34" charset="0"/>
                  <a:cs typeface="Arial" panose="020B0604020202020204" pitchFamily="34" charset="0"/>
                </a:rPr>
                <a:t>PBMC,</a:t>
              </a:r>
            </a:p>
            <a:p>
              <a:pPr algn="ctr"/>
              <a:r>
                <a:rPr lang="en-US" sz="900" b="1" dirty="0">
                  <a:solidFill>
                    <a:schemeClr val="accent4">
                      <a:lumMod val="75000"/>
                    </a:schemeClr>
                  </a:solidFill>
                  <a:latin typeface="Arial" panose="020B0604020202020204" pitchFamily="34" charset="0"/>
                  <a:cs typeface="Arial" panose="020B0604020202020204" pitchFamily="34" charset="0"/>
                </a:rPr>
                <a:t>Including </a:t>
              </a:r>
            </a:p>
            <a:p>
              <a:pPr algn="ctr"/>
              <a:r>
                <a:rPr lang="en-US" sz="900" b="1" dirty="0">
                  <a:solidFill>
                    <a:schemeClr val="accent4">
                      <a:lumMod val="75000"/>
                    </a:schemeClr>
                  </a:solidFill>
                  <a:latin typeface="Arial" panose="020B0604020202020204" pitchFamily="34" charset="0"/>
                  <a:cs typeface="Arial" panose="020B0604020202020204" pitchFamily="34" charset="0"/>
                </a:rPr>
                <a:t>APC</a:t>
              </a:r>
              <a:endParaRPr lang="en-US" sz="900" b="1" dirty="0">
                <a:solidFill>
                  <a:schemeClr val="bg1">
                    <a:lumMod val="50000"/>
                  </a:schemeClr>
                </a:solidFill>
                <a:latin typeface="Arial" panose="020B0604020202020204" pitchFamily="34" charset="0"/>
                <a:cs typeface="Arial" panose="020B0604020202020204" pitchFamily="34" charset="0"/>
              </a:endParaRPr>
            </a:p>
          </p:txBody>
        </p:sp>
        <p:sp>
          <p:nvSpPr>
            <p:cNvPr id="61" name="TextBox 60"/>
            <p:cNvSpPr txBox="1"/>
            <p:nvPr/>
          </p:nvSpPr>
          <p:spPr>
            <a:xfrm>
              <a:off x="6435068" y="1149459"/>
              <a:ext cx="1089315" cy="715089"/>
            </a:xfrm>
            <a:prstGeom prst="roundRect">
              <a:avLst/>
            </a:prstGeom>
            <a:solidFill>
              <a:schemeClr val="bg1"/>
            </a:solidFill>
            <a:ln w="28575">
              <a:solidFill>
                <a:schemeClr val="accent4">
                  <a:lumMod val="60000"/>
                  <a:lumOff val="40000"/>
                </a:schemeClr>
              </a:solidFill>
            </a:ln>
          </p:spPr>
          <p:txBody>
            <a:bodyPr wrap="square" rtlCol="0">
              <a:spAutoFit/>
            </a:bodyPr>
            <a:lstStyle/>
            <a:p>
              <a:pPr algn="ctr"/>
              <a:r>
                <a:rPr lang="en-US" sz="900" b="1" dirty="0">
                  <a:solidFill>
                    <a:schemeClr val="accent4">
                      <a:lumMod val="75000"/>
                    </a:schemeClr>
                  </a:solidFill>
                  <a:latin typeface="Arial" panose="020B0604020202020204" pitchFamily="34" charset="0"/>
                  <a:cs typeface="Arial" panose="020B0604020202020204" pitchFamily="34" charset="0"/>
                </a:rPr>
                <a:t>PA2024 Fusion Protein</a:t>
              </a:r>
            </a:p>
            <a:p>
              <a:pPr algn="ctr"/>
              <a:r>
                <a:rPr lang="en-US" sz="900" b="1" dirty="0">
                  <a:solidFill>
                    <a:schemeClr val="bg1">
                      <a:lumMod val="50000"/>
                    </a:schemeClr>
                  </a:solidFill>
                  <a:latin typeface="Arial" panose="020B0604020202020204" pitchFamily="34" charset="0"/>
                  <a:cs typeface="Arial" panose="020B0604020202020204" pitchFamily="34" charset="0"/>
                </a:rPr>
                <a:t>(Programming Agent)</a:t>
              </a:r>
              <a:r>
                <a:rPr lang="en-US" sz="900" dirty="0">
                  <a:solidFill>
                    <a:schemeClr val="bg1">
                      <a:lumMod val="50000"/>
                    </a:schemeClr>
                  </a:solidFill>
                  <a:latin typeface="Arial" panose="020B0604020202020204" pitchFamily="34" charset="0"/>
                  <a:cs typeface="Arial" panose="020B0604020202020204" pitchFamily="34" charset="0"/>
                </a:rPr>
                <a:t>   </a:t>
              </a:r>
            </a:p>
          </p:txBody>
        </p:sp>
        <p:sp>
          <p:nvSpPr>
            <p:cNvPr id="64" name="Rounded Rectangle 63"/>
            <p:cNvSpPr/>
            <p:nvPr/>
          </p:nvSpPr>
          <p:spPr>
            <a:xfrm>
              <a:off x="5607790" y="3576818"/>
              <a:ext cx="1183285" cy="1133771"/>
            </a:xfrm>
            <a:prstGeom prst="roundRect">
              <a:avLst/>
            </a:prstGeom>
            <a:solidFill>
              <a:schemeClr val="bg1">
                <a:lumMod val="6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nvGrpSpPr>
            <p:cNvPr id="65" name="Group 64"/>
            <p:cNvGrpSpPr/>
            <p:nvPr/>
          </p:nvGrpSpPr>
          <p:grpSpPr>
            <a:xfrm>
              <a:off x="5668416" y="3683607"/>
              <a:ext cx="1017003" cy="610772"/>
              <a:chOff x="5009379" y="4159053"/>
              <a:chExt cx="1309839" cy="957612"/>
            </a:xfrm>
          </p:grpSpPr>
          <p:sp>
            <p:nvSpPr>
              <p:cNvPr id="67" name="Rounded Rectangle 66"/>
              <p:cNvSpPr/>
              <p:nvPr/>
            </p:nvSpPr>
            <p:spPr>
              <a:xfrm>
                <a:off x="5064609" y="4168043"/>
                <a:ext cx="1219200" cy="93963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pic>
            <p:nvPicPr>
              <p:cNvPr id="68" name="Picture 67" descr="Provenge.psd"/>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1444582">
                <a:off x="5009379" y="4159053"/>
                <a:ext cx="1309839" cy="957612"/>
              </a:xfrm>
              <a:prstGeom prst="rect">
                <a:avLst/>
              </a:prstGeom>
            </p:spPr>
          </p:pic>
        </p:grpSp>
        <p:sp>
          <p:nvSpPr>
            <p:cNvPr id="66" name="TextBox 65"/>
            <p:cNvSpPr txBox="1"/>
            <p:nvPr/>
          </p:nvSpPr>
          <p:spPr>
            <a:xfrm>
              <a:off x="5590256" y="4255628"/>
              <a:ext cx="1242449" cy="507831"/>
            </a:xfrm>
            <a:prstGeom prst="rect">
              <a:avLst/>
            </a:prstGeom>
            <a:noFill/>
          </p:spPr>
          <p:txBody>
            <a:bodyPr wrap="square" rtlCol="0">
              <a:spAutoFit/>
            </a:bodyPr>
            <a:lstStyle/>
            <a:p>
              <a:pPr algn="ctr"/>
              <a:r>
                <a:rPr lang="en-US" sz="900" b="1" dirty="0">
                  <a:solidFill>
                    <a:schemeClr val="bg1"/>
                  </a:solidFill>
                  <a:latin typeface="Arial" panose="020B0604020202020204" pitchFamily="34" charset="0"/>
                  <a:cs typeface="Arial" panose="020B0604020202020204" pitchFamily="34" charset="0"/>
                </a:rPr>
                <a:t>Activated APCs displaying PAP peptides  </a:t>
              </a:r>
            </a:p>
          </p:txBody>
        </p:sp>
        <p:grpSp>
          <p:nvGrpSpPr>
            <p:cNvPr id="69" name="Group 68"/>
            <p:cNvGrpSpPr/>
            <p:nvPr/>
          </p:nvGrpSpPr>
          <p:grpSpPr>
            <a:xfrm>
              <a:off x="6550856" y="1971750"/>
              <a:ext cx="902853" cy="777714"/>
              <a:chOff x="6781800" y="1904845"/>
              <a:chExt cx="1162821" cy="1219355"/>
            </a:xfrm>
          </p:grpSpPr>
          <p:sp>
            <p:nvSpPr>
              <p:cNvPr id="70" name="Rounded Rectangle 69"/>
              <p:cNvSpPr/>
              <p:nvPr/>
            </p:nvSpPr>
            <p:spPr>
              <a:xfrm>
                <a:off x="6781800" y="1904845"/>
                <a:ext cx="1162821" cy="1219355"/>
              </a:xfrm>
              <a:prstGeom prst="roundRect">
                <a:avLst/>
              </a:prstGeom>
              <a:solidFill>
                <a:schemeClr val="bg1">
                  <a:lumMod val="6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71" name="Rounded Rectangle 70"/>
              <p:cNvSpPr/>
              <p:nvPr/>
            </p:nvSpPr>
            <p:spPr>
              <a:xfrm>
                <a:off x="6873499" y="1981200"/>
                <a:ext cx="975101" cy="106664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pic>
            <p:nvPicPr>
              <p:cNvPr id="72" name="Picture 7"/>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934200" y="2121595"/>
                <a:ext cx="755585" cy="85020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grpSp>
        <p:sp>
          <p:nvSpPr>
            <p:cNvPr id="73" name="TextBox 72"/>
            <p:cNvSpPr txBox="1"/>
            <p:nvPr/>
          </p:nvSpPr>
          <p:spPr>
            <a:xfrm>
              <a:off x="7787875" y="1767438"/>
              <a:ext cx="1064956" cy="459700"/>
            </a:xfrm>
            <a:prstGeom prst="roundRect">
              <a:avLst/>
            </a:prstGeom>
            <a:solidFill>
              <a:schemeClr val="bg1">
                <a:lumMod val="50000"/>
              </a:schemeClr>
            </a:solidFill>
          </p:spPr>
          <p:txBody>
            <a:bodyPr wrap="square" rtlCol="0">
              <a:spAutoFit/>
            </a:bodyPr>
            <a:lstStyle/>
            <a:p>
              <a:pPr algn="ctr"/>
              <a:r>
                <a:rPr lang="en-US" sz="700" b="1" dirty="0">
                  <a:solidFill>
                    <a:schemeClr val="bg1"/>
                  </a:solidFill>
                  <a:latin typeface="Arial" panose="020B0604020202020204" pitchFamily="34" charset="0"/>
                  <a:cs typeface="Arial" panose="020B0604020202020204" pitchFamily="34" charset="0"/>
                </a:rPr>
                <a:t>Prostatic Acid Phosphatase</a:t>
              </a:r>
            </a:p>
            <a:p>
              <a:pPr algn="ctr"/>
              <a:r>
                <a:rPr lang="en-US" sz="700" b="1" dirty="0">
                  <a:solidFill>
                    <a:schemeClr val="bg1"/>
                  </a:solidFill>
                  <a:latin typeface="Arial" panose="020B0604020202020204" pitchFamily="34" charset="0"/>
                  <a:cs typeface="Arial" panose="020B0604020202020204" pitchFamily="34" charset="0"/>
                </a:rPr>
                <a:t>(PAP)</a:t>
              </a:r>
            </a:p>
          </p:txBody>
        </p:sp>
        <p:sp>
          <p:nvSpPr>
            <p:cNvPr id="74" name="TextBox 73"/>
            <p:cNvSpPr txBox="1"/>
            <p:nvPr/>
          </p:nvSpPr>
          <p:spPr>
            <a:xfrm>
              <a:off x="7648393" y="2335731"/>
              <a:ext cx="1444561" cy="459700"/>
            </a:xfrm>
            <a:prstGeom prst="roundRect">
              <a:avLst/>
            </a:prstGeom>
            <a:solidFill>
              <a:schemeClr val="bg1">
                <a:lumMod val="50000"/>
              </a:schemeClr>
            </a:solidFill>
          </p:spPr>
          <p:txBody>
            <a:bodyPr wrap="square" rtlCol="0">
              <a:spAutoFit/>
            </a:bodyPr>
            <a:lstStyle/>
            <a:p>
              <a:pPr algn="ctr"/>
              <a:r>
                <a:rPr lang="en-US" sz="700" b="1" dirty="0">
                  <a:solidFill>
                    <a:schemeClr val="bg1"/>
                  </a:solidFill>
                  <a:latin typeface="Arial" panose="020B0604020202020204" pitchFamily="34" charset="0"/>
                  <a:cs typeface="Arial" panose="020B0604020202020204" pitchFamily="34" charset="0"/>
                </a:rPr>
                <a:t>Granulocyte Macrophage Colony Stimulating Factor</a:t>
              </a:r>
            </a:p>
            <a:p>
              <a:pPr algn="ctr"/>
              <a:r>
                <a:rPr lang="en-US" sz="700" b="1" dirty="0">
                  <a:solidFill>
                    <a:schemeClr val="bg1"/>
                  </a:solidFill>
                  <a:latin typeface="Arial" panose="020B0604020202020204" pitchFamily="34" charset="0"/>
                  <a:cs typeface="Arial" panose="020B0604020202020204" pitchFamily="34" charset="0"/>
                </a:rPr>
                <a:t>(GM-CSF)</a:t>
              </a:r>
            </a:p>
          </p:txBody>
        </p:sp>
        <p:grpSp>
          <p:nvGrpSpPr>
            <p:cNvPr id="75" name="Group 74"/>
            <p:cNvGrpSpPr/>
            <p:nvPr/>
          </p:nvGrpSpPr>
          <p:grpSpPr>
            <a:xfrm>
              <a:off x="4908147" y="1905000"/>
              <a:ext cx="946627" cy="923318"/>
              <a:chOff x="4114800" y="1676400"/>
              <a:chExt cx="1219200" cy="1447644"/>
            </a:xfrm>
          </p:grpSpPr>
          <p:sp>
            <p:nvSpPr>
              <p:cNvPr id="76" name="Rounded Rectangle 75"/>
              <p:cNvSpPr/>
              <p:nvPr/>
            </p:nvSpPr>
            <p:spPr>
              <a:xfrm>
                <a:off x="4114800" y="1676400"/>
                <a:ext cx="1219200" cy="1447644"/>
              </a:xfrm>
              <a:prstGeom prst="roundRect">
                <a:avLst/>
              </a:prstGeom>
              <a:solidFill>
                <a:schemeClr val="bg1">
                  <a:lumMod val="6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77" name="Rounded Rectangle 76"/>
              <p:cNvSpPr/>
              <p:nvPr/>
            </p:nvSpPr>
            <p:spPr>
              <a:xfrm>
                <a:off x="4206499" y="1781056"/>
                <a:ext cx="1038023" cy="126694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pic>
            <p:nvPicPr>
              <p:cNvPr id="78" name="Picture 3"/>
              <p:cNvPicPr>
                <a:picLocks noChangeAspect="1" noChangeArrowheads="1"/>
              </p:cNvPicPr>
              <p:nvPr/>
            </p:nvPicPr>
            <p:blipFill rotWithShape="1">
              <a:blip r:embed="rId4" cstate="email">
                <a:duotone>
                  <a:schemeClr val="accent4">
                    <a:shade val="45000"/>
                    <a:satMod val="135000"/>
                  </a:schemeClr>
                  <a:prstClr val="white"/>
                </a:duotone>
                <a:extLst>
                  <a:ext uri="{28A0092B-C50C-407E-A947-70E740481C1C}">
                    <a14:useLocalDpi xmlns:a14="http://schemas.microsoft.com/office/drawing/2010/main"/>
                  </a:ext>
                </a:extLst>
              </a:blip>
              <a:srcRect/>
              <a:stretch/>
            </p:blipFill>
            <p:spPr bwMode="auto">
              <a:xfrm>
                <a:off x="4315497" y="1912242"/>
                <a:ext cx="866103" cy="1059558"/>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pic>
        </p:grpSp>
        <p:sp>
          <p:nvSpPr>
            <p:cNvPr id="81" name="Plus 80"/>
            <p:cNvSpPr/>
            <p:nvPr/>
          </p:nvSpPr>
          <p:spPr>
            <a:xfrm>
              <a:off x="5873008" y="2071266"/>
              <a:ext cx="562060" cy="445075"/>
            </a:xfrm>
            <a:prstGeom prst="mathPlus">
              <a:avLst>
                <a:gd name="adj1" fmla="val 11892"/>
              </a:avLst>
            </a:prstGeom>
            <a:solidFill>
              <a:schemeClr val="accent4"/>
            </a:solidFill>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100"/>
            </a:p>
          </p:txBody>
        </p:sp>
        <p:pic>
          <p:nvPicPr>
            <p:cNvPr id="82" name="Picture 81" descr="Draw 1_V2.p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819734" y="2570143"/>
              <a:ext cx="830343" cy="1272088"/>
            </a:xfrm>
            <a:prstGeom prst="rect">
              <a:avLst/>
            </a:prstGeom>
          </p:spPr>
        </p:pic>
        <p:sp>
          <p:nvSpPr>
            <p:cNvPr id="83" name="TextBox 82"/>
            <p:cNvSpPr txBox="1"/>
            <p:nvPr/>
          </p:nvSpPr>
          <p:spPr>
            <a:xfrm>
              <a:off x="1847201" y="1885532"/>
              <a:ext cx="820457" cy="600164"/>
            </a:xfrm>
            <a:prstGeom prst="rect">
              <a:avLst/>
            </a:prstGeom>
            <a:noFill/>
          </p:spPr>
          <p:txBody>
            <a:bodyPr wrap="square" rtlCol="0">
              <a:spAutoFit/>
            </a:bodyPr>
            <a:lstStyle/>
            <a:p>
              <a:pPr algn="ctr"/>
              <a:r>
                <a:rPr lang="en-US" sz="1100" dirty="0">
                  <a:solidFill>
                    <a:schemeClr val="bg1"/>
                  </a:solidFill>
                  <a:latin typeface="Arial" panose="020B0604020202020204" pitchFamily="34" charset="0"/>
                  <a:cs typeface="Arial" panose="020B0604020202020204" pitchFamily="34" charset="0"/>
                </a:rPr>
                <a:t>Prostate</a:t>
              </a:r>
            </a:p>
            <a:p>
              <a:pPr algn="ctr"/>
              <a:r>
                <a:rPr lang="en-US" sz="1100" dirty="0">
                  <a:solidFill>
                    <a:schemeClr val="bg1"/>
                  </a:solidFill>
                  <a:latin typeface="Arial" panose="020B0604020202020204" pitchFamily="34" charset="0"/>
                  <a:cs typeface="Arial" panose="020B0604020202020204" pitchFamily="34" charset="0"/>
                </a:rPr>
                <a:t> Cancer </a:t>
              </a:r>
            </a:p>
            <a:p>
              <a:pPr algn="ctr"/>
              <a:r>
                <a:rPr lang="en-US" sz="1100" dirty="0">
                  <a:solidFill>
                    <a:schemeClr val="bg1"/>
                  </a:solidFill>
                  <a:latin typeface="Arial" panose="020B0604020202020204" pitchFamily="34" charset="0"/>
                  <a:cs typeface="Arial" panose="020B0604020202020204" pitchFamily="34" charset="0"/>
                </a:rPr>
                <a:t>Patient </a:t>
              </a:r>
            </a:p>
          </p:txBody>
        </p:sp>
        <p:cxnSp>
          <p:nvCxnSpPr>
            <p:cNvPr id="84" name="Elbow Connector 83"/>
            <p:cNvCxnSpPr>
              <a:stCxn id="49" idx="3"/>
            </p:cNvCxnSpPr>
            <p:nvPr/>
          </p:nvCxnSpPr>
          <p:spPr>
            <a:xfrm flipV="1">
              <a:off x="2839778" y="1905001"/>
              <a:ext cx="2106373" cy="935464"/>
            </a:xfrm>
            <a:prstGeom prst="bentConnector3">
              <a:avLst>
                <a:gd name="adj1" fmla="val 50000"/>
              </a:avLst>
            </a:prstGeom>
            <a:ln cap="rnd">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85" name="TextBox 84"/>
            <p:cNvSpPr txBox="1"/>
            <p:nvPr/>
          </p:nvSpPr>
          <p:spPr>
            <a:xfrm>
              <a:off x="3289234" y="2334711"/>
              <a:ext cx="1419942" cy="272415"/>
            </a:xfrm>
            <a:prstGeom prst="round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1000" dirty="0">
                  <a:solidFill>
                    <a:schemeClr val="tx1">
                      <a:lumMod val="65000"/>
                      <a:lumOff val="35000"/>
                    </a:schemeClr>
                  </a:solidFill>
                  <a:latin typeface="Arial" panose="020B0604020202020204" pitchFamily="34" charset="0"/>
                  <a:cs typeface="Arial" panose="020B0604020202020204" pitchFamily="34" charset="0"/>
                </a:rPr>
                <a:t>Harvest Leukocytes</a:t>
              </a:r>
            </a:p>
          </p:txBody>
        </p:sp>
        <p:sp>
          <p:nvSpPr>
            <p:cNvPr id="86" name="TextBox 85"/>
            <p:cNvSpPr txBox="1"/>
            <p:nvPr/>
          </p:nvSpPr>
          <p:spPr>
            <a:xfrm>
              <a:off x="3463849" y="1555105"/>
              <a:ext cx="946628" cy="510778"/>
            </a:xfrm>
            <a:prstGeom prst="roundRect">
              <a:avLst/>
            </a:prstGeom>
            <a:ln>
              <a:solidFill>
                <a:schemeClr val="accent6"/>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800" b="1" dirty="0">
                  <a:solidFill>
                    <a:schemeClr val="tx1">
                      <a:lumMod val="65000"/>
                      <a:lumOff val="35000"/>
                    </a:schemeClr>
                  </a:solidFill>
                  <a:latin typeface="Arial" panose="020B0604020202020204" pitchFamily="34" charset="0"/>
                  <a:cs typeface="Arial" panose="020B0604020202020204" pitchFamily="34" charset="0"/>
                </a:rPr>
                <a:t>Density Gradient </a:t>
              </a:r>
            </a:p>
            <a:p>
              <a:pPr algn="ctr"/>
              <a:r>
                <a:rPr lang="en-US" sz="800" b="1" dirty="0">
                  <a:solidFill>
                    <a:schemeClr val="tx1">
                      <a:lumMod val="65000"/>
                      <a:lumOff val="35000"/>
                    </a:schemeClr>
                  </a:solidFill>
                  <a:latin typeface="Arial" panose="020B0604020202020204" pitchFamily="34" charset="0"/>
                  <a:cs typeface="Arial" panose="020B0604020202020204" pitchFamily="34" charset="0"/>
                </a:rPr>
                <a:t>Centrifugation </a:t>
              </a:r>
            </a:p>
          </p:txBody>
        </p:sp>
        <p:cxnSp>
          <p:nvCxnSpPr>
            <p:cNvPr id="87" name="Elbow Connector 86"/>
            <p:cNvCxnSpPr/>
            <p:nvPr/>
          </p:nvCxnSpPr>
          <p:spPr>
            <a:xfrm rot="10800000">
              <a:off x="2839778" y="3262027"/>
              <a:ext cx="2768014" cy="1026620"/>
            </a:xfrm>
            <a:prstGeom prst="bentConnector3">
              <a:avLst/>
            </a:prstGeom>
            <a:ln>
              <a:solidFill>
                <a:schemeClr val="tx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88" name="TextBox 87"/>
            <p:cNvSpPr txBox="1"/>
            <p:nvPr/>
          </p:nvSpPr>
          <p:spPr>
            <a:xfrm>
              <a:off x="3061467" y="3433978"/>
              <a:ext cx="946628" cy="383083"/>
            </a:xfrm>
            <a:prstGeom prst="roundRect">
              <a:avLst/>
            </a:prstGeom>
            <a:ln>
              <a:solidFill>
                <a:schemeClr val="accent6"/>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800" b="1" dirty="0">
                  <a:solidFill>
                    <a:schemeClr val="tx1">
                      <a:lumMod val="65000"/>
                      <a:lumOff val="35000"/>
                    </a:schemeClr>
                  </a:solidFill>
                  <a:latin typeface="Arial" panose="020B0604020202020204" pitchFamily="34" charset="0"/>
                  <a:cs typeface="Arial" panose="020B0604020202020204" pitchFamily="34" charset="0"/>
                </a:rPr>
                <a:t>Intravenous Administration</a:t>
              </a:r>
            </a:p>
          </p:txBody>
        </p:sp>
        <p:cxnSp>
          <p:nvCxnSpPr>
            <p:cNvPr id="8" name="Straight Arrow Connector 7"/>
            <p:cNvCxnSpPr/>
            <p:nvPr/>
          </p:nvCxnSpPr>
          <p:spPr>
            <a:xfrm flipH="1">
              <a:off x="7082702" y="1971750"/>
              <a:ext cx="705173" cy="28798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flipV="1">
              <a:off x="7160194" y="2475175"/>
              <a:ext cx="488199" cy="6764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36" name="Rectangle 2"/>
          <p:cNvSpPr txBox="1">
            <a:spLocks noChangeArrowheads="1"/>
          </p:cNvSpPr>
          <p:nvPr/>
        </p:nvSpPr>
        <p:spPr>
          <a:xfrm>
            <a:off x="457202" y="69038"/>
            <a:ext cx="7996842" cy="597898"/>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b="0" i="0" kern="1200">
                <a:solidFill>
                  <a:schemeClr val="tx2"/>
                </a:solidFill>
                <a:latin typeface="+mj-lt"/>
                <a:ea typeface="+mj-ea"/>
                <a:cs typeface="Gotham Light"/>
              </a:defRPr>
            </a:lvl1pPr>
          </a:lstStyle>
          <a:p>
            <a:r>
              <a:rPr lang="en-US" sz="2000" b="1" dirty="0" err="1">
                <a:solidFill>
                  <a:srgbClr val="4298CC"/>
                </a:solidFill>
              </a:rPr>
              <a:t>Sipuleucel</a:t>
            </a:r>
            <a:r>
              <a:rPr lang="en-US" sz="2000" b="1" dirty="0">
                <a:solidFill>
                  <a:srgbClr val="4298CC"/>
                </a:solidFill>
              </a:rPr>
              <a:t>-T is Manufactured from a Patient’s Own Immune Cells and is Designed to Attack Prostate Cancer Cells</a:t>
            </a:r>
          </a:p>
        </p:txBody>
      </p:sp>
    </p:spTree>
    <p:extLst>
      <p:ext uri="{BB962C8B-B14F-4D97-AF65-F5344CB8AC3E}">
        <p14:creationId xmlns:p14="http://schemas.microsoft.com/office/powerpoint/2010/main" val="9084256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xmlns="" id="{6288268F-8DB1-BD43-95A7-8A1338FADD7D}"/>
              </a:ext>
            </a:extLst>
          </p:cNvPr>
          <p:cNvSpPr/>
          <p:nvPr/>
        </p:nvSpPr>
        <p:spPr>
          <a:xfrm>
            <a:off x="6172200" y="1105266"/>
            <a:ext cx="2535193" cy="307535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451E61D4-052B-42B6-9115-FBAC8DD0FF61}"/>
              </a:ext>
            </a:extLst>
          </p:cNvPr>
          <p:cNvSpPr>
            <a:spLocks noGrp="1"/>
          </p:cNvSpPr>
          <p:nvPr>
            <p:ph type="title"/>
          </p:nvPr>
        </p:nvSpPr>
        <p:spPr/>
        <p:txBody>
          <a:bodyPr/>
          <a:lstStyle/>
          <a:p>
            <a:r>
              <a:rPr lang="en-US" dirty="0" err="1"/>
              <a:t>Sipuleucel</a:t>
            </a:r>
            <a:r>
              <a:rPr lang="en-US" dirty="0"/>
              <a:t>-T Is a Personalized Immunotherapy</a:t>
            </a:r>
          </a:p>
        </p:txBody>
      </p:sp>
      <p:cxnSp>
        <p:nvCxnSpPr>
          <p:cNvPr id="7" name="Straight Connector 6">
            <a:extLst>
              <a:ext uri="{FF2B5EF4-FFF2-40B4-BE49-F238E27FC236}">
                <a16:creationId xmlns:a16="http://schemas.microsoft.com/office/drawing/2014/main" xmlns="" id="{78BD7D7F-7AC3-F947-A67E-761B5704CE0D}"/>
              </a:ext>
            </a:extLst>
          </p:cNvPr>
          <p:cNvCxnSpPr>
            <a:cxnSpLocks/>
            <a:endCxn id="33" idx="0"/>
          </p:cNvCxnSpPr>
          <p:nvPr/>
        </p:nvCxnSpPr>
        <p:spPr>
          <a:xfrm>
            <a:off x="2042043" y="1496599"/>
            <a:ext cx="15153" cy="2160122"/>
          </a:xfrm>
          <a:prstGeom prst="line">
            <a:avLst/>
          </a:prstGeom>
          <a:ln w="28575">
            <a:solidFill>
              <a:schemeClr val="bg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xmlns="" id="{D98B658E-42F3-6746-A79C-BEDFF802060F}"/>
              </a:ext>
            </a:extLst>
          </p:cNvPr>
          <p:cNvSpPr/>
          <p:nvPr/>
        </p:nvSpPr>
        <p:spPr>
          <a:xfrm>
            <a:off x="1943823" y="1300152"/>
            <a:ext cx="196441" cy="192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8947F596-D0F9-DD4D-9823-6196BAE14A7D}"/>
              </a:ext>
            </a:extLst>
          </p:cNvPr>
          <p:cNvSpPr txBox="1"/>
          <p:nvPr/>
        </p:nvSpPr>
        <p:spPr>
          <a:xfrm>
            <a:off x="1086898" y="1250244"/>
            <a:ext cx="724851" cy="300082"/>
          </a:xfrm>
          <a:prstGeom prst="rect">
            <a:avLst/>
          </a:prstGeom>
          <a:noFill/>
        </p:spPr>
        <p:txBody>
          <a:bodyPr wrap="square" rtlCol="0">
            <a:spAutoFit/>
          </a:bodyPr>
          <a:lstStyle/>
          <a:p>
            <a:r>
              <a:rPr lang="en-US" b="1"/>
              <a:t>Day 1</a:t>
            </a:r>
          </a:p>
        </p:txBody>
      </p:sp>
      <p:sp>
        <p:nvSpPr>
          <p:cNvPr id="14" name="TextBox 13">
            <a:extLst>
              <a:ext uri="{FF2B5EF4-FFF2-40B4-BE49-F238E27FC236}">
                <a16:creationId xmlns:a16="http://schemas.microsoft.com/office/drawing/2014/main" xmlns="" id="{BCA32DE6-AE78-F24E-9769-CD8118634847}"/>
              </a:ext>
            </a:extLst>
          </p:cNvPr>
          <p:cNvSpPr txBox="1"/>
          <p:nvPr/>
        </p:nvSpPr>
        <p:spPr>
          <a:xfrm>
            <a:off x="1015088" y="2460198"/>
            <a:ext cx="1039524" cy="300082"/>
          </a:xfrm>
          <a:prstGeom prst="rect">
            <a:avLst/>
          </a:prstGeom>
          <a:noFill/>
        </p:spPr>
        <p:txBody>
          <a:bodyPr wrap="square" rtlCol="0">
            <a:spAutoFit/>
          </a:bodyPr>
          <a:lstStyle/>
          <a:p>
            <a:r>
              <a:rPr lang="en-US" b="1"/>
              <a:t>Days 2-3</a:t>
            </a:r>
          </a:p>
        </p:txBody>
      </p:sp>
      <p:sp>
        <p:nvSpPr>
          <p:cNvPr id="15" name="TextBox 14">
            <a:extLst>
              <a:ext uri="{FF2B5EF4-FFF2-40B4-BE49-F238E27FC236}">
                <a16:creationId xmlns:a16="http://schemas.microsoft.com/office/drawing/2014/main" xmlns="" id="{14D0B920-4BD3-F643-8FAA-3F93AAD93F37}"/>
              </a:ext>
            </a:extLst>
          </p:cNvPr>
          <p:cNvSpPr txBox="1"/>
          <p:nvPr/>
        </p:nvSpPr>
        <p:spPr>
          <a:xfrm>
            <a:off x="1056210" y="3605520"/>
            <a:ext cx="711411" cy="300082"/>
          </a:xfrm>
          <a:prstGeom prst="rect">
            <a:avLst/>
          </a:prstGeom>
          <a:noFill/>
        </p:spPr>
        <p:txBody>
          <a:bodyPr wrap="square" rtlCol="0">
            <a:spAutoFit/>
          </a:bodyPr>
          <a:lstStyle/>
          <a:p>
            <a:pPr algn="ctr"/>
            <a:r>
              <a:rPr lang="en-US" b="1"/>
              <a:t>Day 4</a:t>
            </a:r>
          </a:p>
        </p:txBody>
      </p:sp>
      <p:sp>
        <p:nvSpPr>
          <p:cNvPr id="18" name="TextBox 17">
            <a:extLst>
              <a:ext uri="{FF2B5EF4-FFF2-40B4-BE49-F238E27FC236}">
                <a16:creationId xmlns:a16="http://schemas.microsoft.com/office/drawing/2014/main" xmlns="" id="{9A3D1100-86B8-504F-BFDA-C3F119F9F5EB}"/>
              </a:ext>
            </a:extLst>
          </p:cNvPr>
          <p:cNvSpPr txBox="1"/>
          <p:nvPr/>
        </p:nvSpPr>
        <p:spPr>
          <a:xfrm>
            <a:off x="2209800" y="1256407"/>
            <a:ext cx="2822487" cy="646331"/>
          </a:xfrm>
          <a:prstGeom prst="rect">
            <a:avLst/>
          </a:prstGeom>
          <a:noFill/>
        </p:spPr>
        <p:txBody>
          <a:bodyPr wrap="square" rtlCol="0">
            <a:spAutoFit/>
          </a:bodyPr>
          <a:lstStyle/>
          <a:p>
            <a:r>
              <a:rPr lang="en-US" sz="1200" b="1"/>
              <a:t>Collection</a:t>
            </a:r>
          </a:p>
          <a:p>
            <a:pPr marL="171450" indent="-171450">
              <a:buFont typeface="Wingdings" pitchFamily="2" charset="2"/>
              <a:buChar char="ü"/>
            </a:pPr>
            <a:r>
              <a:rPr lang="en-US" sz="1200" b="1"/>
              <a:t>Immune cell collection </a:t>
            </a:r>
            <a:r>
              <a:rPr lang="en-US" sz="1200"/>
              <a:t>from patient called leukapheresis</a:t>
            </a:r>
            <a:endParaRPr lang="en-US"/>
          </a:p>
        </p:txBody>
      </p:sp>
      <p:sp>
        <p:nvSpPr>
          <p:cNvPr id="19" name="Rectangle 18">
            <a:extLst>
              <a:ext uri="{FF2B5EF4-FFF2-40B4-BE49-F238E27FC236}">
                <a16:creationId xmlns:a16="http://schemas.microsoft.com/office/drawing/2014/main" xmlns="" id="{9363605D-42A8-7D4F-AE79-A142DCE11195}"/>
              </a:ext>
            </a:extLst>
          </p:cNvPr>
          <p:cNvSpPr/>
          <p:nvPr/>
        </p:nvSpPr>
        <p:spPr>
          <a:xfrm>
            <a:off x="2209800" y="2501797"/>
            <a:ext cx="3355888" cy="646331"/>
          </a:xfrm>
          <a:prstGeom prst="rect">
            <a:avLst/>
          </a:prstGeom>
        </p:spPr>
        <p:txBody>
          <a:bodyPr wrap="square">
            <a:spAutoFit/>
          </a:bodyPr>
          <a:lstStyle/>
          <a:p>
            <a:r>
              <a:rPr lang="en-US" sz="1200" b="1"/>
              <a:t>Manufacture</a:t>
            </a:r>
          </a:p>
          <a:p>
            <a:pPr marL="171450" indent="-171450">
              <a:buFont typeface="Wingdings" pitchFamily="2" charset="2"/>
              <a:buChar char="ü"/>
            </a:pPr>
            <a:r>
              <a:rPr lang="en-US" sz="1200"/>
              <a:t>Cells are made into patient’s </a:t>
            </a:r>
            <a:r>
              <a:rPr lang="en-US" sz="1200" b="1"/>
              <a:t>personalized</a:t>
            </a:r>
            <a:r>
              <a:rPr lang="en-US" sz="1200"/>
              <a:t> dose of </a:t>
            </a:r>
            <a:r>
              <a:rPr lang="en-US" sz="1200" b="1"/>
              <a:t>PROVENGE</a:t>
            </a:r>
            <a:r>
              <a:rPr lang="en-US" sz="1200"/>
              <a:t> </a:t>
            </a:r>
            <a:endParaRPr lang="en-US"/>
          </a:p>
        </p:txBody>
      </p:sp>
      <p:sp>
        <p:nvSpPr>
          <p:cNvPr id="20" name="TextBox 19">
            <a:extLst>
              <a:ext uri="{FF2B5EF4-FFF2-40B4-BE49-F238E27FC236}">
                <a16:creationId xmlns:a16="http://schemas.microsoft.com/office/drawing/2014/main" xmlns="" id="{8B7A4130-723E-EB43-8B4B-F4DFE90FA740}"/>
              </a:ext>
            </a:extLst>
          </p:cNvPr>
          <p:cNvSpPr txBox="1"/>
          <p:nvPr/>
        </p:nvSpPr>
        <p:spPr>
          <a:xfrm>
            <a:off x="2209800" y="3625031"/>
            <a:ext cx="3783475" cy="830997"/>
          </a:xfrm>
          <a:prstGeom prst="rect">
            <a:avLst/>
          </a:prstGeom>
          <a:noFill/>
        </p:spPr>
        <p:txBody>
          <a:bodyPr wrap="square" rtlCol="0">
            <a:spAutoFit/>
          </a:bodyPr>
          <a:lstStyle/>
          <a:p>
            <a:r>
              <a:rPr lang="en-US" sz="1200" b="1"/>
              <a:t>Infusion</a:t>
            </a:r>
          </a:p>
          <a:p>
            <a:pPr marL="171450" indent="-171450">
              <a:buFont typeface="Wingdings" pitchFamily="2" charset="2"/>
              <a:buChar char="ü"/>
            </a:pPr>
            <a:r>
              <a:rPr lang="en-US" sz="1200"/>
              <a:t>Patient premedicated 30 mins prior with oral acetaminophen and an oral antihistamine</a:t>
            </a:r>
          </a:p>
          <a:p>
            <a:pPr marL="171450" indent="-171450">
              <a:buFont typeface="Wingdings" pitchFamily="2" charset="2"/>
              <a:buChar char="ü"/>
            </a:pPr>
            <a:r>
              <a:rPr lang="en-US" sz="1200" b="1"/>
              <a:t>Patient infused </a:t>
            </a:r>
            <a:r>
              <a:rPr lang="en-US" sz="1200"/>
              <a:t>over 60 mins </a:t>
            </a:r>
            <a:r>
              <a:rPr lang="en-US" sz="1200" b="1"/>
              <a:t>with</a:t>
            </a:r>
            <a:r>
              <a:rPr lang="en-US" sz="1200"/>
              <a:t> </a:t>
            </a:r>
            <a:r>
              <a:rPr lang="en-US" sz="1200" b="1"/>
              <a:t>PROVENGE</a:t>
            </a:r>
            <a:endParaRPr lang="en-US" b="1"/>
          </a:p>
        </p:txBody>
      </p:sp>
      <p:sp>
        <p:nvSpPr>
          <p:cNvPr id="21" name="TextBox 20">
            <a:extLst>
              <a:ext uri="{FF2B5EF4-FFF2-40B4-BE49-F238E27FC236}">
                <a16:creationId xmlns:a16="http://schemas.microsoft.com/office/drawing/2014/main" xmlns="" id="{AD0888A8-B431-9045-B4CD-CB05A52108AF}"/>
              </a:ext>
            </a:extLst>
          </p:cNvPr>
          <p:cNvSpPr txBox="1"/>
          <p:nvPr/>
        </p:nvSpPr>
        <p:spPr>
          <a:xfrm>
            <a:off x="2214282" y="1869794"/>
            <a:ext cx="1262545" cy="300082"/>
          </a:xfrm>
          <a:prstGeom prst="rect">
            <a:avLst/>
          </a:prstGeom>
          <a:noFill/>
        </p:spPr>
        <p:txBody>
          <a:bodyPr wrap="square" rtlCol="0">
            <a:spAutoFit/>
          </a:bodyPr>
          <a:lstStyle/>
          <a:p>
            <a:r>
              <a:rPr lang="en-US" b="1" i="1">
                <a:solidFill>
                  <a:schemeClr val="accent2"/>
                </a:solidFill>
              </a:rPr>
              <a:t>18hr</a:t>
            </a:r>
          </a:p>
        </p:txBody>
      </p:sp>
      <p:sp>
        <p:nvSpPr>
          <p:cNvPr id="17" name="Rectangle 16">
            <a:extLst>
              <a:ext uri="{FF2B5EF4-FFF2-40B4-BE49-F238E27FC236}">
                <a16:creationId xmlns:a16="http://schemas.microsoft.com/office/drawing/2014/main" xmlns="" id="{902AC601-DC36-4F43-948E-DDD3C9C01C21}"/>
              </a:ext>
            </a:extLst>
          </p:cNvPr>
          <p:cNvSpPr/>
          <p:nvPr/>
        </p:nvSpPr>
        <p:spPr>
          <a:xfrm>
            <a:off x="243209" y="4775526"/>
            <a:ext cx="4572000" cy="200055"/>
          </a:xfrm>
          <a:prstGeom prst="rect">
            <a:avLst/>
          </a:prstGeom>
        </p:spPr>
        <p:txBody>
          <a:bodyPr>
            <a:spAutoFit/>
          </a:bodyPr>
          <a:lstStyle/>
          <a:p>
            <a:pPr fontAlgn="t"/>
            <a:r>
              <a:rPr lang="en-US" sz="700" dirty="0"/>
              <a:t>PROVENGE [prescribing information]. Seal Beach, CA: Dendreon Pharmaceuticals; 2017.</a:t>
            </a:r>
          </a:p>
        </p:txBody>
      </p:sp>
      <p:sp>
        <p:nvSpPr>
          <p:cNvPr id="32" name="Oval 31">
            <a:extLst>
              <a:ext uri="{FF2B5EF4-FFF2-40B4-BE49-F238E27FC236}">
                <a16:creationId xmlns:a16="http://schemas.microsoft.com/office/drawing/2014/main" xmlns="" id="{FA7E4DE3-DE98-D64C-999B-FB1B97FB6A6C}"/>
              </a:ext>
            </a:extLst>
          </p:cNvPr>
          <p:cNvSpPr/>
          <p:nvPr/>
        </p:nvSpPr>
        <p:spPr>
          <a:xfrm>
            <a:off x="1957635" y="2526079"/>
            <a:ext cx="196441" cy="19202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33" name="Oval 32">
            <a:extLst>
              <a:ext uri="{FF2B5EF4-FFF2-40B4-BE49-F238E27FC236}">
                <a16:creationId xmlns:a16="http://schemas.microsoft.com/office/drawing/2014/main" xmlns="" id="{0DA30DE4-F3D5-4446-BFA6-D52907187B3A}"/>
              </a:ext>
            </a:extLst>
          </p:cNvPr>
          <p:cNvSpPr/>
          <p:nvPr/>
        </p:nvSpPr>
        <p:spPr>
          <a:xfrm>
            <a:off x="1958975" y="3656721"/>
            <a:ext cx="196441" cy="19202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descr="A picture containing food&#10;&#10;Description automatically generated">
            <a:extLst>
              <a:ext uri="{FF2B5EF4-FFF2-40B4-BE49-F238E27FC236}">
                <a16:creationId xmlns:a16="http://schemas.microsoft.com/office/drawing/2014/main" xmlns="" id="{1F21D77A-FA87-9147-A7A3-33AE50A0AADD}"/>
              </a:ext>
            </a:extLst>
          </p:cNvPr>
          <p:cNvPicPr>
            <a:picLocks noChangeAspect="1"/>
          </p:cNvPicPr>
          <p:nvPr/>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6346204" y="2548024"/>
            <a:ext cx="547032" cy="547032"/>
          </a:xfrm>
          <a:prstGeom prst="rect">
            <a:avLst/>
          </a:prstGeom>
        </p:spPr>
      </p:pic>
      <p:pic>
        <p:nvPicPr>
          <p:cNvPr id="40" name="Picture 39" descr="A picture containing drawing&#10;&#10;Description automatically generated">
            <a:extLst>
              <a:ext uri="{FF2B5EF4-FFF2-40B4-BE49-F238E27FC236}">
                <a16:creationId xmlns:a16="http://schemas.microsoft.com/office/drawing/2014/main" xmlns="" id="{9AB0F6D8-6E16-474D-A838-C5FE921E000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8659" y="2308364"/>
            <a:ext cx="594154" cy="594154"/>
          </a:xfrm>
          <a:prstGeom prst="rect">
            <a:avLst/>
          </a:prstGeom>
        </p:spPr>
      </p:pic>
      <p:pic>
        <p:nvPicPr>
          <p:cNvPr id="48" name="Picture 47">
            <a:extLst>
              <a:ext uri="{FF2B5EF4-FFF2-40B4-BE49-F238E27FC236}">
                <a16:creationId xmlns:a16="http://schemas.microsoft.com/office/drawing/2014/main" xmlns="" id="{49428C18-D829-0045-859F-D922B06AC848}"/>
              </a:ext>
            </a:extLst>
          </p:cNvPr>
          <p:cNvPicPr>
            <a:picLocks noChangeAspect="1"/>
          </p:cNvPicPr>
          <p:nvPr/>
        </p:nvPicPr>
        <p:blipFill>
          <a:blip r:embed="rId5" cstate="email">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flipH="1">
            <a:off x="1811749" y="3032023"/>
            <a:ext cx="503398" cy="429986"/>
          </a:xfrm>
          <a:prstGeom prst="rect">
            <a:avLst/>
          </a:prstGeom>
          <a:solidFill>
            <a:schemeClr val="bg1"/>
          </a:solidFill>
        </p:spPr>
      </p:pic>
      <p:sp>
        <p:nvSpPr>
          <p:cNvPr id="52" name="TextBox 51">
            <a:extLst>
              <a:ext uri="{FF2B5EF4-FFF2-40B4-BE49-F238E27FC236}">
                <a16:creationId xmlns:a16="http://schemas.microsoft.com/office/drawing/2014/main" xmlns="" id="{D5AA3F54-A96E-6847-9661-C165A49E189E}"/>
              </a:ext>
            </a:extLst>
          </p:cNvPr>
          <p:cNvSpPr txBox="1"/>
          <p:nvPr/>
        </p:nvSpPr>
        <p:spPr>
          <a:xfrm>
            <a:off x="6770523" y="1353361"/>
            <a:ext cx="1262545" cy="300082"/>
          </a:xfrm>
          <a:prstGeom prst="rect">
            <a:avLst/>
          </a:prstGeom>
          <a:noFill/>
        </p:spPr>
        <p:txBody>
          <a:bodyPr wrap="square" rtlCol="0">
            <a:spAutoFit/>
          </a:bodyPr>
          <a:lstStyle/>
          <a:p>
            <a:r>
              <a:rPr lang="en-US" b="1" i="1">
                <a:solidFill>
                  <a:schemeClr val="accent2"/>
                </a:solidFill>
              </a:rPr>
              <a:t>30m</a:t>
            </a:r>
          </a:p>
        </p:txBody>
      </p:sp>
      <p:pic>
        <p:nvPicPr>
          <p:cNvPr id="53" name="Picture 52" descr="A picture containing clock&#10;&#10;Description automatically generated">
            <a:extLst>
              <a:ext uri="{FF2B5EF4-FFF2-40B4-BE49-F238E27FC236}">
                <a16:creationId xmlns:a16="http://schemas.microsoft.com/office/drawing/2014/main" xmlns="" id="{E3E75F2A-5B71-EC45-859E-9CFBEC316C9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347969" y="1268744"/>
            <a:ext cx="467263" cy="425260"/>
          </a:xfrm>
          <a:prstGeom prst="rect">
            <a:avLst/>
          </a:prstGeom>
          <a:noFill/>
        </p:spPr>
      </p:pic>
      <p:sp>
        <p:nvSpPr>
          <p:cNvPr id="54" name="TextBox 53">
            <a:extLst>
              <a:ext uri="{FF2B5EF4-FFF2-40B4-BE49-F238E27FC236}">
                <a16:creationId xmlns:a16="http://schemas.microsoft.com/office/drawing/2014/main" xmlns="" id="{46C921DC-9E7D-024F-B802-2A3A65D11635}"/>
              </a:ext>
            </a:extLst>
          </p:cNvPr>
          <p:cNvSpPr txBox="1"/>
          <p:nvPr/>
        </p:nvSpPr>
        <p:spPr>
          <a:xfrm>
            <a:off x="6783520" y="2656492"/>
            <a:ext cx="1262545" cy="300082"/>
          </a:xfrm>
          <a:prstGeom prst="rect">
            <a:avLst/>
          </a:prstGeom>
          <a:noFill/>
        </p:spPr>
        <p:txBody>
          <a:bodyPr wrap="square" rtlCol="0">
            <a:spAutoFit/>
          </a:bodyPr>
          <a:lstStyle/>
          <a:p>
            <a:r>
              <a:rPr lang="en-US" b="1" i="1">
                <a:solidFill>
                  <a:schemeClr val="accent2"/>
                </a:solidFill>
              </a:rPr>
              <a:t>3x</a:t>
            </a:r>
          </a:p>
        </p:txBody>
      </p:sp>
      <p:sp>
        <p:nvSpPr>
          <p:cNvPr id="55" name="Rectangle 54">
            <a:extLst>
              <a:ext uri="{FF2B5EF4-FFF2-40B4-BE49-F238E27FC236}">
                <a16:creationId xmlns:a16="http://schemas.microsoft.com/office/drawing/2014/main" xmlns="" id="{BFA5CB5E-DDB8-C247-8019-EF0E4F160E46}"/>
              </a:ext>
            </a:extLst>
          </p:cNvPr>
          <p:cNvSpPr/>
          <p:nvPr/>
        </p:nvSpPr>
        <p:spPr>
          <a:xfrm>
            <a:off x="6310735" y="1712860"/>
            <a:ext cx="2038926" cy="830997"/>
          </a:xfrm>
          <a:prstGeom prst="rect">
            <a:avLst/>
          </a:prstGeom>
        </p:spPr>
        <p:txBody>
          <a:bodyPr wrap="square">
            <a:spAutoFit/>
          </a:bodyPr>
          <a:lstStyle/>
          <a:p>
            <a:r>
              <a:rPr lang="en-US" sz="1200"/>
              <a:t>The patient is observed for a minimum of 30 minutes following infusion for infusion reactions</a:t>
            </a:r>
            <a:endParaRPr lang="en-US" sz="1200" baseline="30000"/>
          </a:p>
        </p:txBody>
      </p:sp>
      <p:sp>
        <p:nvSpPr>
          <p:cNvPr id="58" name="Rectangle 57">
            <a:extLst>
              <a:ext uri="{FF2B5EF4-FFF2-40B4-BE49-F238E27FC236}">
                <a16:creationId xmlns:a16="http://schemas.microsoft.com/office/drawing/2014/main" xmlns="" id="{559364EC-A409-E640-95B9-A59D2BFE4337}"/>
              </a:ext>
            </a:extLst>
          </p:cNvPr>
          <p:cNvSpPr/>
          <p:nvPr/>
        </p:nvSpPr>
        <p:spPr>
          <a:xfrm>
            <a:off x="6346204" y="3095056"/>
            <a:ext cx="2148057" cy="830997"/>
          </a:xfrm>
          <a:prstGeom prst="rect">
            <a:avLst/>
          </a:prstGeom>
        </p:spPr>
        <p:txBody>
          <a:bodyPr wrap="square">
            <a:spAutoFit/>
          </a:bodyPr>
          <a:lstStyle/>
          <a:p>
            <a:r>
              <a:rPr lang="en-US" sz="1200"/>
              <a:t>Course of treatment includes 3 infusions administered about 2 weeks apart, completed in 1 month</a:t>
            </a:r>
            <a:endParaRPr lang="en-US" sz="1200" baseline="30000"/>
          </a:p>
        </p:txBody>
      </p:sp>
      <p:grpSp>
        <p:nvGrpSpPr>
          <p:cNvPr id="37" name="Group 36">
            <a:extLst>
              <a:ext uri="{FF2B5EF4-FFF2-40B4-BE49-F238E27FC236}">
                <a16:creationId xmlns:a16="http://schemas.microsoft.com/office/drawing/2014/main" xmlns="" id="{93E67C8A-75CE-4844-B3B6-3F1DAD937F5E}"/>
              </a:ext>
            </a:extLst>
          </p:cNvPr>
          <p:cNvGrpSpPr/>
          <p:nvPr/>
        </p:nvGrpSpPr>
        <p:grpSpPr>
          <a:xfrm>
            <a:off x="418660" y="1029478"/>
            <a:ext cx="598702" cy="751150"/>
            <a:chOff x="418660" y="925528"/>
            <a:chExt cx="598702" cy="751150"/>
          </a:xfrm>
        </p:grpSpPr>
        <p:pic>
          <p:nvPicPr>
            <p:cNvPr id="39" name="Picture 38">
              <a:extLst>
                <a:ext uri="{FF2B5EF4-FFF2-40B4-BE49-F238E27FC236}">
                  <a16:creationId xmlns:a16="http://schemas.microsoft.com/office/drawing/2014/main" xmlns="" id="{BA2E3D99-7764-3A4D-910B-CE3E384699C3}"/>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418660" y="925528"/>
              <a:ext cx="598702" cy="751150"/>
            </a:xfrm>
            <a:prstGeom prst="rect">
              <a:avLst/>
            </a:prstGeom>
          </p:spPr>
        </p:pic>
        <p:cxnSp>
          <p:nvCxnSpPr>
            <p:cNvPr id="41" name="Straight Arrow Connector 40">
              <a:extLst>
                <a:ext uri="{FF2B5EF4-FFF2-40B4-BE49-F238E27FC236}">
                  <a16:creationId xmlns:a16="http://schemas.microsoft.com/office/drawing/2014/main" xmlns="" id="{7E832BDE-B7E6-D545-871A-BFC3F4A4CCD0}"/>
                </a:ext>
              </a:extLst>
            </p:cNvPr>
            <p:cNvCxnSpPr>
              <a:cxnSpLocks/>
            </p:cNvCxnSpPr>
            <p:nvPr/>
          </p:nvCxnSpPr>
          <p:spPr>
            <a:xfrm flipH="1">
              <a:off x="582197" y="1558159"/>
              <a:ext cx="189548" cy="0"/>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xmlns="" id="{363812B0-9C85-7441-B966-CB5FC1B0DF8B}"/>
              </a:ext>
            </a:extLst>
          </p:cNvPr>
          <p:cNvGrpSpPr/>
          <p:nvPr/>
        </p:nvGrpSpPr>
        <p:grpSpPr>
          <a:xfrm>
            <a:off x="416385" y="3395056"/>
            <a:ext cx="598702" cy="751150"/>
            <a:chOff x="416385" y="3395056"/>
            <a:chExt cx="598702" cy="751150"/>
          </a:xfrm>
        </p:grpSpPr>
        <p:pic>
          <p:nvPicPr>
            <p:cNvPr id="43" name="Picture 42">
              <a:extLst>
                <a:ext uri="{FF2B5EF4-FFF2-40B4-BE49-F238E27FC236}">
                  <a16:creationId xmlns:a16="http://schemas.microsoft.com/office/drawing/2014/main" xmlns="" id="{E0C3F427-770C-744E-BE37-DBDBB0334175}"/>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flipH="1">
              <a:off x="416385" y="3395056"/>
              <a:ext cx="598702" cy="751150"/>
            </a:xfrm>
            <a:prstGeom prst="rect">
              <a:avLst/>
            </a:prstGeom>
          </p:spPr>
        </p:pic>
        <p:cxnSp>
          <p:nvCxnSpPr>
            <p:cNvPr id="44" name="Straight Arrow Connector 43">
              <a:extLst>
                <a:ext uri="{FF2B5EF4-FFF2-40B4-BE49-F238E27FC236}">
                  <a16:creationId xmlns:a16="http://schemas.microsoft.com/office/drawing/2014/main" xmlns="" id="{7BF17325-8392-034D-ACFB-C117B755A1E2}"/>
                </a:ext>
              </a:extLst>
            </p:cNvPr>
            <p:cNvCxnSpPr>
              <a:cxnSpLocks/>
            </p:cNvCxnSpPr>
            <p:nvPr/>
          </p:nvCxnSpPr>
          <p:spPr>
            <a:xfrm flipH="1">
              <a:off x="662002" y="4027687"/>
              <a:ext cx="189548" cy="0"/>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pic>
        <p:nvPicPr>
          <p:cNvPr id="31" name="Picture 30">
            <a:extLst>
              <a:ext uri="{FF2B5EF4-FFF2-40B4-BE49-F238E27FC236}">
                <a16:creationId xmlns:a16="http://schemas.microsoft.com/office/drawing/2014/main" xmlns="" id="{8B0CAC2F-51EB-9E47-9B97-9F0E0F14391C}"/>
              </a:ext>
            </a:extLst>
          </p:cNvPr>
          <p:cNvPicPr>
            <a:picLocks noChangeAspect="1"/>
          </p:cNvPicPr>
          <p:nvPr/>
        </p:nvPicPr>
        <p:blipFill>
          <a:blip r:embed="rId5" cstate="email">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1786349" y="1784653"/>
            <a:ext cx="503398" cy="429986"/>
          </a:xfrm>
          <a:prstGeom prst="rect">
            <a:avLst/>
          </a:prstGeom>
          <a:solidFill>
            <a:schemeClr val="bg1"/>
          </a:solidFill>
        </p:spPr>
      </p:pic>
    </p:spTree>
    <p:extLst>
      <p:ext uri="{BB962C8B-B14F-4D97-AF65-F5344CB8AC3E}">
        <p14:creationId xmlns:p14="http://schemas.microsoft.com/office/powerpoint/2010/main" val="35872508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descr="A picture containing black, photo, white, sitting&#10;&#10;Description automatically generated">
            <a:extLst>
              <a:ext uri="{FF2B5EF4-FFF2-40B4-BE49-F238E27FC236}">
                <a16:creationId xmlns:a16="http://schemas.microsoft.com/office/drawing/2014/main" xmlns="" id="{35A07963-8483-F14B-BA54-43297B9521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84657" y="3239344"/>
            <a:ext cx="461748" cy="461748"/>
          </a:xfrm>
          <a:prstGeom prst="rect">
            <a:avLst/>
          </a:prstGeom>
        </p:spPr>
      </p:pic>
      <p:sp>
        <p:nvSpPr>
          <p:cNvPr id="2" name="Title 1">
            <a:extLst>
              <a:ext uri="{FF2B5EF4-FFF2-40B4-BE49-F238E27FC236}">
                <a16:creationId xmlns:a16="http://schemas.microsoft.com/office/drawing/2014/main" xmlns="" id="{DC792EA7-D487-4BFB-979E-3B53B970C046}"/>
              </a:ext>
            </a:extLst>
          </p:cNvPr>
          <p:cNvSpPr>
            <a:spLocks noGrp="1"/>
          </p:cNvSpPr>
          <p:nvPr>
            <p:ph type="title"/>
          </p:nvPr>
        </p:nvSpPr>
        <p:spPr>
          <a:xfrm>
            <a:off x="495084" y="141409"/>
            <a:ext cx="8229600" cy="302559"/>
          </a:xfrm>
        </p:spPr>
        <p:txBody>
          <a:bodyPr/>
          <a:lstStyle/>
          <a:p>
            <a:r>
              <a:rPr lang="en-US" dirty="0" err="1"/>
              <a:t>Sipuleucel</a:t>
            </a:r>
            <a:r>
              <a:rPr lang="en-US" dirty="0"/>
              <a:t>-T Is Designed</a:t>
            </a:r>
          </a:p>
        </p:txBody>
      </p:sp>
      <p:cxnSp>
        <p:nvCxnSpPr>
          <p:cNvPr id="34" name="Straight Arrow Connector 33">
            <a:extLst>
              <a:ext uri="{FF2B5EF4-FFF2-40B4-BE49-F238E27FC236}">
                <a16:creationId xmlns:a16="http://schemas.microsoft.com/office/drawing/2014/main" xmlns="" id="{811FDE08-CE15-5842-832B-CA2AD3AB1F68}"/>
              </a:ext>
            </a:extLst>
          </p:cNvPr>
          <p:cNvCxnSpPr>
            <a:cxnSpLocks/>
          </p:cNvCxnSpPr>
          <p:nvPr/>
        </p:nvCxnSpPr>
        <p:spPr>
          <a:xfrm flipV="1">
            <a:off x="7628937" y="2571750"/>
            <a:ext cx="0" cy="17874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xmlns="" id="{43C4E629-D032-794D-B508-8FFC55A6A00F}"/>
              </a:ext>
            </a:extLst>
          </p:cNvPr>
          <p:cNvSpPr txBox="1"/>
          <p:nvPr/>
        </p:nvSpPr>
        <p:spPr>
          <a:xfrm>
            <a:off x="5893173" y="885550"/>
            <a:ext cx="2935567" cy="584775"/>
          </a:xfrm>
          <a:prstGeom prst="rect">
            <a:avLst/>
          </a:prstGeom>
          <a:noFill/>
        </p:spPr>
        <p:txBody>
          <a:bodyPr wrap="square" rtlCol="0">
            <a:spAutoFit/>
          </a:bodyPr>
          <a:lstStyle/>
          <a:p>
            <a:r>
              <a:rPr lang="en-US" sz="800" b="1"/>
              <a:t>APC </a:t>
            </a:r>
            <a:r>
              <a:rPr lang="en-US" sz="800"/>
              <a:t>= antigen-presenting cell</a:t>
            </a:r>
          </a:p>
          <a:p>
            <a:r>
              <a:rPr lang="en-US" sz="800" b="1"/>
              <a:t>PAP-GM-CSF</a:t>
            </a:r>
            <a:r>
              <a:rPr lang="en-US" sz="800"/>
              <a:t> = recombinant protein of prostatic acid phosphatase fused to granulocyte-macrophage colony-stimulating factor</a:t>
            </a:r>
          </a:p>
        </p:txBody>
      </p:sp>
      <p:sp>
        <p:nvSpPr>
          <p:cNvPr id="8" name="Rectangle 7">
            <a:extLst>
              <a:ext uri="{FF2B5EF4-FFF2-40B4-BE49-F238E27FC236}">
                <a16:creationId xmlns:a16="http://schemas.microsoft.com/office/drawing/2014/main" xmlns="" id="{ACA495EC-2D17-EC40-9A49-7F2D2A585115}"/>
              </a:ext>
            </a:extLst>
          </p:cNvPr>
          <p:cNvSpPr/>
          <p:nvPr/>
        </p:nvSpPr>
        <p:spPr>
          <a:xfrm>
            <a:off x="3613152" y="22528"/>
            <a:ext cx="2663361" cy="523220"/>
          </a:xfrm>
          <a:prstGeom prst="rect">
            <a:avLst/>
          </a:prstGeom>
        </p:spPr>
        <p:txBody>
          <a:bodyPr wrap="square">
            <a:spAutoFit/>
          </a:bodyPr>
          <a:lstStyle/>
          <a:p>
            <a:r>
              <a:rPr lang="en-US" sz="1400" b="1" dirty="0"/>
              <a:t>to Stimulate the Patient’s Own Immune System</a:t>
            </a:r>
          </a:p>
        </p:txBody>
      </p:sp>
      <p:cxnSp>
        <p:nvCxnSpPr>
          <p:cNvPr id="25" name="Straight Connector 24">
            <a:extLst>
              <a:ext uri="{FF2B5EF4-FFF2-40B4-BE49-F238E27FC236}">
                <a16:creationId xmlns:a16="http://schemas.microsoft.com/office/drawing/2014/main" xmlns="" id="{430EE077-CCB1-2247-BFE2-77CE767C8AB4}"/>
              </a:ext>
            </a:extLst>
          </p:cNvPr>
          <p:cNvCxnSpPr>
            <a:cxnSpLocks/>
            <a:endCxn id="40" idx="0"/>
          </p:cNvCxnSpPr>
          <p:nvPr/>
        </p:nvCxnSpPr>
        <p:spPr>
          <a:xfrm>
            <a:off x="3451375" y="1496599"/>
            <a:ext cx="15153" cy="2160122"/>
          </a:xfrm>
          <a:prstGeom prst="line">
            <a:avLst/>
          </a:prstGeom>
          <a:ln w="28575">
            <a:solidFill>
              <a:schemeClr val="bg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xmlns="" id="{113C1664-CE52-C742-8FBF-C2383D549A68}"/>
              </a:ext>
            </a:extLst>
          </p:cNvPr>
          <p:cNvSpPr/>
          <p:nvPr/>
        </p:nvSpPr>
        <p:spPr>
          <a:xfrm>
            <a:off x="3353155" y="1300152"/>
            <a:ext cx="196441" cy="192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D6D0F178-814D-F24B-A364-0442CE4033BA}"/>
              </a:ext>
            </a:extLst>
          </p:cNvPr>
          <p:cNvSpPr txBox="1"/>
          <p:nvPr/>
        </p:nvSpPr>
        <p:spPr>
          <a:xfrm>
            <a:off x="1048643" y="1261785"/>
            <a:ext cx="646332" cy="300082"/>
          </a:xfrm>
          <a:prstGeom prst="rect">
            <a:avLst/>
          </a:prstGeom>
          <a:noFill/>
        </p:spPr>
        <p:txBody>
          <a:bodyPr wrap="none" rtlCol="0">
            <a:spAutoFit/>
          </a:bodyPr>
          <a:lstStyle/>
          <a:p>
            <a:r>
              <a:rPr lang="en-US" b="1"/>
              <a:t>Day 1</a:t>
            </a:r>
          </a:p>
        </p:txBody>
      </p:sp>
      <p:sp>
        <p:nvSpPr>
          <p:cNvPr id="30" name="TextBox 29">
            <a:extLst>
              <a:ext uri="{FF2B5EF4-FFF2-40B4-BE49-F238E27FC236}">
                <a16:creationId xmlns:a16="http://schemas.microsoft.com/office/drawing/2014/main" xmlns="" id="{61FB0F37-BC9E-2542-84FA-CDBD2C4710F9}"/>
              </a:ext>
            </a:extLst>
          </p:cNvPr>
          <p:cNvSpPr txBox="1"/>
          <p:nvPr/>
        </p:nvSpPr>
        <p:spPr>
          <a:xfrm>
            <a:off x="1012813" y="2443000"/>
            <a:ext cx="932229" cy="300082"/>
          </a:xfrm>
          <a:prstGeom prst="rect">
            <a:avLst/>
          </a:prstGeom>
          <a:noFill/>
        </p:spPr>
        <p:txBody>
          <a:bodyPr wrap="square" rtlCol="0">
            <a:spAutoFit/>
          </a:bodyPr>
          <a:lstStyle/>
          <a:p>
            <a:r>
              <a:rPr lang="en-US" b="1"/>
              <a:t>Days 2-3</a:t>
            </a:r>
          </a:p>
        </p:txBody>
      </p:sp>
      <p:sp>
        <p:nvSpPr>
          <p:cNvPr id="33" name="TextBox 32">
            <a:extLst>
              <a:ext uri="{FF2B5EF4-FFF2-40B4-BE49-F238E27FC236}">
                <a16:creationId xmlns:a16="http://schemas.microsoft.com/office/drawing/2014/main" xmlns="" id="{66AED94A-30EA-2243-BD5B-F6F7FC52CAB6}"/>
              </a:ext>
            </a:extLst>
          </p:cNvPr>
          <p:cNvSpPr txBox="1"/>
          <p:nvPr/>
        </p:nvSpPr>
        <p:spPr>
          <a:xfrm>
            <a:off x="1043561" y="3597448"/>
            <a:ext cx="646331" cy="300082"/>
          </a:xfrm>
          <a:prstGeom prst="rect">
            <a:avLst/>
          </a:prstGeom>
          <a:noFill/>
        </p:spPr>
        <p:txBody>
          <a:bodyPr wrap="none" rtlCol="0">
            <a:spAutoFit/>
          </a:bodyPr>
          <a:lstStyle/>
          <a:p>
            <a:pPr algn="ctr"/>
            <a:r>
              <a:rPr lang="en-US" b="1"/>
              <a:t>Day 4</a:t>
            </a:r>
          </a:p>
        </p:txBody>
      </p:sp>
      <p:sp>
        <p:nvSpPr>
          <p:cNvPr id="35" name="Rectangle 34">
            <a:extLst>
              <a:ext uri="{FF2B5EF4-FFF2-40B4-BE49-F238E27FC236}">
                <a16:creationId xmlns:a16="http://schemas.microsoft.com/office/drawing/2014/main" xmlns="" id="{89D80FB5-AFA6-7749-B244-A21DAD03E1B0}"/>
              </a:ext>
            </a:extLst>
          </p:cNvPr>
          <p:cNvSpPr/>
          <p:nvPr/>
        </p:nvSpPr>
        <p:spPr>
          <a:xfrm>
            <a:off x="1782171" y="2284445"/>
            <a:ext cx="1481988" cy="646331"/>
          </a:xfrm>
          <a:prstGeom prst="rect">
            <a:avLst/>
          </a:prstGeom>
        </p:spPr>
        <p:txBody>
          <a:bodyPr wrap="square">
            <a:spAutoFit/>
          </a:bodyPr>
          <a:lstStyle/>
          <a:p>
            <a:r>
              <a:rPr lang="en-US" sz="1200">
                <a:solidFill>
                  <a:schemeClr val="tx2"/>
                </a:solidFill>
              </a:rPr>
              <a:t>Creation of personalized dose of </a:t>
            </a:r>
            <a:r>
              <a:rPr lang="en-US" sz="1200" b="1">
                <a:solidFill>
                  <a:schemeClr val="tx2"/>
                </a:solidFill>
              </a:rPr>
              <a:t>PROVENGE</a:t>
            </a:r>
            <a:endParaRPr lang="en-US" b="1">
              <a:solidFill>
                <a:schemeClr val="tx2"/>
              </a:solidFill>
            </a:endParaRPr>
          </a:p>
        </p:txBody>
      </p:sp>
      <p:sp>
        <p:nvSpPr>
          <p:cNvPr id="36" name="TextBox 35">
            <a:extLst>
              <a:ext uri="{FF2B5EF4-FFF2-40B4-BE49-F238E27FC236}">
                <a16:creationId xmlns:a16="http://schemas.microsoft.com/office/drawing/2014/main" xmlns="" id="{EED5AC41-F902-1547-8BF7-CF16DFC6A8DD}"/>
              </a:ext>
            </a:extLst>
          </p:cNvPr>
          <p:cNvSpPr txBox="1"/>
          <p:nvPr/>
        </p:nvSpPr>
        <p:spPr>
          <a:xfrm>
            <a:off x="1807251" y="3619348"/>
            <a:ext cx="1621078" cy="276999"/>
          </a:xfrm>
          <a:prstGeom prst="rect">
            <a:avLst/>
          </a:prstGeom>
          <a:noFill/>
        </p:spPr>
        <p:txBody>
          <a:bodyPr wrap="square" rtlCol="0">
            <a:spAutoFit/>
          </a:bodyPr>
          <a:lstStyle/>
          <a:p>
            <a:r>
              <a:rPr lang="en-US" sz="1200" b="1">
                <a:solidFill>
                  <a:schemeClr val="tx2"/>
                </a:solidFill>
              </a:rPr>
              <a:t>PROVENGE</a:t>
            </a:r>
            <a:r>
              <a:rPr lang="en-US" sz="1200">
                <a:solidFill>
                  <a:schemeClr val="tx2"/>
                </a:solidFill>
              </a:rPr>
              <a:t> infusion</a:t>
            </a:r>
            <a:endParaRPr lang="en-US" b="1">
              <a:solidFill>
                <a:schemeClr val="tx2"/>
              </a:solidFill>
            </a:endParaRPr>
          </a:p>
        </p:txBody>
      </p:sp>
      <p:sp>
        <p:nvSpPr>
          <p:cNvPr id="38" name="Oval 37">
            <a:extLst>
              <a:ext uri="{FF2B5EF4-FFF2-40B4-BE49-F238E27FC236}">
                <a16:creationId xmlns:a16="http://schemas.microsoft.com/office/drawing/2014/main" xmlns="" id="{C1877050-892A-2D41-8192-1937AAB4B5CE}"/>
              </a:ext>
            </a:extLst>
          </p:cNvPr>
          <p:cNvSpPr/>
          <p:nvPr/>
        </p:nvSpPr>
        <p:spPr>
          <a:xfrm>
            <a:off x="3366967" y="2526079"/>
            <a:ext cx="196441" cy="19202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40" name="Oval 39">
            <a:extLst>
              <a:ext uri="{FF2B5EF4-FFF2-40B4-BE49-F238E27FC236}">
                <a16:creationId xmlns:a16="http://schemas.microsoft.com/office/drawing/2014/main" xmlns="" id="{0585F2E5-0F11-A141-ACBC-CC97DCB23C35}"/>
              </a:ext>
            </a:extLst>
          </p:cNvPr>
          <p:cNvSpPr/>
          <p:nvPr/>
        </p:nvSpPr>
        <p:spPr>
          <a:xfrm>
            <a:off x="3368307" y="3656721"/>
            <a:ext cx="196441" cy="19202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descr="A picture containing drawing&#10;&#10;Description automatically generated">
            <a:extLst>
              <a:ext uri="{FF2B5EF4-FFF2-40B4-BE49-F238E27FC236}">
                <a16:creationId xmlns:a16="http://schemas.microsoft.com/office/drawing/2014/main" xmlns="" id="{A856C4AD-5041-304F-9AC7-7B44FC58B04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8659" y="2308364"/>
            <a:ext cx="594154" cy="594154"/>
          </a:xfrm>
          <a:prstGeom prst="rect">
            <a:avLst/>
          </a:prstGeom>
        </p:spPr>
      </p:pic>
      <p:sp>
        <p:nvSpPr>
          <p:cNvPr id="46" name="TextBox 45">
            <a:extLst>
              <a:ext uri="{FF2B5EF4-FFF2-40B4-BE49-F238E27FC236}">
                <a16:creationId xmlns:a16="http://schemas.microsoft.com/office/drawing/2014/main" xmlns="" id="{FEB809B2-789A-9C43-8AD1-F2DF4A63FE51}"/>
              </a:ext>
            </a:extLst>
          </p:cNvPr>
          <p:cNvSpPr txBox="1"/>
          <p:nvPr/>
        </p:nvSpPr>
        <p:spPr>
          <a:xfrm>
            <a:off x="1742999" y="1273327"/>
            <a:ext cx="1623968" cy="276999"/>
          </a:xfrm>
          <a:prstGeom prst="rect">
            <a:avLst/>
          </a:prstGeom>
          <a:noFill/>
        </p:spPr>
        <p:txBody>
          <a:bodyPr wrap="square" rtlCol="0">
            <a:spAutoFit/>
          </a:bodyPr>
          <a:lstStyle/>
          <a:p>
            <a:r>
              <a:rPr lang="en-US" sz="1200">
                <a:solidFill>
                  <a:schemeClr val="tx2"/>
                </a:solidFill>
              </a:rPr>
              <a:t>Patient cell collection</a:t>
            </a:r>
          </a:p>
        </p:txBody>
      </p:sp>
      <p:sp>
        <p:nvSpPr>
          <p:cNvPr id="12" name="Rectangle 11">
            <a:extLst>
              <a:ext uri="{FF2B5EF4-FFF2-40B4-BE49-F238E27FC236}">
                <a16:creationId xmlns:a16="http://schemas.microsoft.com/office/drawing/2014/main" xmlns="" id="{FFD3C0C8-0A7E-4949-AB12-FAA8B2A137D2}"/>
              </a:ext>
            </a:extLst>
          </p:cNvPr>
          <p:cNvSpPr/>
          <p:nvPr/>
        </p:nvSpPr>
        <p:spPr>
          <a:xfrm>
            <a:off x="228600" y="4773229"/>
            <a:ext cx="4114798" cy="200055"/>
          </a:xfrm>
          <a:prstGeom prst="rect">
            <a:avLst/>
          </a:prstGeom>
        </p:spPr>
        <p:txBody>
          <a:bodyPr wrap="square">
            <a:spAutoFit/>
          </a:bodyPr>
          <a:lstStyle/>
          <a:p>
            <a:r>
              <a:rPr lang="en-US" sz="700"/>
              <a:t>PROVENGE [prescribing information]. Seal Beach, CA: Dendreon Pharmaceuticals; 2017.</a:t>
            </a:r>
          </a:p>
        </p:txBody>
      </p:sp>
      <p:pic>
        <p:nvPicPr>
          <p:cNvPr id="19" name="Picture 18" descr="A picture containing black, photo, white, sitting&#10;&#10;Description automatically generated">
            <a:extLst>
              <a:ext uri="{FF2B5EF4-FFF2-40B4-BE49-F238E27FC236}">
                <a16:creationId xmlns:a16="http://schemas.microsoft.com/office/drawing/2014/main" xmlns="" id="{1939BF95-4158-CA47-80D8-FB180059E5C8}"/>
              </a:ext>
            </a:extLst>
          </p:cNvPr>
          <p:cNvPicPr>
            <a:picLocks noChangeAspect="1"/>
          </p:cNvPicPr>
          <p:nvPr/>
        </p:nvPicPr>
        <p:blipFill>
          <a:blip r:embed="rId5"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884657" y="1143110"/>
            <a:ext cx="1056863" cy="563002"/>
          </a:xfrm>
          <a:prstGeom prst="rect">
            <a:avLst/>
          </a:prstGeom>
        </p:spPr>
      </p:pic>
      <p:pic>
        <p:nvPicPr>
          <p:cNvPr id="22" name="Picture 21" descr="A picture containing sitting, toy, orange, riding&#10;&#10;Description automatically generated">
            <a:extLst>
              <a:ext uri="{FF2B5EF4-FFF2-40B4-BE49-F238E27FC236}">
                <a16:creationId xmlns:a16="http://schemas.microsoft.com/office/drawing/2014/main" xmlns="" id="{8B7FB3E2-5850-2446-A910-307C049A043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60845" y="1931394"/>
            <a:ext cx="1426681" cy="1426681"/>
          </a:xfrm>
          <a:prstGeom prst="rect">
            <a:avLst/>
          </a:prstGeom>
        </p:spPr>
      </p:pic>
      <p:pic>
        <p:nvPicPr>
          <p:cNvPr id="52" name="Picture 51" descr="A picture containing sitting, toy, orange, riding&#10;&#10;Description automatically generated">
            <a:extLst>
              <a:ext uri="{FF2B5EF4-FFF2-40B4-BE49-F238E27FC236}">
                <a16:creationId xmlns:a16="http://schemas.microsoft.com/office/drawing/2014/main" xmlns="" id="{37F78E22-B849-B244-9568-054A53C2316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55429" y="3063501"/>
            <a:ext cx="1426681" cy="1426681"/>
          </a:xfrm>
          <a:prstGeom prst="rect">
            <a:avLst/>
          </a:prstGeom>
        </p:spPr>
      </p:pic>
      <p:pic>
        <p:nvPicPr>
          <p:cNvPr id="53" name="Picture 52" descr="A picture containing sitting, toy, orange, riding&#10;&#10;Description automatically generated">
            <a:extLst>
              <a:ext uri="{FF2B5EF4-FFF2-40B4-BE49-F238E27FC236}">
                <a16:creationId xmlns:a16="http://schemas.microsoft.com/office/drawing/2014/main" xmlns="" id="{17410471-E29D-8044-9A6F-47E8052381E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87315" y="3061110"/>
            <a:ext cx="1426681" cy="1426681"/>
          </a:xfrm>
          <a:prstGeom prst="rect">
            <a:avLst/>
          </a:prstGeom>
        </p:spPr>
      </p:pic>
      <p:pic>
        <p:nvPicPr>
          <p:cNvPr id="56" name="Picture 55" descr="A picture containing animal&#10;&#10;Description automatically generated">
            <a:extLst>
              <a:ext uri="{FF2B5EF4-FFF2-40B4-BE49-F238E27FC236}">
                <a16:creationId xmlns:a16="http://schemas.microsoft.com/office/drawing/2014/main" xmlns="" id="{23E8FA54-1B55-244E-A305-995948B5068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52905" y="3774450"/>
            <a:ext cx="590550" cy="590550"/>
          </a:xfrm>
          <a:prstGeom prst="rect">
            <a:avLst/>
          </a:prstGeom>
        </p:spPr>
      </p:pic>
      <p:pic>
        <p:nvPicPr>
          <p:cNvPr id="58" name="Picture 57" descr="A picture containing animal&#10;&#10;Description automatically generated">
            <a:extLst>
              <a:ext uri="{FF2B5EF4-FFF2-40B4-BE49-F238E27FC236}">
                <a16:creationId xmlns:a16="http://schemas.microsoft.com/office/drawing/2014/main" xmlns="" id="{78D9EE15-57AB-3D42-99D3-5F92D44088C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483993" y="3122282"/>
            <a:ext cx="590550" cy="590550"/>
          </a:xfrm>
          <a:prstGeom prst="rect">
            <a:avLst/>
          </a:prstGeom>
        </p:spPr>
      </p:pic>
      <p:pic>
        <p:nvPicPr>
          <p:cNvPr id="59" name="Picture 58" descr="A picture containing animal&#10;&#10;Description automatically generated">
            <a:extLst>
              <a:ext uri="{FF2B5EF4-FFF2-40B4-BE49-F238E27FC236}">
                <a16:creationId xmlns:a16="http://schemas.microsoft.com/office/drawing/2014/main" xmlns="" id="{A99B6C18-1DC1-5D40-92B5-033DF0086AC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74126" y="3157132"/>
            <a:ext cx="590550" cy="590550"/>
          </a:xfrm>
          <a:prstGeom prst="rect">
            <a:avLst/>
          </a:prstGeom>
        </p:spPr>
      </p:pic>
      <p:pic>
        <p:nvPicPr>
          <p:cNvPr id="60" name="Picture 59" descr="A picture containing animal&#10;&#10;Description automatically generated">
            <a:extLst>
              <a:ext uri="{FF2B5EF4-FFF2-40B4-BE49-F238E27FC236}">
                <a16:creationId xmlns:a16="http://schemas.microsoft.com/office/drawing/2014/main" xmlns="" id="{17569866-A38D-AB4D-91E5-4F5B09E8F5D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70407" y="3729501"/>
            <a:ext cx="590550" cy="590550"/>
          </a:xfrm>
          <a:prstGeom prst="rect">
            <a:avLst/>
          </a:prstGeom>
        </p:spPr>
      </p:pic>
      <p:pic>
        <p:nvPicPr>
          <p:cNvPr id="62" name="Picture 61" descr="A picture containing black, sitting, white, photo&#10;&#10;Description automatically generated">
            <a:extLst>
              <a:ext uri="{FF2B5EF4-FFF2-40B4-BE49-F238E27FC236}">
                <a16:creationId xmlns:a16="http://schemas.microsoft.com/office/drawing/2014/main" xmlns="" id="{5154A741-0ECC-1C40-B5C8-027C861E01E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90269" y="3284856"/>
            <a:ext cx="971550" cy="971550"/>
          </a:xfrm>
          <a:prstGeom prst="rect">
            <a:avLst/>
          </a:prstGeom>
        </p:spPr>
      </p:pic>
      <p:pic>
        <p:nvPicPr>
          <p:cNvPr id="63" name="Picture 62" descr="A picture containing animal&#10;&#10;Description automatically generated">
            <a:extLst>
              <a:ext uri="{FF2B5EF4-FFF2-40B4-BE49-F238E27FC236}">
                <a16:creationId xmlns:a16="http://schemas.microsoft.com/office/drawing/2014/main" xmlns="" id="{DD2A0F60-01A5-7A4E-ABF9-8084EB6D7CB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317690" y="3310245"/>
            <a:ext cx="590550" cy="590550"/>
          </a:xfrm>
          <a:prstGeom prst="rect">
            <a:avLst/>
          </a:prstGeom>
        </p:spPr>
      </p:pic>
      <p:sp>
        <p:nvSpPr>
          <p:cNvPr id="64" name="Rectangle 63">
            <a:extLst>
              <a:ext uri="{FF2B5EF4-FFF2-40B4-BE49-F238E27FC236}">
                <a16:creationId xmlns:a16="http://schemas.microsoft.com/office/drawing/2014/main" xmlns="" id="{383D8A41-2F03-6444-B050-E54BD41C2C15}"/>
              </a:ext>
            </a:extLst>
          </p:cNvPr>
          <p:cNvSpPr/>
          <p:nvPr/>
        </p:nvSpPr>
        <p:spPr>
          <a:xfrm>
            <a:off x="4022939" y="1631414"/>
            <a:ext cx="808713" cy="215444"/>
          </a:xfrm>
          <a:prstGeom prst="rect">
            <a:avLst/>
          </a:prstGeom>
        </p:spPr>
        <p:txBody>
          <a:bodyPr wrap="square">
            <a:spAutoFit/>
          </a:bodyPr>
          <a:lstStyle/>
          <a:p>
            <a:r>
              <a:rPr lang="en-US" sz="800"/>
              <a:t>Resting APC </a:t>
            </a:r>
          </a:p>
        </p:txBody>
      </p:sp>
      <p:sp>
        <p:nvSpPr>
          <p:cNvPr id="65" name="Rectangle 64">
            <a:extLst>
              <a:ext uri="{FF2B5EF4-FFF2-40B4-BE49-F238E27FC236}">
                <a16:creationId xmlns:a16="http://schemas.microsoft.com/office/drawing/2014/main" xmlns="" id="{6EF8A2F2-C812-2148-A6F5-FC1F738E18DE}"/>
              </a:ext>
            </a:extLst>
          </p:cNvPr>
          <p:cNvSpPr/>
          <p:nvPr/>
        </p:nvSpPr>
        <p:spPr>
          <a:xfrm>
            <a:off x="3692379" y="2797141"/>
            <a:ext cx="1469831" cy="338554"/>
          </a:xfrm>
          <a:prstGeom prst="rect">
            <a:avLst/>
          </a:prstGeom>
        </p:spPr>
        <p:txBody>
          <a:bodyPr wrap="square">
            <a:spAutoFit/>
          </a:bodyPr>
          <a:lstStyle/>
          <a:p>
            <a:pPr algn="ctr"/>
            <a:r>
              <a:rPr lang="en-US" sz="800"/>
              <a:t>PAP-GM-CSF antigen combines with resting APC</a:t>
            </a:r>
          </a:p>
        </p:txBody>
      </p:sp>
      <p:sp>
        <p:nvSpPr>
          <p:cNvPr id="66" name="Rectangle 65">
            <a:extLst>
              <a:ext uri="{FF2B5EF4-FFF2-40B4-BE49-F238E27FC236}">
                <a16:creationId xmlns:a16="http://schemas.microsoft.com/office/drawing/2014/main" xmlns="" id="{52292CCA-B007-5B40-B713-44177DBD48A6}"/>
              </a:ext>
            </a:extLst>
          </p:cNvPr>
          <p:cNvSpPr/>
          <p:nvPr/>
        </p:nvSpPr>
        <p:spPr>
          <a:xfrm>
            <a:off x="5043884" y="2009906"/>
            <a:ext cx="890443" cy="338554"/>
          </a:xfrm>
          <a:prstGeom prst="rect">
            <a:avLst/>
          </a:prstGeom>
        </p:spPr>
        <p:txBody>
          <a:bodyPr wrap="square">
            <a:spAutoFit/>
          </a:bodyPr>
          <a:lstStyle/>
          <a:p>
            <a:pPr algn="ctr"/>
            <a:r>
              <a:rPr lang="en-US" sz="800"/>
              <a:t>APC takes up PAP-GM-CSF</a:t>
            </a:r>
          </a:p>
        </p:txBody>
      </p:sp>
      <p:sp>
        <p:nvSpPr>
          <p:cNvPr id="67" name="Rectangle 66">
            <a:extLst>
              <a:ext uri="{FF2B5EF4-FFF2-40B4-BE49-F238E27FC236}">
                <a16:creationId xmlns:a16="http://schemas.microsoft.com/office/drawing/2014/main" xmlns="" id="{1AB10E3B-90E9-244E-91E3-D423AD85945E}"/>
              </a:ext>
            </a:extLst>
          </p:cNvPr>
          <p:cNvSpPr/>
          <p:nvPr/>
        </p:nvSpPr>
        <p:spPr>
          <a:xfrm>
            <a:off x="5508792" y="2771110"/>
            <a:ext cx="1982007" cy="338554"/>
          </a:xfrm>
          <a:prstGeom prst="rect">
            <a:avLst/>
          </a:prstGeom>
        </p:spPr>
        <p:txBody>
          <a:bodyPr wrap="square">
            <a:spAutoFit/>
          </a:bodyPr>
          <a:lstStyle/>
          <a:p>
            <a:pPr algn="ctr"/>
            <a:r>
              <a:rPr lang="en-US" sz="800"/>
              <a:t>PAP-GM-CSF is processed and presented on the surface of the APC</a:t>
            </a:r>
          </a:p>
        </p:txBody>
      </p:sp>
      <p:sp>
        <p:nvSpPr>
          <p:cNvPr id="68" name="Rectangle 67">
            <a:extLst>
              <a:ext uri="{FF2B5EF4-FFF2-40B4-BE49-F238E27FC236}">
                <a16:creationId xmlns:a16="http://schemas.microsoft.com/office/drawing/2014/main" xmlns="" id="{34C2B21E-6E5B-5545-A374-A5E6240FD298}"/>
              </a:ext>
            </a:extLst>
          </p:cNvPr>
          <p:cNvSpPr/>
          <p:nvPr/>
        </p:nvSpPr>
        <p:spPr>
          <a:xfrm>
            <a:off x="7997162" y="2133985"/>
            <a:ext cx="1275045" cy="338554"/>
          </a:xfrm>
          <a:prstGeom prst="rect">
            <a:avLst/>
          </a:prstGeom>
        </p:spPr>
        <p:txBody>
          <a:bodyPr wrap="square">
            <a:spAutoFit/>
          </a:bodyPr>
          <a:lstStyle/>
          <a:p>
            <a:pPr algn="ctr"/>
            <a:r>
              <a:rPr lang="en-US" sz="800" b="1"/>
              <a:t>PAP-GM-CSF </a:t>
            </a:r>
            <a:br>
              <a:rPr lang="en-US" sz="800" b="1"/>
            </a:br>
            <a:r>
              <a:rPr lang="en-US" sz="800" b="1"/>
              <a:t>APCs= sipuleucel-T</a:t>
            </a:r>
          </a:p>
        </p:txBody>
      </p:sp>
      <p:pic>
        <p:nvPicPr>
          <p:cNvPr id="69" name="Picture 68" descr="A picture containing black, photo, white, sitting&#10;&#10;Description automatically generated">
            <a:extLst>
              <a:ext uri="{FF2B5EF4-FFF2-40B4-BE49-F238E27FC236}">
                <a16:creationId xmlns:a16="http://schemas.microsoft.com/office/drawing/2014/main" xmlns="" id="{A190D603-1EBE-F345-A097-304BA1C00A5F}"/>
              </a:ext>
            </a:extLst>
          </p:cNvPr>
          <p:cNvPicPr>
            <a:picLocks noChangeAspect="1"/>
          </p:cNvPicPr>
          <p:nvPr/>
        </p:nvPicPr>
        <p:blipFill>
          <a:blip r:embed="rId5"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867912" y="2323940"/>
            <a:ext cx="1056863" cy="563002"/>
          </a:xfrm>
          <a:prstGeom prst="rect">
            <a:avLst/>
          </a:prstGeom>
        </p:spPr>
      </p:pic>
      <p:pic>
        <p:nvPicPr>
          <p:cNvPr id="70" name="Picture 69" descr="A picture containing black, photo, white, sitting&#10;&#10;Description automatically generated">
            <a:extLst>
              <a:ext uri="{FF2B5EF4-FFF2-40B4-BE49-F238E27FC236}">
                <a16:creationId xmlns:a16="http://schemas.microsoft.com/office/drawing/2014/main" xmlns="" id="{016709E9-3F5D-464F-9150-9BA4CCCE96F9}"/>
              </a:ext>
            </a:extLst>
          </p:cNvPr>
          <p:cNvPicPr>
            <a:picLocks noChangeAspect="1"/>
          </p:cNvPicPr>
          <p:nvPr/>
        </p:nvPicPr>
        <p:blipFill>
          <a:blip r:embed="rId5"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4906288" y="2297748"/>
            <a:ext cx="1056863" cy="563002"/>
          </a:xfrm>
          <a:prstGeom prst="rect">
            <a:avLst/>
          </a:prstGeom>
        </p:spPr>
      </p:pic>
      <p:pic>
        <p:nvPicPr>
          <p:cNvPr id="72" name="Picture 71" descr="A picture containing black, photo, white, sitting&#10;&#10;Description automatically generated">
            <a:extLst>
              <a:ext uri="{FF2B5EF4-FFF2-40B4-BE49-F238E27FC236}">
                <a16:creationId xmlns:a16="http://schemas.microsoft.com/office/drawing/2014/main" xmlns="" id="{8A57B94B-F9A0-E04E-8407-81FBEC70E543}"/>
              </a:ext>
            </a:extLst>
          </p:cNvPr>
          <p:cNvPicPr>
            <a:picLocks noChangeAspect="1"/>
          </p:cNvPicPr>
          <p:nvPr/>
        </p:nvPicPr>
        <p:blipFill>
          <a:blip r:embed="rId9" cstate="email">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rot="20392986">
            <a:off x="3981372" y="2407902"/>
            <a:ext cx="449457" cy="176139"/>
          </a:xfrm>
          <a:prstGeom prst="rect">
            <a:avLst/>
          </a:prstGeom>
        </p:spPr>
      </p:pic>
      <p:pic>
        <p:nvPicPr>
          <p:cNvPr id="73" name="Picture 72" descr="A picture containing black, photo, white, sitting&#10;&#10;Description automatically generated">
            <a:extLst>
              <a:ext uri="{FF2B5EF4-FFF2-40B4-BE49-F238E27FC236}">
                <a16:creationId xmlns:a16="http://schemas.microsoft.com/office/drawing/2014/main" xmlns="" id="{023E535B-E3F8-DF45-919C-2AC3719BA588}"/>
              </a:ext>
            </a:extLst>
          </p:cNvPr>
          <p:cNvPicPr>
            <a:picLocks noChangeAspect="1"/>
          </p:cNvPicPr>
          <p:nvPr/>
        </p:nvPicPr>
        <p:blipFill>
          <a:blip r:embed="rId10" cstate="email">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5080875" y="2409354"/>
            <a:ext cx="223973" cy="152775"/>
          </a:xfrm>
          <a:prstGeom prst="rect">
            <a:avLst/>
          </a:prstGeom>
        </p:spPr>
      </p:pic>
      <p:pic>
        <p:nvPicPr>
          <p:cNvPr id="74" name="Picture 73" descr="A picture containing black, photo, white, sitting&#10;&#10;Description automatically generated">
            <a:extLst>
              <a:ext uri="{FF2B5EF4-FFF2-40B4-BE49-F238E27FC236}">
                <a16:creationId xmlns:a16="http://schemas.microsoft.com/office/drawing/2014/main" xmlns="" id="{CC3FE64E-7C0D-2A42-96B7-5301859250CD}"/>
              </a:ext>
            </a:extLst>
          </p:cNvPr>
          <p:cNvPicPr>
            <a:picLocks noChangeAspect="1"/>
          </p:cNvPicPr>
          <p:nvPr/>
        </p:nvPicPr>
        <p:blipFill>
          <a:blip r:embed="rId11" cstate="email">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5331253" y="2675912"/>
            <a:ext cx="189488" cy="129252"/>
          </a:xfrm>
          <a:prstGeom prst="rect">
            <a:avLst/>
          </a:prstGeom>
        </p:spPr>
      </p:pic>
      <p:pic>
        <p:nvPicPr>
          <p:cNvPr id="77" name="Picture 76" descr="A picture containing black, photo, white, sitting&#10;&#10;Description automatically generated">
            <a:extLst>
              <a:ext uri="{FF2B5EF4-FFF2-40B4-BE49-F238E27FC236}">
                <a16:creationId xmlns:a16="http://schemas.microsoft.com/office/drawing/2014/main" xmlns="" id="{75A7C3EF-F6B5-5F48-ABF7-E0EF66F9A07C}"/>
              </a:ext>
            </a:extLst>
          </p:cNvPr>
          <p:cNvPicPr>
            <a:picLocks noChangeAspect="1"/>
          </p:cNvPicPr>
          <p:nvPr/>
        </p:nvPicPr>
        <p:blipFill>
          <a:blip r:embed="rId12" cstate="email">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5483993" y="2464900"/>
            <a:ext cx="149382" cy="153761"/>
          </a:xfrm>
          <a:prstGeom prst="rect">
            <a:avLst/>
          </a:prstGeom>
        </p:spPr>
      </p:pic>
      <p:pic>
        <p:nvPicPr>
          <p:cNvPr id="79" name="Picture 78" descr="A picture containing black, sitting, white, photo&#10;&#10;Description automatically generated">
            <a:extLst>
              <a:ext uri="{FF2B5EF4-FFF2-40B4-BE49-F238E27FC236}">
                <a16:creationId xmlns:a16="http://schemas.microsoft.com/office/drawing/2014/main" xmlns="" id="{E26D652C-8E11-C840-943C-05CF419F7E81}"/>
              </a:ext>
            </a:extLst>
          </p:cNvPr>
          <p:cNvPicPr>
            <a:picLocks noChangeAspect="1"/>
          </p:cNvPicPr>
          <p:nvPr/>
        </p:nvPicPr>
        <p:blipFill>
          <a:blip r:embed="rId13"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084021" y="2308364"/>
            <a:ext cx="927131" cy="512823"/>
          </a:xfrm>
          <a:prstGeom prst="rect">
            <a:avLst/>
          </a:prstGeom>
        </p:spPr>
      </p:pic>
      <p:sp>
        <p:nvSpPr>
          <p:cNvPr id="80" name="Rectangle 79">
            <a:extLst>
              <a:ext uri="{FF2B5EF4-FFF2-40B4-BE49-F238E27FC236}">
                <a16:creationId xmlns:a16="http://schemas.microsoft.com/office/drawing/2014/main" xmlns="" id="{FB4AFBA9-EEB0-BC46-A07C-5502495D1AC0}"/>
              </a:ext>
            </a:extLst>
          </p:cNvPr>
          <p:cNvSpPr/>
          <p:nvPr/>
        </p:nvSpPr>
        <p:spPr>
          <a:xfrm>
            <a:off x="3491208" y="3201743"/>
            <a:ext cx="596496" cy="337456"/>
          </a:xfrm>
          <a:prstGeom prst="rect">
            <a:avLst/>
          </a:prstGeom>
        </p:spPr>
        <p:txBody>
          <a:bodyPr wrap="square">
            <a:spAutoFit/>
          </a:bodyPr>
          <a:lstStyle/>
          <a:p>
            <a:pPr algn="ctr"/>
            <a:r>
              <a:rPr lang="en-US" sz="800"/>
              <a:t>Resting T-cell</a:t>
            </a:r>
          </a:p>
        </p:txBody>
      </p:sp>
      <p:sp>
        <p:nvSpPr>
          <p:cNvPr id="81" name="Rectangle 80">
            <a:extLst>
              <a:ext uri="{FF2B5EF4-FFF2-40B4-BE49-F238E27FC236}">
                <a16:creationId xmlns:a16="http://schemas.microsoft.com/office/drawing/2014/main" xmlns="" id="{85540FA5-433E-2146-9EED-C075F1BE56CF}"/>
              </a:ext>
            </a:extLst>
          </p:cNvPr>
          <p:cNvSpPr/>
          <p:nvPr/>
        </p:nvSpPr>
        <p:spPr>
          <a:xfrm>
            <a:off x="3743565" y="4115852"/>
            <a:ext cx="1382072" cy="577081"/>
          </a:xfrm>
          <a:prstGeom prst="rect">
            <a:avLst/>
          </a:prstGeom>
        </p:spPr>
        <p:txBody>
          <a:bodyPr wrap="square">
            <a:spAutoFit/>
          </a:bodyPr>
          <a:lstStyle/>
          <a:p>
            <a:pPr algn="ctr"/>
            <a:r>
              <a:rPr lang="en-US" sz="1050" b="1"/>
              <a:t> </a:t>
            </a:r>
            <a:br>
              <a:rPr lang="en-US" sz="1050" b="1"/>
            </a:br>
            <a:r>
              <a:rPr lang="en-US" sz="1050" b="1"/>
              <a:t>Sipuleucel-T </a:t>
            </a:r>
            <a:br>
              <a:rPr lang="en-US" sz="1050" b="1"/>
            </a:br>
            <a:r>
              <a:rPr lang="en-US" sz="1050" b="1"/>
              <a:t>activates T-cells</a:t>
            </a:r>
          </a:p>
        </p:txBody>
      </p:sp>
      <p:sp>
        <p:nvSpPr>
          <p:cNvPr id="82" name="Rectangle 81">
            <a:extLst>
              <a:ext uri="{FF2B5EF4-FFF2-40B4-BE49-F238E27FC236}">
                <a16:creationId xmlns:a16="http://schemas.microsoft.com/office/drawing/2014/main" xmlns="" id="{FF5320C3-3A4D-0742-AFD8-DB533B44F394}"/>
              </a:ext>
            </a:extLst>
          </p:cNvPr>
          <p:cNvSpPr/>
          <p:nvPr/>
        </p:nvSpPr>
        <p:spPr>
          <a:xfrm>
            <a:off x="5433680" y="4133164"/>
            <a:ext cx="1426680" cy="577081"/>
          </a:xfrm>
          <a:prstGeom prst="rect">
            <a:avLst/>
          </a:prstGeom>
        </p:spPr>
        <p:txBody>
          <a:bodyPr wrap="square">
            <a:spAutoFit/>
          </a:bodyPr>
          <a:lstStyle/>
          <a:p>
            <a:pPr algn="ctr"/>
            <a:r>
              <a:rPr lang="en-US" sz="1050" b="1"/>
              <a:t> </a:t>
            </a:r>
            <a:br>
              <a:rPr lang="en-US" sz="1050" b="1"/>
            </a:br>
            <a:r>
              <a:rPr lang="en-US" sz="1050" b="1"/>
              <a:t> Activated </a:t>
            </a:r>
          </a:p>
          <a:p>
            <a:pPr algn="ctr"/>
            <a:r>
              <a:rPr lang="en-US" sz="1050" b="1"/>
              <a:t>T-cells proliferate</a:t>
            </a:r>
          </a:p>
        </p:txBody>
      </p:sp>
      <p:sp>
        <p:nvSpPr>
          <p:cNvPr id="83" name="Rectangle 82">
            <a:extLst>
              <a:ext uri="{FF2B5EF4-FFF2-40B4-BE49-F238E27FC236}">
                <a16:creationId xmlns:a16="http://schemas.microsoft.com/office/drawing/2014/main" xmlns="" id="{C79DA027-0310-3F41-ACA8-FBF6B1AD0CD3}"/>
              </a:ext>
            </a:extLst>
          </p:cNvPr>
          <p:cNvSpPr/>
          <p:nvPr/>
        </p:nvSpPr>
        <p:spPr>
          <a:xfrm>
            <a:off x="6856122" y="3176626"/>
            <a:ext cx="1118425" cy="215444"/>
          </a:xfrm>
          <a:prstGeom prst="rect">
            <a:avLst/>
          </a:prstGeom>
        </p:spPr>
        <p:txBody>
          <a:bodyPr wrap="square">
            <a:spAutoFit/>
          </a:bodyPr>
          <a:lstStyle/>
          <a:p>
            <a:pPr algn="ctr"/>
            <a:r>
              <a:rPr lang="en-US" sz="800"/>
              <a:t>Activated T-cell </a:t>
            </a:r>
          </a:p>
        </p:txBody>
      </p:sp>
      <p:sp>
        <p:nvSpPr>
          <p:cNvPr id="84" name="Rectangle 83">
            <a:extLst>
              <a:ext uri="{FF2B5EF4-FFF2-40B4-BE49-F238E27FC236}">
                <a16:creationId xmlns:a16="http://schemas.microsoft.com/office/drawing/2014/main" xmlns="" id="{87895782-B653-9F42-BADF-FB2DE73C693D}"/>
              </a:ext>
            </a:extLst>
          </p:cNvPr>
          <p:cNvSpPr/>
          <p:nvPr/>
        </p:nvSpPr>
        <p:spPr>
          <a:xfrm>
            <a:off x="8277770" y="3562241"/>
            <a:ext cx="713830" cy="338554"/>
          </a:xfrm>
          <a:prstGeom prst="rect">
            <a:avLst/>
          </a:prstGeom>
        </p:spPr>
        <p:txBody>
          <a:bodyPr wrap="square">
            <a:spAutoFit/>
          </a:bodyPr>
          <a:lstStyle/>
          <a:p>
            <a:r>
              <a:rPr lang="en-US" sz="800"/>
              <a:t>Prostate cancer cell</a:t>
            </a:r>
          </a:p>
        </p:txBody>
      </p:sp>
      <p:sp>
        <p:nvSpPr>
          <p:cNvPr id="85" name="Rectangle 84">
            <a:extLst>
              <a:ext uri="{FF2B5EF4-FFF2-40B4-BE49-F238E27FC236}">
                <a16:creationId xmlns:a16="http://schemas.microsoft.com/office/drawing/2014/main" xmlns="" id="{4994FEA5-562F-7544-A538-AF88C365E622}"/>
              </a:ext>
            </a:extLst>
          </p:cNvPr>
          <p:cNvSpPr/>
          <p:nvPr/>
        </p:nvSpPr>
        <p:spPr>
          <a:xfrm>
            <a:off x="7405782" y="4147794"/>
            <a:ext cx="1569833" cy="415498"/>
          </a:xfrm>
          <a:prstGeom prst="rect">
            <a:avLst/>
          </a:prstGeom>
        </p:spPr>
        <p:txBody>
          <a:bodyPr wrap="square">
            <a:spAutoFit/>
          </a:bodyPr>
          <a:lstStyle/>
          <a:p>
            <a:pPr algn="ctr"/>
            <a:r>
              <a:rPr lang="en-US" sz="1050" b="1"/>
              <a:t>…and attack </a:t>
            </a:r>
            <a:br>
              <a:rPr lang="en-US" sz="1050" b="1"/>
            </a:br>
            <a:r>
              <a:rPr lang="en-US" sz="1050" b="1"/>
              <a:t>prostate cancer</a:t>
            </a:r>
          </a:p>
        </p:txBody>
      </p:sp>
      <p:cxnSp>
        <p:nvCxnSpPr>
          <p:cNvPr id="89" name="Straight Arrow Connector 88">
            <a:extLst>
              <a:ext uri="{FF2B5EF4-FFF2-40B4-BE49-F238E27FC236}">
                <a16:creationId xmlns:a16="http://schemas.microsoft.com/office/drawing/2014/main" xmlns="" id="{4DE9F798-1015-F64D-B251-702FB0A9CFEE}"/>
              </a:ext>
            </a:extLst>
          </p:cNvPr>
          <p:cNvCxnSpPr/>
          <p:nvPr/>
        </p:nvCxnSpPr>
        <p:spPr>
          <a:xfrm>
            <a:off x="4794662" y="2593041"/>
            <a:ext cx="249223" cy="0"/>
          </a:xfrm>
          <a:prstGeom prst="straightConnector1">
            <a:avLst/>
          </a:prstGeom>
          <a:ln w="317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xmlns="" id="{03EAE0D6-9345-C047-9AE5-40F20E22EC1F}"/>
              </a:ext>
            </a:extLst>
          </p:cNvPr>
          <p:cNvCxnSpPr/>
          <p:nvPr/>
        </p:nvCxnSpPr>
        <p:spPr>
          <a:xfrm>
            <a:off x="5846777" y="2593041"/>
            <a:ext cx="249223" cy="0"/>
          </a:xfrm>
          <a:prstGeom prst="straightConnector1">
            <a:avLst/>
          </a:prstGeom>
          <a:ln w="317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xmlns="" id="{E6ED30EC-B4BC-1D42-B161-1F845C1C2CFB}"/>
              </a:ext>
            </a:extLst>
          </p:cNvPr>
          <p:cNvCxnSpPr/>
          <p:nvPr/>
        </p:nvCxnSpPr>
        <p:spPr>
          <a:xfrm>
            <a:off x="6987613" y="2593041"/>
            <a:ext cx="249223" cy="0"/>
          </a:xfrm>
          <a:prstGeom prst="straightConnector1">
            <a:avLst/>
          </a:prstGeom>
          <a:ln w="317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xmlns="" id="{16A26C37-3DAC-CE49-A7B8-BC448CB0D565}"/>
              </a:ext>
            </a:extLst>
          </p:cNvPr>
          <p:cNvCxnSpPr/>
          <p:nvPr/>
        </p:nvCxnSpPr>
        <p:spPr>
          <a:xfrm>
            <a:off x="5185496" y="3740707"/>
            <a:ext cx="249223" cy="0"/>
          </a:xfrm>
          <a:prstGeom prst="straightConnector1">
            <a:avLst/>
          </a:prstGeom>
          <a:ln w="317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xmlns="" id="{F15D1499-CE35-9147-B72D-A4DE81B58349}"/>
              </a:ext>
            </a:extLst>
          </p:cNvPr>
          <p:cNvCxnSpPr/>
          <p:nvPr/>
        </p:nvCxnSpPr>
        <p:spPr>
          <a:xfrm>
            <a:off x="6982830" y="3740707"/>
            <a:ext cx="249223" cy="0"/>
          </a:xfrm>
          <a:prstGeom prst="straightConnector1">
            <a:avLst/>
          </a:prstGeom>
          <a:ln w="31750">
            <a:solidFill>
              <a:schemeClr val="bg2"/>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xmlns="" id="{CB0D64C7-E1C8-9445-B51C-305B23B3E17E}"/>
              </a:ext>
            </a:extLst>
          </p:cNvPr>
          <p:cNvGrpSpPr/>
          <p:nvPr/>
        </p:nvGrpSpPr>
        <p:grpSpPr>
          <a:xfrm>
            <a:off x="418660" y="1029478"/>
            <a:ext cx="598702" cy="751150"/>
            <a:chOff x="418660" y="925528"/>
            <a:chExt cx="598702" cy="751150"/>
          </a:xfrm>
        </p:grpSpPr>
        <p:pic>
          <p:nvPicPr>
            <p:cNvPr id="43" name="Picture 42">
              <a:extLst>
                <a:ext uri="{FF2B5EF4-FFF2-40B4-BE49-F238E27FC236}">
                  <a16:creationId xmlns:a16="http://schemas.microsoft.com/office/drawing/2014/main" xmlns="" id="{E361F87B-6872-E04D-BA93-1CAF4FCD776C}"/>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418660" y="925528"/>
              <a:ext cx="598702" cy="751150"/>
            </a:xfrm>
            <a:prstGeom prst="rect">
              <a:avLst/>
            </a:prstGeom>
          </p:spPr>
        </p:pic>
        <p:cxnSp>
          <p:nvCxnSpPr>
            <p:cNvPr id="97" name="Straight Arrow Connector 96">
              <a:extLst>
                <a:ext uri="{FF2B5EF4-FFF2-40B4-BE49-F238E27FC236}">
                  <a16:creationId xmlns:a16="http://schemas.microsoft.com/office/drawing/2014/main" xmlns="" id="{AEF9011C-93B8-274C-A9C8-89A906FB3844}"/>
                </a:ext>
              </a:extLst>
            </p:cNvPr>
            <p:cNvCxnSpPr>
              <a:cxnSpLocks/>
            </p:cNvCxnSpPr>
            <p:nvPr/>
          </p:nvCxnSpPr>
          <p:spPr>
            <a:xfrm flipH="1">
              <a:off x="582197" y="1558159"/>
              <a:ext cx="189548" cy="0"/>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2" name="Straight Connector 101">
            <a:extLst>
              <a:ext uri="{FF2B5EF4-FFF2-40B4-BE49-F238E27FC236}">
                <a16:creationId xmlns:a16="http://schemas.microsoft.com/office/drawing/2014/main" xmlns="" id="{4F74A423-21F4-A749-8D4D-C326CE365C71}"/>
              </a:ext>
            </a:extLst>
          </p:cNvPr>
          <p:cNvCxnSpPr>
            <a:cxnSpLocks/>
          </p:cNvCxnSpPr>
          <p:nvPr/>
        </p:nvCxnSpPr>
        <p:spPr>
          <a:xfrm>
            <a:off x="436562" y="2000844"/>
            <a:ext cx="8270831" cy="0"/>
          </a:xfrm>
          <a:prstGeom prst="line">
            <a:avLst/>
          </a:prstGeom>
          <a:ln w="9525">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xmlns="" id="{B2BC8A91-4E33-E348-8FA7-05846B3031D0}"/>
              </a:ext>
            </a:extLst>
          </p:cNvPr>
          <p:cNvCxnSpPr>
            <a:cxnSpLocks/>
          </p:cNvCxnSpPr>
          <p:nvPr/>
        </p:nvCxnSpPr>
        <p:spPr>
          <a:xfrm>
            <a:off x="436562" y="3157132"/>
            <a:ext cx="8270831" cy="0"/>
          </a:xfrm>
          <a:prstGeom prst="line">
            <a:avLst/>
          </a:prstGeom>
          <a:ln w="9525">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xmlns="" id="{22318809-AFCE-6B4D-8F90-3A627AE932B7}"/>
              </a:ext>
            </a:extLst>
          </p:cNvPr>
          <p:cNvGrpSpPr/>
          <p:nvPr/>
        </p:nvGrpSpPr>
        <p:grpSpPr>
          <a:xfrm>
            <a:off x="416385" y="3395056"/>
            <a:ext cx="598702" cy="751150"/>
            <a:chOff x="416385" y="3395056"/>
            <a:chExt cx="598702" cy="751150"/>
          </a:xfrm>
        </p:grpSpPr>
        <p:pic>
          <p:nvPicPr>
            <p:cNvPr id="71" name="Picture 70">
              <a:extLst>
                <a:ext uri="{FF2B5EF4-FFF2-40B4-BE49-F238E27FC236}">
                  <a16:creationId xmlns:a16="http://schemas.microsoft.com/office/drawing/2014/main" xmlns="" id="{64ACFD8F-D285-034F-B86E-D4E380AF7A8E}"/>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flipH="1">
              <a:off x="416385" y="3395056"/>
              <a:ext cx="598702" cy="751150"/>
            </a:xfrm>
            <a:prstGeom prst="rect">
              <a:avLst/>
            </a:prstGeom>
          </p:spPr>
        </p:pic>
        <p:cxnSp>
          <p:nvCxnSpPr>
            <p:cNvPr id="75" name="Straight Arrow Connector 74">
              <a:extLst>
                <a:ext uri="{FF2B5EF4-FFF2-40B4-BE49-F238E27FC236}">
                  <a16:creationId xmlns:a16="http://schemas.microsoft.com/office/drawing/2014/main" xmlns="" id="{94EF67D9-CCF5-484F-8FC7-B6F9658A834F}"/>
                </a:ext>
              </a:extLst>
            </p:cNvPr>
            <p:cNvCxnSpPr>
              <a:cxnSpLocks/>
            </p:cNvCxnSpPr>
            <p:nvPr/>
          </p:nvCxnSpPr>
          <p:spPr>
            <a:xfrm flipH="1">
              <a:off x="662002" y="4027687"/>
              <a:ext cx="189548" cy="0"/>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94937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1143000" y="968053"/>
            <a:ext cx="6858000" cy="40904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2" name="Title 1"/>
          <p:cNvSpPr>
            <a:spLocks noGrp="1"/>
          </p:cNvSpPr>
          <p:nvPr>
            <p:ph type="title"/>
          </p:nvPr>
        </p:nvSpPr>
        <p:spPr>
          <a:xfrm>
            <a:off x="1485900" y="114300"/>
            <a:ext cx="6172200" cy="857250"/>
          </a:xfrm>
        </p:spPr>
        <p:txBody>
          <a:bodyPr>
            <a:noAutofit/>
          </a:bodyPr>
          <a:lstStyle/>
          <a:p>
            <a:r>
              <a:rPr lang="en-US" dirty="0" err="1" smtClean="0"/>
              <a:t>Sipuleucel</a:t>
            </a:r>
            <a:r>
              <a:rPr lang="en-US" dirty="0" smtClean="0"/>
              <a:t>-T Extends Median Survival Beyond 2 Years</a:t>
            </a:r>
            <a:endParaRPr lang="en-US" dirty="0"/>
          </a:p>
        </p:txBody>
      </p:sp>
      <p:sp>
        <p:nvSpPr>
          <p:cNvPr id="14" name="Round Same Side Corner Rectangle 13"/>
          <p:cNvSpPr/>
          <p:nvPr/>
        </p:nvSpPr>
        <p:spPr>
          <a:xfrm>
            <a:off x="1756740" y="1029257"/>
            <a:ext cx="5578932" cy="274320"/>
          </a:xfrm>
          <a:prstGeom prst="round2SameRect">
            <a:avLst/>
          </a:prstGeom>
          <a:solidFill>
            <a:srgbClr val="3B648F"/>
          </a:solidFill>
          <a:ln w="25400">
            <a:solidFill>
              <a:srgbClr val="3B648F"/>
            </a:solidFill>
          </a:ln>
        </p:spPr>
        <p:style>
          <a:lnRef idx="1">
            <a:schemeClr val="accent1"/>
          </a:lnRef>
          <a:fillRef idx="3">
            <a:schemeClr val="accent1"/>
          </a:fillRef>
          <a:effectRef idx="2">
            <a:schemeClr val="accent1"/>
          </a:effectRef>
          <a:fontRef idx="minor">
            <a:schemeClr val="lt1"/>
          </a:fontRef>
        </p:style>
        <p:txBody>
          <a:bodyPr lIns="205740" rtlCol="0" anchor="ctr"/>
          <a:lstStyle/>
          <a:p>
            <a:r>
              <a:rPr lang="en-US" sz="1800" b="1" dirty="0"/>
              <a:t>Overall Survival Benefit</a:t>
            </a:r>
            <a:endParaRPr lang="en-US" sz="1800" b="1" baseline="30000" dirty="0"/>
          </a:p>
        </p:txBody>
      </p:sp>
      <p:sp>
        <p:nvSpPr>
          <p:cNvPr id="17" name="Round Same Side Corner Rectangle 16"/>
          <p:cNvSpPr/>
          <p:nvPr/>
        </p:nvSpPr>
        <p:spPr>
          <a:xfrm rot="10800000">
            <a:off x="1756758" y="1297634"/>
            <a:ext cx="5578933" cy="2743200"/>
          </a:xfrm>
          <a:prstGeom prst="round2SameRect">
            <a:avLst>
              <a:gd name="adj1" fmla="val 6463"/>
              <a:gd name="adj2" fmla="val 0"/>
            </a:avLst>
          </a:prstGeom>
          <a:solidFill>
            <a:schemeClr val="bg1"/>
          </a:solidFill>
          <a:ln w="25400">
            <a:solidFill>
              <a:srgbClr val="3B648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18" name="TextBox 30"/>
          <p:cNvSpPr txBox="1">
            <a:spLocks noChangeArrowheads="1"/>
          </p:cNvSpPr>
          <p:nvPr/>
        </p:nvSpPr>
        <p:spPr bwMode="auto">
          <a:xfrm rot="16200000">
            <a:off x="878155" y="2452518"/>
            <a:ext cx="2340482" cy="253916"/>
          </a:xfrm>
          <a:prstGeom prst="rect">
            <a:avLst/>
          </a:prstGeom>
          <a:noFill/>
          <a:ln w="9525">
            <a:noFill/>
            <a:miter lim="800000"/>
            <a:headEnd/>
            <a:tailEnd/>
          </a:ln>
        </p:spPr>
        <p:txBody>
          <a:bodyPr>
            <a:spAutoFit/>
          </a:bodyPr>
          <a:lstStyle/>
          <a:p>
            <a:pPr algn="ctr" defTabSz="342900" fontAlgn="base">
              <a:spcBef>
                <a:spcPct val="0"/>
              </a:spcBef>
              <a:spcAft>
                <a:spcPct val="0"/>
              </a:spcAft>
            </a:pPr>
            <a:r>
              <a:rPr lang="en-US" sz="1050" b="1" dirty="0">
                <a:solidFill>
                  <a:srgbClr val="262626"/>
                </a:solidFill>
                <a:ea typeface="ＭＳ Ｐゴシック" charset="-128"/>
                <a:cs typeface="Arial" pitchFamily="34" charset="0"/>
              </a:rPr>
              <a:t>Survival %</a:t>
            </a:r>
          </a:p>
        </p:txBody>
      </p:sp>
      <p:sp>
        <p:nvSpPr>
          <p:cNvPr id="19" name="TextBox 18"/>
          <p:cNvSpPr txBox="1"/>
          <p:nvPr/>
        </p:nvSpPr>
        <p:spPr>
          <a:xfrm>
            <a:off x="2536524" y="3779308"/>
            <a:ext cx="3280429" cy="253916"/>
          </a:xfrm>
          <a:prstGeom prst="rect">
            <a:avLst/>
          </a:prstGeom>
          <a:noFill/>
        </p:spPr>
        <p:txBody>
          <a:bodyPr wrap="square" rtlCol="0">
            <a:spAutoFit/>
          </a:bodyPr>
          <a:lstStyle/>
          <a:p>
            <a:pPr algn="ctr"/>
            <a:r>
              <a:rPr lang="en-US" sz="1050" b="1" dirty="0"/>
              <a:t>Time From Randomization (Months)</a:t>
            </a:r>
          </a:p>
        </p:txBody>
      </p:sp>
      <p:sp>
        <p:nvSpPr>
          <p:cNvPr id="22" name="Right Arrow 21"/>
          <p:cNvSpPr/>
          <p:nvPr/>
        </p:nvSpPr>
        <p:spPr>
          <a:xfrm rot="5400000">
            <a:off x="5678881" y="1603772"/>
            <a:ext cx="1657350" cy="1247775"/>
          </a:xfrm>
          <a:prstGeom prst="rightArrow">
            <a:avLst>
              <a:gd name="adj1" fmla="val 75954"/>
              <a:gd name="adj2" fmla="val 50000"/>
            </a:avLst>
          </a:prstGeom>
          <a:solidFill>
            <a:srgbClr val="3B648F"/>
          </a:solidFill>
          <a:ln>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23" name="TextBox 22"/>
          <p:cNvSpPr txBox="1"/>
          <p:nvPr/>
        </p:nvSpPr>
        <p:spPr>
          <a:xfrm>
            <a:off x="6046129" y="1656160"/>
            <a:ext cx="933986" cy="738151"/>
          </a:xfrm>
          <a:prstGeom prst="rect">
            <a:avLst/>
          </a:prstGeom>
          <a:noFill/>
        </p:spPr>
        <p:txBody>
          <a:bodyPr wrap="square" rtlCol="0">
            <a:spAutoFit/>
          </a:bodyPr>
          <a:lstStyle/>
          <a:p>
            <a:pPr algn="ctr">
              <a:spcAft>
                <a:spcPts val="450"/>
              </a:spcAft>
            </a:pPr>
            <a:r>
              <a:rPr lang="en-US" sz="2100" b="1" dirty="0">
                <a:solidFill>
                  <a:schemeClr val="bg1"/>
                </a:solidFill>
              </a:rPr>
              <a:t>22.5</a:t>
            </a:r>
            <a:r>
              <a:rPr lang="en-US" sz="1500" b="1" dirty="0">
                <a:solidFill>
                  <a:schemeClr val="bg1"/>
                </a:solidFill>
              </a:rPr>
              <a:t>%</a:t>
            </a:r>
          </a:p>
          <a:p>
            <a:pPr algn="ctr">
              <a:lnSpc>
                <a:spcPct val="70000"/>
              </a:lnSpc>
            </a:pPr>
            <a:r>
              <a:rPr lang="en-US" sz="1200" b="1" dirty="0">
                <a:solidFill>
                  <a:schemeClr val="bg1"/>
                </a:solidFill>
              </a:rPr>
              <a:t>Risk Reduction</a:t>
            </a:r>
          </a:p>
        </p:txBody>
      </p:sp>
      <p:sp>
        <p:nvSpPr>
          <p:cNvPr id="24" name="TextBox 23"/>
          <p:cNvSpPr txBox="1"/>
          <p:nvPr/>
        </p:nvSpPr>
        <p:spPr>
          <a:xfrm>
            <a:off x="5857875" y="3113179"/>
            <a:ext cx="1324511" cy="512448"/>
          </a:xfrm>
          <a:prstGeom prst="rect">
            <a:avLst/>
          </a:prstGeom>
          <a:noFill/>
        </p:spPr>
        <p:txBody>
          <a:bodyPr wrap="square" rtlCol="0">
            <a:spAutoFit/>
          </a:bodyPr>
          <a:lstStyle/>
          <a:p>
            <a:pPr algn="ctr">
              <a:lnSpc>
                <a:spcPct val="70000"/>
              </a:lnSpc>
            </a:pPr>
            <a:r>
              <a:rPr lang="en-US" sz="1200" b="1" dirty="0"/>
              <a:t>HR=0.775</a:t>
            </a:r>
          </a:p>
          <a:p>
            <a:pPr algn="ctr">
              <a:lnSpc>
                <a:spcPct val="70000"/>
              </a:lnSpc>
            </a:pPr>
            <a:r>
              <a:rPr lang="en-US" sz="900" dirty="0"/>
              <a:t>(95% CI: 0.614, 0.979)</a:t>
            </a:r>
            <a:br>
              <a:rPr lang="en-US" sz="900" dirty="0"/>
            </a:br>
            <a:r>
              <a:rPr lang="en-US" sz="900" i="1" dirty="0"/>
              <a:t>P</a:t>
            </a:r>
            <a:r>
              <a:rPr lang="en-US" sz="900" dirty="0"/>
              <a:t>=0.032</a:t>
            </a:r>
          </a:p>
        </p:txBody>
      </p:sp>
      <p:sp>
        <p:nvSpPr>
          <p:cNvPr id="13" name="Text Placeholder 6"/>
          <p:cNvSpPr txBox="1">
            <a:spLocks/>
          </p:cNvSpPr>
          <p:nvPr/>
        </p:nvSpPr>
        <p:spPr>
          <a:xfrm>
            <a:off x="1477588" y="4686301"/>
            <a:ext cx="6220613" cy="374054"/>
          </a:xfrm>
          <a:prstGeom prst="rect">
            <a:avLst/>
          </a:prstGeom>
          <a:noFill/>
        </p:spPr>
        <p:txBody>
          <a:bodyPr anchor="b">
            <a:normAutofit/>
          </a:bodyPr>
          <a:lstStyle>
            <a:lvl1pPr marL="342900" indent="-342900" algn="l" defTabSz="457200" rtl="0" eaLnBrk="1" latinLnBrk="0" hangingPunct="1">
              <a:lnSpc>
                <a:spcPct val="90000"/>
              </a:lnSpc>
              <a:spcBef>
                <a:spcPct val="20000"/>
              </a:spcBef>
              <a:buFont typeface="Arial"/>
              <a:buChar char="•"/>
              <a:defRPr sz="900" kern="1200" baseline="0">
                <a:solidFill>
                  <a:schemeClr val="tx1"/>
                </a:solidFill>
                <a:latin typeface="+mn-lt"/>
                <a:ea typeface="+mn-ea"/>
                <a:cs typeface="+mn-cs"/>
              </a:defRPr>
            </a:lvl1pPr>
            <a:lvl2pPr marL="173038" indent="-173038" algn="l" defTabSz="457200" rtl="0" eaLnBrk="1" latinLnBrk="0" hangingPunct="1">
              <a:spcBef>
                <a:spcPct val="20000"/>
              </a:spcBef>
              <a:buClr>
                <a:schemeClr val="tx1"/>
              </a:buClr>
              <a:buSzPct val="100000"/>
              <a:buFont typeface="+mj-lt"/>
              <a:buAutoNum type="arabicPeriod"/>
              <a:defRPr sz="900" kern="1200">
                <a:solidFill>
                  <a:schemeClr val="tx1"/>
                </a:solidFill>
                <a:latin typeface="+mn-lt"/>
                <a:ea typeface="+mn-ea"/>
                <a:cs typeface="+mn-cs"/>
              </a:defRPr>
            </a:lvl2pPr>
            <a:lvl3pPr marL="1143000" indent="-228600" algn="l" defTabSz="457200" rtl="0" eaLnBrk="1" latinLnBrk="0" hangingPunct="1">
              <a:spcBef>
                <a:spcPct val="20000"/>
              </a:spcBef>
              <a:buFont typeface="Arial"/>
              <a:buNone/>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None/>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85800">
              <a:lnSpc>
                <a:spcPct val="100000"/>
              </a:lnSpc>
              <a:spcBef>
                <a:spcPts val="0"/>
              </a:spcBef>
              <a:buNone/>
              <a:defRPr/>
            </a:pPr>
            <a:r>
              <a:rPr lang="en-US" sz="788" dirty="0">
                <a:solidFill>
                  <a:prstClr val="black"/>
                </a:solidFill>
                <a:ea typeface="ＭＳ Ｐゴシック" charset="-128"/>
              </a:rPr>
              <a:t>Kantoff PW et al. </a:t>
            </a:r>
            <a:r>
              <a:rPr lang="en-US" sz="788" i="1" dirty="0">
                <a:solidFill>
                  <a:prstClr val="black"/>
                </a:solidFill>
                <a:ea typeface="ＭＳ Ｐゴシック" charset="-128"/>
              </a:rPr>
              <a:t>N Engl J Med</a:t>
            </a:r>
            <a:r>
              <a:rPr lang="en-US" sz="788" dirty="0">
                <a:solidFill>
                  <a:prstClr val="black"/>
                </a:solidFill>
                <a:ea typeface="ＭＳ Ｐゴシック" charset="-128"/>
              </a:rPr>
              <a:t>. 2010;363:411-422.</a:t>
            </a:r>
          </a:p>
        </p:txBody>
      </p:sp>
      <p:sp>
        <p:nvSpPr>
          <p:cNvPr id="15" name="Content Placeholder 2"/>
          <p:cNvSpPr txBox="1">
            <a:spLocks/>
          </p:cNvSpPr>
          <p:nvPr/>
        </p:nvSpPr>
        <p:spPr>
          <a:xfrm>
            <a:off x="1516616" y="4176209"/>
            <a:ext cx="6083037" cy="463440"/>
          </a:xfrm>
          <a:prstGeom prst="rect">
            <a:avLst/>
          </a:prstGeom>
        </p:spPr>
        <p:txBody>
          <a:bodyPr vert="horz" lIns="68580" tIns="34290" rIns="68580" bIns="34290" rtlCol="0">
            <a:noAutofit/>
          </a:bodyPr>
          <a:lstStyle>
            <a:lvl1pPr marL="342900" indent="-342900" algn="l" defTabSz="457200" rtl="0" eaLnBrk="1" latinLnBrk="0" hangingPunct="1">
              <a:lnSpc>
                <a:spcPct val="90000"/>
              </a:lnSpc>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r>
              <a:rPr lang="en-US" sz="1500" dirty="0"/>
              <a:t>64% of patients in the control group crossed over to receive </a:t>
            </a:r>
            <a:br>
              <a:rPr lang="en-US" sz="1500" dirty="0"/>
            </a:br>
            <a:r>
              <a:rPr lang="en-US" sz="1500" dirty="0"/>
              <a:t>autologous immunotherapy made from cryopreserved cells</a:t>
            </a:r>
          </a:p>
        </p:txBody>
      </p:sp>
      <p:cxnSp>
        <p:nvCxnSpPr>
          <p:cNvPr id="16" name="Straight Connector 15"/>
          <p:cNvCxnSpPr/>
          <p:nvPr/>
        </p:nvCxnSpPr>
        <p:spPr>
          <a:xfrm>
            <a:off x="1797680" y="4138462"/>
            <a:ext cx="5486400" cy="0"/>
          </a:xfrm>
          <a:prstGeom prst="line">
            <a:avLst/>
          </a:prstGeom>
          <a:ln>
            <a:solidFill>
              <a:srgbClr val="F58426"/>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1797680" y="4611022"/>
            <a:ext cx="5486400" cy="0"/>
          </a:xfrm>
          <a:prstGeom prst="line">
            <a:avLst/>
          </a:prstGeom>
          <a:ln>
            <a:solidFill>
              <a:srgbClr val="F58426"/>
            </a:solidFill>
          </a:ln>
        </p:spPr>
        <p:style>
          <a:lnRef idx="2">
            <a:schemeClr val="accent1"/>
          </a:lnRef>
          <a:fillRef idx="0">
            <a:schemeClr val="accent1"/>
          </a:fillRef>
          <a:effectRef idx="1">
            <a:schemeClr val="accent1"/>
          </a:effectRef>
          <a:fontRef idx="minor">
            <a:schemeClr val="tx1"/>
          </a:fontRef>
        </p:style>
      </p:cxnSp>
      <p:pic>
        <p:nvPicPr>
          <p:cNvPr id="25" name="Picture 24" descr="10_KM_lineGraph_11-14_v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1464" y="1394380"/>
            <a:ext cx="3742307" cy="2377520"/>
          </a:xfrm>
          <a:prstGeom prst="rect">
            <a:avLst/>
          </a:prstGeom>
        </p:spPr>
      </p:pic>
      <p:sp>
        <p:nvSpPr>
          <p:cNvPr id="3" name="TextBox 2"/>
          <p:cNvSpPr txBox="1"/>
          <p:nvPr/>
        </p:nvSpPr>
        <p:spPr>
          <a:xfrm>
            <a:off x="4400550" y="4686314"/>
            <a:ext cx="2514600" cy="404085"/>
          </a:xfrm>
          <a:prstGeom prst="rect">
            <a:avLst/>
          </a:prstGeom>
          <a:noFill/>
        </p:spPr>
        <p:txBody>
          <a:bodyPr wrap="square" rtlCol="0">
            <a:spAutoFit/>
          </a:bodyPr>
          <a:lstStyle/>
          <a:p>
            <a:pPr algn="ctr"/>
            <a:r>
              <a:rPr lang="en-US" sz="1013" dirty="0">
                <a:solidFill>
                  <a:srgbClr val="C00000"/>
                </a:solidFill>
              </a:rPr>
              <a:t>No change in HR adjusting for </a:t>
            </a:r>
            <a:r>
              <a:rPr lang="en-US" sz="1013" dirty="0" err="1">
                <a:solidFill>
                  <a:srgbClr val="C00000"/>
                </a:solidFill>
              </a:rPr>
              <a:t>docetaxel</a:t>
            </a:r>
            <a:r>
              <a:rPr lang="en-US" sz="1013" dirty="0">
                <a:solidFill>
                  <a:srgbClr val="C00000"/>
                </a:solidFill>
              </a:rPr>
              <a:t> use/timing</a:t>
            </a:r>
          </a:p>
        </p:txBody>
      </p:sp>
      <p:sp>
        <p:nvSpPr>
          <p:cNvPr id="4" name="TextBox 3"/>
          <p:cNvSpPr txBox="1"/>
          <p:nvPr/>
        </p:nvSpPr>
        <p:spPr>
          <a:xfrm>
            <a:off x="4457700" y="1371614"/>
            <a:ext cx="1371600" cy="230832"/>
          </a:xfrm>
          <a:prstGeom prst="rect">
            <a:avLst/>
          </a:prstGeom>
          <a:solidFill>
            <a:schemeClr val="bg1"/>
          </a:solidFill>
        </p:spPr>
        <p:txBody>
          <a:bodyPr wrap="square" rtlCol="0">
            <a:spAutoFit/>
          </a:bodyPr>
          <a:lstStyle/>
          <a:p>
            <a:r>
              <a:rPr lang="en-US" sz="900" b="1" dirty="0" err="1"/>
              <a:t>Sipuleucel</a:t>
            </a:r>
            <a:r>
              <a:rPr lang="en-US" sz="900" b="1" dirty="0"/>
              <a:t>-T (n=341)</a:t>
            </a:r>
          </a:p>
        </p:txBody>
      </p:sp>
    </p:spTree>
    <p:extLst>
      <p:ext uri="{BB962C8B-B14F-4D97-AF65-F5344CB8AC3E}">
        <p14:creationId xmlns:p14="http://schemas.microsoft.com/office/powerpoint/2010/main" val="5183822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Slide Number Placeholder 3"/>
          <p:cNvSpPr>
            <a:spLocks noGrp="1"/>
          </p:cNvSpPr>
          <p:nvPr>
            <p:ph type="sldNum" sz="quarter" idx="10"/>
          </p:nvPr>
        </p:nvSpPr>
        <p:spPr bwMode="auto">
          <a:noFill/>
          <a:ln>
            <a:miter lim="800000"/>
            <a:headEnd/>
            <a:tailEnd/>
          </a:ln>
        </p:spPr>
        <p:txBody>
          <a:bodyPr/>
          <a:lstStyle/>
          <a:p>
            <a:fld id="{936AC81F-1EC5-44CE-933E-3A9C4EA1CE06}" type="slidenum">
              <a:rPr lang="en-US" smtClean="0">
                <a:solidFill>
                  <a:srgbClr val="1F497D"/>
                </a:solidFill>
              </a:rPr>
              <a:pPr/>
              <a:t>19</a:t>
            </a:fld>
            <a:endParaRPr lang="en-US" dirty="0" smtClean="0">
              <a:solidFill>
                <a:srgbClr val="1F497D"/>
              </a:solidFill>
            </a:endParaRPr>
          </a:p>
        </p:txBody>
      </p:sp>
      <p:sp>
        <p:nvSpPr>
          <p:cNvPr id="8" name="Title 6"/>
          <p:cNvSpPr>
            <a:spLocks noGrp="1"/>
          </p:cNvSpPr>
          <p:nvPr>
            <p:ph type="title"/>
          </p:nvPr>
        </p:nvSpPr>
        <p:spPr>
          <a:xfrm>
            <a:off x="1485900" y="241867"/>
            <a:ext cx="6172200" cy="642938"/>
          </a:xfrm>
        </p:spPr>
        <p:txBody>
          <a:bodyPr/>
          <a:lstStyle/>
          <a:p>
            <a:pPr>
              <a:defRPr/>
            </a:pPr>
            <a:r>
              <a:rPr lang="en-US" sz="2550" dirty="0">
                <a:ea typeface="ＭＳ Ｐゴシック" pitchFamily="34" charset="-128"/>
              </a:rPr>
              <a:t>IMPACT Trial: Baseline PSA and Survival</a:t>
            </a:r>
            <a:endParaRPr lang="en-US" sz="2550" baseline="30000" dirty="0">
              <a:ea typeface="ＭＳ Ｐゴシック" pitchFamily="34" charset="-128"/>
            </a:endParaRPr>
          </a:p>
        </p:txBody>
      </p:sp>
      <p:graphicFrame>
        <p:nvGraphicFramePr>
          <p:cNvPr id="9" name="Content Placeholder 8"/>
          <p:cNvGraphicFramePr>
            <a:graphicFrameLocks noGrp="1"/>
          </p:cNvGraphicFramePr>
          <p:nvPr>
            <p:ph idx="1"/>
          </p:nvPr>
        </p:nvGraphicFramePr>
        <p:xfrm>
          <a:off x="1551213" y="1226137"/>
          <a:ext cx="6172200" cy="2596755"/>
        </p:xfrm>
        <a:graphic>
          <a:graphicData uri="http://schemas.openxmlformats.org/drawingml/2006/table">
            <a:tbl>
              <a:tblPr/>
              <a:tblGrid>
                <a:gridCol w="1601391">
                  <a:extLst>
                    <a:ext uri="{9D8B030D-6E8A-4147-A177-3AD203B41FA5}">
                      <a16:colId xmlns:a16="http://schemas.microsoft.com/office/drawing/2014/main" xmlns="" val="20000"/>
                    </a:ext>
                  </a:extLst>
                </a:gridCol>
                <a:gridCol w="1053703">
                  <a:extLst>
                    <a:ext uri="{9D8B030D-6E8A-4147-A177-3AD203B41FA5}">
                      <a16:colId xmlns:a16="http://schemas.microsoft.com/office/drawing/2014/main" xmlns="" val="20001"/>
                    </a:ext>
                  </a:extLst>
                </a:gridCol>
                <a:gridCol w="1172766">
                  <a:extLst>
                    <a:ext uri="{9D8B030D-6E8A-4147-A177-3AD203B41FA5}">
                      <a16:colId xmlns:a16="http://schemas.microsoft.com/office/drawing/2014/main" xmlns="" val="20002"/>
                    </a:ext>
                  </a:extLst>
                </a:gridCol>
                <a:gridCol w="1171575">
                  <a:extLst>
                    <a:ext uri="{9D8B030D-6E8A-4147-A177-3AD203B41FA5}">
                      <a16:colId xmlns:a16="http://schemas.microsoft.com/office/drawing/2014/main" xmlns="" val="20003"/>
                    </a:ext>
                  </a:extLst>
                </a:gridCol>
                <a:gridCol w="1172765">
                  <a:extLst>
                    <a:ext uri="{9D8B030D-6E8A-4147-A177-3AD203B41FA5}">
                      <a16:colId xmlns:a16="http://schemas.microsoft.com/office/drawing/2014/main" xmlns="" val="20004"/>
                    </a:ext>
                  </a:extLst>
                </a:gridCol>
              </a:tblGrid>
              <a:tr h="303610">
                <a:tc rowSpan="2">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dirty="0" smtClean="0">
                        <a:ln>
                          <a:noFill/>
                        </a:ln>
                        <a:solidFill>
                          <a:srgbClr val="FFFFFF"/>
                        </a:solidFill>
                        <a:effectLst/>
                        <a:latin typeface="Calibri" pitchFamily="34" charset="0"/>
                        <a:ea typeface="MS PGothic" pitchFamily="34" charset="-128"/>
                      </a:endParaRPr>
                    </a:p>
                  </a:txBody>
                  <a:tcPr marL="54734" marR="54734" marT="0" marB="0" anchor="b"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E5AA0"/>
                    </a:solidFill>
                  </a:tcPr>
                </a:tc>
                <a:tc gridSpan="4">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dirty="0" smtClean="0">
                          <a:ln>
                            <a:noFill/>
                          </a:ln>
                          <a:solidFill>
                            <a:srgbClr val="FFFFFF"/>
                          </a:solidFill>
                          <a:effectLst/>
                          <a:latin typeface="Calibri" pitchFamily="34" charset="0"/>
                          <a:ea typeface="MS PGothic" pitchFamily="34" charset="-128"/>
                        </a:rPr>
                        <a:t>Baseline PSA (ng/mL)</a:t>
                      </a:r>
                    </a:p>
                  </a:txBody>
                  <a:tcPr marL="54734" marR="547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E5AA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490537">
                <a:tc vMerge="1">
                  <a:txBody>
                    <a:bodyPr/>
                    <a:lstStyle/>
                    <a:p>
                      <a:endParaRPr lang="en-US"/>
                    </a:p>
                  </a:txBody>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dirty="0" smtClean="0">
                          <a:ln>
                            <a:noFill/>
                          </a:ln>
                          <a:solidFill>
                            <a:srgbClr val="FFFFFF"/>
                          </a:solidFill>
                          <a:effectLst/>
                          <a:latin typeface="Calibri" pitchFamily="34" charset="0"/>
                          <a:ea typeface="MS PGothic" pitchFamily="34" charset="-128"/>
                        </a:rPr>
                        <a:t>≤22.1</a:t>
                      </a: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dirty="0" smtClean="0">
                          <a:ln>
                            <a:noFill/>
                          </a:ln>
                          <a:solidFill>
                            <a:srgbClr val="FFFFFF"/>
                          </a:solidFill>
                          <a:effectLst/>
                          <a:latin typeface="Calibri" pitchFamily="34" charset="0"/>
                          <a:ea typeface="MS PGothic" pitchFamily="34" charset="-128"/>
                        </a:rPr>
                        <a:t>(n=128)</a:t>
                      </a:r>
                    </a:p>
                  </a:txBody>
                  <a:tcPr marL="54734" marR="547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07CD8"/>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dirty="0" smtClean="0">
                          <a:ln>
                            <a:noFill/>
                          </a:ln>
                          <a:solidFill>
                            <a:srgbClr val="FFFFFF"/>
                          </a:solidFill>
                          <a:effectLst/>
                          <a:latin typeface="Calibri" pitchFamily="34" charset="0"/>
                          <a:ea typeface="MS PGothic" pitchFamily="34" charset="-128"/>
                        </a:rPr>
                        <a:t>&gt;22.1–50.1</a:t>
                      </a: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dirty="0" smtClean="0">
                          <a:ln>
                            <a:noFill/>
                          </a:ln>
                          <a:solidFill>
                            <a:srgbClr val="FFFFFF"/>
                          </a:solidFill>
                          <a:effectLst/>
                          <a:latin typeface="Calibri" pitchFamily="34" charset="0"/>
                          <a:ea typeface="MS PGothic" pitchFamily="34" charset="-128"/>
                        </a:rPr>
                        <a:t>(n=128)</a:t>
                      </a:r>
                    </a:p>
                  </a:txBody>
                  <a:tcPr marL="54734" marR="547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07CD8"/>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dirty="0" smtClean="0">
                          <a:ln>
                            <a:noFill/>
                          </a:ln>
                          <a:solidFill>
                            <a:srgbClr val="FFFFFF"/>
                          </a:solidFill>
                          <a:effectLst/>
                          <a:latin typeface="Calibri" pitchFamily="34" charset="0"/>
                          <a:ea typeface="MS PGothic" pitchFamily="34" charset="-128"/>
                        </a:rPr>
                        <a:t>&gt;50.1–134.1</a:t>
                      </a: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dirty="0" smtClean="0">
                          <a:ln>
                            <a:noFill/>
                          </a:ln>
                          <a:solidFill>
                            <a:srgbClr val="FFFFFF"/>
                          </a:solidFill>
                          <a:effectLst/>
                          <a:latin typeface="Calibri" pitchFamily="34" charset="0"/>
                          <a:ea typeface="MS PGothic" pitchFamily="34" charset="-128"/>
                        </a:rPr>
                        <a:t>(n=128)</a:t>
                      </a:r>
                    </a:p>
                  </a:txBody>
                  <a:tcPr marL="54734" marR="547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07CD8"/>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dirty="0" smtClean="0">
                          <a:ln>
                            <a:noFill/>
                          </a:ln>
                          <a:solidFill>
                            <a:srgbClr val="FFFFFF"/>
                          </a:solidFill>
                          <a:effectLst/>
                          <a:latin typeface="Calibri" pitchFamily="34" charset="0"/>
                          <a:ea typeface="MS PGothic" pitchFamily="34" charset="-128"/>
                        </a:rPr>
                        <a:t>&gt;134.1</a:t>
                      </a: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dirty="0" smtClean="0">
                          <a:ln>
                            <a:noFill/>
                          </a:ln>
                          <a:solidFill>
                            <a:srgbClr val="FFFFFF"/>
                          </a:solidFill>
                          <a:effectLst/>
                          <a:latin typeface="Calibri" pitchFamily="34" charset="0"/>
                          <a:ea typeface="MS PGothic" pitchFamily="34" charset="-128"/>
                        </a:rPr>
                        <a:t>(n=128)</a:t>
                      </a:r>
                    </a:p>
                  </a:txBody>
                  <a:tcPr marL="54734" marR="547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07CD8"/>
                    </a:solidFill>
                  </a:tcPr>
                </a:tc>
                <a:extLst>
                  <a:ext uri="{0D108BD9-81ED-4DB2-BD59-A6C34878D82A}">
                    <a16:rowId xmlns:a16="http://schemas.microsoft.com/office/drawing/2014/main" xmlns="" val="10001"/>
                  </a:ext>
                </a:extLst>
              </a:tr>
              <a:tr h="285750">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dirty="0" smtClean="0">
                          <a:ln>
                            <a:noFill/>
                          </a:ln>
                          <a:solidFill>
                            <a:srgbClr val="FFFFFF"/>
                          </a:solidFill>
                          <a:effectLst/>
                          <a:latin typeface="Calibri" pitchFamily="34" charset="0"/>
                          <a:ea typeface="MS PGothic" pitchFamily="34" charset="-128"/>
                        </a:rPr>
                        <a:t> Median OS (</a:t>
                      </a:r>
                      <a:r>
                        <a:rPr kumimoji="0" lang="en-US" sz="1100" b="1" i="0" u="none" strike="noStrike" cap="none" normalizeH="0" baseline="0" dirty="0" err="1" smtClean="0">
                          <a:ln>
                            <a:noFill/>
                          </a:ln>
                          <a:solidFill>
                            <a:srgbClr val="FFFFFF"/>
                          </a:solidFill>
                          <a:effectLst/>
                          <a:latin typeface="Calibri" pitchFamily="34" charset="0"/>
                          <a:ea typeface="MS PGothic" pitchFamily="34" charset="-128"/>
                        </a:rPr>
                        <a:t>mos</a:t>
                      </a:r>
                      <a:r>
                        <a:rPr kumimoji="0" lang="en-US" sz="1100" b="1" i="0" u="none" strike="noStrike" cap="none" normalizeH="0" baseline="0" dirty="0" smtClean="0">
                          <a:ln>
                            <a:noFill/>
                          </a:ln>
                          <a:solidFill>
                            <a:srgbClr val="FFFFFF"/>
                          </a:solidFill>
                          <a:effectLst/>
                          <a:latin typeface="Calibri" pitchFamily="34" charset="0"/>
                          <a:ea typeface="MS PGothic" pitchFamily="34" charset="-128"/>
                        </a:rPr>
                        <a:t>)</a:t>
                      </a:r>
                    </a:p>
                  </a:txBody>
                  <a:tcPr marL="54734" marR="547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E5AA0"/>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endParaRPr kumimoji="0" lang="en-US" sz="1100" b="0" i="0" u="none" strike="noStrike" cap="none" normalizeH="0" baseline="0" dirty="0" smtClean="0">
                        <a:ln>
                          <a:noFill/>
                        </a:ln>
                        <a:solidFill>
                          <a:srgbClr val="000000"/>
                        </a:solidFill>
                        <a:effectLst/>
                        <a:latin typeface="Calibri" pitchFamily="34" charset="0"/>
                        <a:ea typeface="MS PGothic" pitchFamily="34" charset="-128"/>
                      </a:endParaRPr>
                    </a:p>
                  </a:txBody>
                  <a:tcPr marL="54734" marR="547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endParaRPr kumimoji="0" lang="en-US" sz="1100" b="0" i="0" u="none" strike="noStrike" cap="none" normalizeH="0" baseline="0" dirty="0" smtClean="0">
                        <a:ln>
                          <a:noFill/>
                        </a:ln>
                        <a:solidFill>
                          <a:srgbClr val="000000"/>
                        </a:solidFill>
                        <a:effectLst/>
                        <a:latin typeface="Calibri" pitchFamily="34" charset="0"/>
                        <a:ea typeface="MS PGothic" pitchFamily="34" charset="-128"/>
                      </a:endParaRPr>
                    </a:p>
                  </a:txBody>
                  <a:tcPr marL="54734" marR="547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rgbClr val="000000"/>
                        </a:solidFill>
                        <a:effectLst/>
                        <a:latin typeface="Calibri" pitchFamily="34" charset="0"/>
                        <a:ea typeface="MS PGothic" pitchFamily="34" charset="-128"/>
                      </a:endParaRPr>
                    </a:p>
                  </a:txBody>
                  <a:tcPr marL="54734" marR="547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rgbClr val="000000"/>
                        </a:solidFill>
                        <a:effectLst/>
                        <a:latin typeface="Calibri" pitchFamily="34" charset="0"/>
                        <a:ea typeface="MS PGothic" pitchFamily="34" charset="-128"/>
                      </a:endParaRPr>
                    </a:p>
                  </a:txBody>
                  <a:tcPr marL="54734" marR="547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10002"/>
                  </a:ext>
                </a:extLst>
              </a:tr>
              <a:tr h="303610">
                <a:tc>
                  <a:txBody>
                    <a:bodyPr/>
                    <a:lstStyle/>
                    <a:p>
                      <a:pPr marL="457200" marR="0" lvl="1" indent="0" algn="l" defTabSz="457200" rtl="0" eaLnBrk="1" fontAlgn="base" latinLnBrk="0" hangingPunct="1">
                        <a:lnSpc>
                          <a:spcPct val="115000"/>
                        </a:lnSpc>
                        <a:spcBef>
                          <a:spcPct val="0"/>
                        </a:spcBef>
                        <a:spcAft>
                          <a:spcPct val="0"/>
                        </a:spcAft>
                        <a:buClrTx/>
                        <a:buSzTx/>
                        <a:buFontTx/>
                        <a:buNone/>
                        <a:tabLst>
                          <a:tab pos="285750" algn="l"/>
                        </a:tabLst>
                      </a:pPr>
                      <a:r>
                        <a:rPr kumimoji="0" lang="en-US" sz="1100" b="1" i="0" u="none" strike="noStrike" cap="none" normalizeH="0" baseline="0" dirty="0" err="1" smtClean="0">
                          <a:ln>
                            <a:noFill/>
                          </a:ln>
                          <a:solidFill>
                            <a:srgbClr val="FFFFFF"/>
                          </a:solidFill>
                          <a:effectLst/>
                          <a:latin typeface="Calibri" pitchFamily="34" charset="0"/>
                          <a:ea typeface="MS PGothic" pitchFamily="34" charset="-128"/>
                        </a:rPr>
                        <a:t>Sipuleucel</a:t>
                      </a:r>
                      <a:r>
                        <a:rPr kumimoji="0" lang="en-US" sz="1100" b="1" i="0" u="none" strike="noStrike" cap="none" normalizeH="0" baseline="0" dirty="0" smtClean="0">
                          <a:ln>
                            <a:noFill/>
                          </a:ln>
                          <a:solidFill>
                            <a:srgbClr val="FFFFFF"/>
                          </a:solidFill>
                          <a:effectLst/>
                          <a:latin typeface="Calibri" pitchFamily="34" charset="0"/>
                          <a:ea typeface="MS PGothic" pitchFamily="34" charset="-128"/>
                        </a:rPr>
                        <a:t>-T</a:t>
                      </a:r>
                    </a:p>
                  </a:txBody>
                  <a:tcPr marL="54734" marR="547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E5AA0"/>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Calibri" pitchFamily="34" charset="0"/>
                          <a:ea typeface="MS PGothic" pitchFamily="34" charset="-128"/>
                        </a:rPr>
                        <a:t>41.3</a:t>
                      </a:r>
                    </a:p>
                  </a:txBody>
                  <a:tcPr marL="54734" marR="547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Calibri" pitchFamily="34" charset="0"/>
                          <a:ea typeface="MS PGothic" pitchFamily="34" charset="-128"/>
                        </a:rPr>
                        <a:t>27.1</a:t>
                      </a:r>
                    </a:p>
                  </a:txBody>
                  <a:tcPr marL="54734" marR="547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Calibri" pitchFamily="34" charset="0"/>
                          <a:ea typeface="MS PGothic" pitchFamily="34" charset="-128"/>
                        </a:rPr>
                        <a:t>20.4</a:t>
                      </a:r>
                    </a:p>
                  </a:txBody>
                  <a:tcPr marL="54734" marR="547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Calibri" pitchFamily="34" charset="0"/>
                          <a:ea typeface="MS PGothic" pitchFamily="34" charset="-128"/>
                        </a:rPr>
                        <a:t>18.4</a:t>
                      </a:r>
                    </a:p>
                  </a:txBody>
                  <a:tcPr marL="54734" marR="547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03"/>
                  </a:ext>
                </a:extLst>
              </a:tr>
              <a:tr h="303610">
                <a:tc>
                  <a:txBody>
                    <a:bodyPr/>
                    <a:lstStyle/>
                    <a:p>
                      <a:pPr marL="457200" marR="0" lvl="1" indent="0" algn="l" defTabSz="457200" rtl="0" eaLnBrk="1" fontAlgn="base" latinLnBrk="0" hangingPunct="1">
                        <a:lnSpc>
                          <a:spcPct val="115000"/>
                        </a:lnSpc>
                        <a:spcBef>
                          <a:spcPct val="0"/>
                        </a:spcBef>
                        <a:spcAft>
                          <a:spcPct val="0"/>
                        </a:spcAft>
                        <a:buClrTx/>
                        <a:buSzTx/>
                        <a:buFontTx/>
                        <a:buNone/>
                        <a:tabLst>
                          <a:tab pos="285750" algn="l"/>
                        </a:tabLst>
                      </a:pPr>
                      <a:r>
                        <a:rPr kumimoji="0" lang="en-US" sz="1100" b="1" i="0" u="none" strike="noStrike" cap="none" normalizeH="0" baseline="0" dirty="0" smtClean="0">
                          <a:ln>
                            <a:noFill/>
                          </a:ln>
                          <a:solidFill>
                            <a:srgbClr val="FFFFFF"/>
                          </a:solidFill>
                          <a:effectLst/>
                          <a:latin typeface="Calibri" pitchFamily="34" charset="0"/>
                          <a:ea typeface="MS PGothic" pitchFamily="34" charset="-128"/>
                        </a:rPr>
                        <a:t>Control</a:t>
                      </a:r>
                    </a:p>
                  </a:txBody>
                  <a:tcPr marL="54734" marR="547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E5AA0"/>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Calibri" pitchFamily="34" charset="0"/>
                          <a:ea typeface="MS PGothic" pitchFamily="34" charset="-128"/>
                        </a:rPr>
                        <a:t>28.3</a:t>
                      </a:r>
                    </a:p>
                  </a:txBody>
                  <a:tcPr marL="54734" marR="547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Calibri" pitchFamily="34" charset="0"/>
                          <a:ea typeface="MS PGothic" pitchFamily="34" charset="-128"/>
                        </a:rPr>
                        <a:t>20.1</a:t>
                      </a:r>
                    </a:p>
                  </a:txBody>
                  <a:tcPr marL="54734" marR="547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Calibri" pitchFamily="34" charset="0"/>
                          <a:ea typeface="MS PGothic" pitchFamily="34" charset="-128"/>
                        </a:rPr>
                        <a:t>15.0</a:t>
                      </a:r>
                    </a:p>
                  </a:txBody>
                  <a:tcPr marL="54734" marR="547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Calibri" pitchFamily="34" charset="0"/>
                          <a:ea typeface="MS PGothic" pitchFamily="34" charset="-128"/>
                        </a:rPr>
                        <a:t>15.6</a:t>
                      </a:r>
                    </a:p>
                  </a:txBody>
                  <a:tcPr marL="54734" marR="547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10004"/>
                  </a:ext>
                </a:extLst>
              </a:tr>
              <a:tr h="303610">
                <a:tc>
                  <a:txBody>
                    <a:bodyPr/>
                    <a:lstStyle/>
                    <a:p>
                      <a:pPr marL="457200" marR="0" lvl="1" indent="0" algn="l" defTabSz="457200" rtl="0" eaLnBrk="1" fontAlgn="base" latinLnBrk="0" hangingPunct="1">
                        <a:lnSpc>
                          <a:spcPct val="115000"/>
                        </a:lnSpc>
                        <a:spcBef>
                          <a:spcPct val="0"/>
                        </a:spcBef>
                        <a:spcAft>
                          <a:spcPct val="0"/>
                        </a:spcAft>
                        <a:buClrTx/>
                        <a:buSzTx/>
                        <a:buFontTx/>
                        <a:buNone/>
                        <a:tabLst>
                          <a:tab pos="285750" algn="l"/>
                        </a:tabLst>
                      </a:pPr>
                      <a:r>
                        <a:rPr kumimoji="0" lang="en-US" sz="1100" b="1" i="0" u="none" strike="noStrike" cap="none" normalizeH="0" baseline="0" dirty="0" smtClean="0">
                          <a:ln>
                            <a:noFill/>
                          </a:ln>
                          <a:solidFill>
                            <a:srgbClr val="FFFFFF"/>
                          </a:solidFill>
                          <a:effectLst/>
                          <a:latin typeface="Calibri" pitchFamily="34" charset="0"/>
                          <a:ea typeface="MS PGothic" pitchFamily="34" charset="-128"/>
                        </a:rPr>
                        <a:t>Difference</a:t>
                      </a:r>
                    </a:p>
                  </a:txBody>
                  <a:tcPr marL="54734" marR="547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E5AA0"/>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Calibri" pitchFamily="34" charset="0"/>
                          <a:ea typeface="MS PGothic" pitchFamily="34" charset="-128"/>
                        </a:rPr>
                        <a:t>13.0</a:t>
                      </a:r>
                    </a:p>
                  </a:txBody>
                  <a:tcPr marL="54734" marR="547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Calibri" pitchFamily="34" charset="0"/>
                          <a:ea typeface="MS PGothic" pitchFamily="34" charset="-128"/>
                        </a:rPr>
                        <a:t>7.1</a:t>
                      </a:r>
                    </a:p>
                  </a:txBody>
                  <a:tcPr marL="54734" marR="547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Calibri" pitchFamily="34" charset="0"/>
                          <a:ea typeface="MS PGothic" pitchFamily="34" charset="-128"/>
                        </a:rPr>
                        <a:t>5.4</a:t>
                      </a:r>
                    </a:p>
                  </a:txBody>
                  <a:tcPr marL="54734" marR="547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Calibri" pitchFamily="34" charset="0"/>
                          <a:ea typeface="MS PGothic" pitchFamily="34" charset="-128"/>
                        </a:rPr>
                        <a:t>2.8</a:t>
                      </a:r>
                    </a:p>
                  </a:txBody>
                  <a:tcPr marL="54734" marR="547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05"/>
                  </a:ext>
                </a:extLst>
              </a:tr>
              <a:tr h="606028">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dirty="0" smtClean="0">
                          <a:ln>
                            <a:noFill/>
                          </a:ln>
                          <a:solidFill>
                            <a:srgbClr val="FFFFFF"/>
                          </a:solidFill>
                          <a:effectLst/>
                          <a:latin typeface="Calibri" pitchFamily="34" charset="0"/>
                          <a:ea typeface="MS PGothic" pitchFamily="34" charset="-128"/>
                        </a:rPr>
                        <a:t>HR (95% CI)</a:t>
                      </a:r>
                    </a:p>
                  </a:txBody>
                  <a:tcPr marL="54734" marR="547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E5AA0"/>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Calibri" pitchFamily="34" charset="0"/>
                          <a:ea typeface="MS PGothic" pitchFamily="34" charset="-128"/>
                        </a:rPr>
                        <a:t>0.51 </a:t>
                      </a: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Calibri" pitchFamily="34" charset="0"/>
                          <a:ea typeface="MS PGothic" pitchFamily="34" charset="-128"/>
                        </a:rPr>
                        <a:t>(0.31, 0.85)</a:t>
                      </a:r>
                    </a:p>
                  </a:txBody>
                  <a:tcPr marL="54734" marR="547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Calibri" pitchFamily="34" charset="0"/>
                          <a:ea typeface="MS PGothic" pitchFamily="34" charset="-128"/>
                        </a:rPr>
                        <a:t>0.74 </a:t>
                      </a: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Calibri" pitchFamily="34" charset="0"/>
                          <a:ea typeface="MS PGothic" pitchFamily="34" charset="-128"/>
                        </a:rPr>
                        <a:t>(0.47, 1.17)</a:t>
                      </a:r>
                    </a:p>
                  </a:txBody>
                  <a:tcPr marL="54734" marR="547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Calibri" pitchFamily="34" charset="0"/>
                          <a:ea typeface="MS PGothic" pitchFamily="34" charset="-128"/>
                        </a:rPr>
                        <a:t>0.81 </a:t>
                      </a: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Calibri" pitchFamily="34" charset="0"/>
                          <a:ea typeface="MS PGothic" pitchFamily="34" charset="-128"/>
                        </a:rPr>
                        <a:t>(0.52, 1.24)</a:t>
                      </a:r>
                    </a:p>
                  </a:txBody>
                  <a:tcPr marL="54734" marR="547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Calibri" pitchFamily="34" charset="0"/>
                          <a:ea typeface="MS PGothic" pitchFamily="34" charset="-128"/>
                        </a:rPr>
                        <a:t>0.84 </a:t>
                      </a: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Calibri" pitchFamily="34" charset="0"/>
                          <a:ea typeface="MS PGothic" pitchFamily="34" charset="-128"/>
                        </a:rPr>
                        <a:t>(0.55, 1.29)</a:t>
                      </a:r>
                    </a:p>
                  </a:txBody>
                  <a:tcPr marL="54734" marR="547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10006"/>
                  </a:ext>
                </a:extLst>
              </a:tr>
            </a:tbl>
          </a:graphicData>
        </a:graphic>
      </p:graphicFrame>
      <p:sp>
        <p:nvSpPr>
          <p:cNvPr id="10" name="Text Placeholder 12"/>
          <p:cNvSpPr txBox="1">
            <a:spLocks/>
          </p:cNvSpPr>
          <p:nvPr/>
        </p:nvSpPr>
        <p:spPr bwMode="auto">
          <a:xfrm>
            <a:off x="1257301" y="4000500"/>
            <a:ext cx="6768704" cy="812530"/>
          </a:xfrm>
          <a:prstGeom prst="rect">
            <a:avLst/>
          </a:prstGeom>
          <a:noFill/>
          <a:ln w="9525">
            <a:noFill/>
            <a:miter lim="800000"/>
            <a:headEnd/>
            <a:tailEnd/>
          </a:ln>
        </p:spPr>
        <p:txBody>
          <a:bodyPr vert="horz" wrap="square" lIns="68580" tIns="34290" rIns="68580" bIns="34290" numCol="1" anchor="t" anchorCtr="0" compatLnSpc="1">
            <a:prstTxWarp prst="textNoShape">
              <a:avLst/>
            </a:prstTxWarp>
            <a:spAutoFit/>
          </a:bodyPr>
          <a:lstStyle/>
          <a:p>
            <a:pPr eaLnBrk="0" hangingPunct="0">
              <a:spcBef>
                <a:spcPct val="20000"/>
              </a:spcBef>
              <a:defRPr/>
            </a:pPr>
            <a:r>
              <a:rPr lang="en-US" sz="1050" b="1" dirty="0">
                <a:solidFill>
                  <a:prstClr val="black"/>
                </a:solidFill>
                <a:ea typeface="ＭＳ Ｐゴシック" pitchFamily="34" charset="-128"/>
                <a:cs typeface="Arial" pitchFamily="34" charset="0"/>
              </a:rPr>
              <a:t>Schellhammer PF, </a:t>
            </a:r>
            <a:r>
              <a:rPr lang="en-US" sz="1050" b="1" dirty="0" err="1">
                <a:solidFill>
                  <a:prstClr val="black"/>
                </a:solidFill>
                <a:ea typeface="ＭＳ Ｐゴシック" pitchFamily="34" charset="-128"/>
                <a:cs typeface="Arial" pitchFamily="34" charset="0"/>
              </a:rPr>
              <a:t>Chodak</a:t>
            </a:r>
            <a:r>
              <a:rPr lang="en-US" sz="1050" b="1" dirty="0">
                <a:solidFill>
                  <a:prstClr val="black"/>
                </a:solidFill>
                <a:ea typeface="ＭＳ Ｐゴシック" pitchFamily="34" charset="-128"/>
                <a:cs typeface="Arial" pitchFamily="34" charset="0"/>
              </a:rPr>
              <a:t> G, Whitmore JB, Sims R, </a:t>
            </a:r>
            <a:r>
              <a:rPr lang="en-US" sz="1050" b="1" dirty="0" err="1">
                <a:solidFill>
                  <a:prstClr val="black"/>
                </a:solidFill>
                <a:ea typeface="ＭＳ Ｐゴシック" pitchFamily="34" charset="-128"/>
                <a:cs typeface="Arial" pitchFamily="34" charset="0"/>
              </a:rPr>
              <a:t>Frohlich</a:t>
            </a:r>
            <a:r>
              <a:rPr lang="en-US" sz="1050" b="1" dirty="0">
                <a:solidFill>
                  <a:prstClr val="black"/>
                </a:solidFill>
                <a:ea typeface="ＭＳ Ｐゴシック" pitchFamily="34" charset="-128"/>
                <a:cs typeface="Arial" pitchFamily="34" charset="0"/>
              </a:rPr>
              <a:t> MW, </a:t>
            </a:r>
            <a:r>
              <a:rPr lang="en-US" sz="1050" b="1" dirty="0" err="1">
                <a:solidFill>
                  <a:prstClr val="black"/>
                </a:solidFill>
                <a:ea typeface="ＭＳ Ｐゴシック" pitchFamily="34" charset="-128"/>
                <a:cs typeface="Arial" pitchFamily="34" charset="0"/>
              </a:rPr>
              <a:t>Kantoff</a:t>
            </a:r>
            <a:r>
              <a:rPr lang="en-US" sz="1050" b="1" dirty="0">
                <a:solidFill>
                  <a:prstClr val="black"/>
                </a:solidFill>
                <a:ea typeface="ＭＳ Ｐゴシック" pitchFamily="34" charset="-128"/>
                <a:cs typeface="Arial" pitchFamily="34" charset="0"/>
              </a:rPr>
              <a:t> PW. Lower</a:t>
            </a:r>
          </a:p>
          <a:p>
            <a:pPr eaLnBrk="0" hangingPunct="0">
              <a:spcBef>
                <a:spcPct val="20000"/>
              </a:spcBef>
              <a:defRPr/>
            </a:pPr>
            <a:r>
              <a:rPr lang="en-US" sz="1050" b="1" dirty="0">
                <a:solidFill>
                  <a:prstClr val="black"/>
                </a:solidFill>
                <a:ea typeface="ＭＳ Ｐゴシック" pitchFamily="34" charset="-128"/>
                <a:cs typeface="Arial" pitchFamily="34" charset="0"/>
              </a:rPr>
              <a:t>baseline prostate-specific antigen is associated with a greater overall survival </a:t>
            </a:r>
          </a:p>
          <a:p>
            <a:pPr eaLnBrk="0" hangingPunct="0">
              <a:spcBef>
                <a:spcPct val="20000"/>
              </a:spcBef>
              <a:defRPr/>
            </a:pPr>
            <a:r>
              <a:rPr lang="en-US" sz="1050" b="1" dirty="0">
                <a:solidFill>
                  <a:prstClr val="black"/>
                </a:solidFill>
                <a:ea typeface="ＭＳ Ｐゴシック" pitchFamily="34" charset="-128"/>
                <a:cs typeface="Arial" pitchFamily="34" charset="0"/>
              </a:rPr>
              <a:t>benefit from </a:t>
            </a:r>
            <a:r>
              <a:rPr lang="en-US" sz="1050" b="1" dirty="0" err="1">
                <a:solidFill>
                  <a:prstClr val="black"/>
                </a:solidFill>
                <a:ea typeface="ＭＳ Ｐゴシック" pitchFamily="34" charset="-128"/>
                <a:cs typeface="Arial" pitchFamily="34" charset="0"/>
              </a:rPr>
              <a:t>sipuleucel</a:t>
            </a:r>
            <a:r>
              <a:rPr lang="en-US" sz="1050" b="1" dirty="0">
                <a:solidFill>
                  <a:prstClr val="black"/>
                </a:solidFill>
                <a:ea typeface="ＭＳ Ｐゴシック" pitchFamily="34" charset="-128"/>
                <a:cs typeface="Arial" pitchFamily="34" charset="0"/>
              </a:rPr>
              <a:t>-T in the Immunotherapy for Prostate Adenocarcinoma</a:t>
            </a:r>
          </a:p>
          <a:p>
            <a:pPr eaLnBrk="0" hangingPunct="0">
              <a:spcBef>
                <a:spcPct val="20000"/>
              </a:spcBef>
              <a:defRPr/>
            </a:pPr>
            <a:r>
              <a:rPr lang="en-US" sz="1050" b="1" dirty="0">
                <a:solidFill>
                  <a:prstClr val="black"/>
                </a:solidFill>
                <a:ea typeface="ＭＳ Ｐゴシック" pitchFamily="34" charset="-128"/>
                <a:cs typeface="Arial" pitchFamily="34" charset="0"/>
              </a:rPr>
              <a:t>Treatment (IMPACT) trial. Urology. 2013 Jun;81(6):1297-302. </a:t>
            </a:r>
          </a:p>
        </p:txBody>
      </p:sp>
      <p:sp>
        <p:nvSpPr>
          <p:cNvPr id="11" name="Rounded Rectangle 10"/>
          <p:cNvSpPr/>
          <p:nvPr/>
        </p:nvSpPr>
        <p:spPr>
          <a:xfrm>
            <a:off x="1562045" y="2917372"/>
            <a:ext cx="6153490" cy="309048"/>
          </a:xfrm>
          <a:prstGeom prst="roundRect">
            <a:avLst>
              <a:gd name="adj" fmla="val 0"/>
            </a:avLst>
          </a:prstGeom>
          <a:noFill/>
          <a:ln w="28575">
            <a:solidFill>
              <a:srgbClr val="F5842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endParaRPr lang="en-US" sz="1013" dirty="0">
              <a:solidFill>
                <a:prstClr val="white"/>
              </a:solidFill>
            </a:endParaRPr>
          </a:p>
        </p:txBody>
      </p:sp>
    </p:spTree>
    <p:extLst>
      <p:ext uri="{BB962C8B-B14F-4D97-AF65-F5344CB8AC3E}">
        <p14:creationId xmlns:p14="http://schemas.microsoft.com/office/powerpoint/2010/main" val="1076650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0"/>
            <a:ext cx="9259261" cy="1543050"/>
          </a:xfrm>
        </p:spPr>
        <p:txBody>
          <a:bodyPr/>
          <a:lstStyle/>
          <a:p>
            <a:r>
              <a:rPr lang="en-US" sz="3600" dirty="0"/>
              <a:t> Duke Prostate Center (DPC): </a:t>
            </a:r>
            <a:r>
              <a:rPr lang="en-US" sz="3600" dirty="0" smtClean="0"/>
              <a:t>Greetings-NASPCC</a:t>
            </a:r>
            <a:endParaRPr lang="en-US" sz="3600" dirty="0"/>
          </a:p>
        </p:txBody>
      </p:sp>
      <p:pic>
        <p:nvPicPr>
          <p:cNvPr id="8195" name="Picture 3" descr="Duke basketball a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51544" y="914400"/>
            <a:ext cx="3687365"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4" descr="DUMC75_2-c_logo"/>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655605" y="3540933"/>
            <a:ext cx="1345406" cy="1602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5" descr="Duke logo for Clin Trials brochure"/>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91240" y="3634992"/>
            <a:ext cx="1348339" cy="1508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2022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8047" y="1143001"/>
            <a:ext cx="6882953" cy="3866444"/>
          </a:xfrm>
          <a:prstGeom prst="rect">
            <a:avLst/>
          </a:prstGeom>
        </p:spPr>
      </p:pic>
      <p:sp>
        <p:nvSpPr>
          <p:cNvPr id="3" name="Title 2"/>
          <p:cNvSpPr>
            <a:spLocks noGrp="1"/>
          </p:cNvSpPr>
          <p:nvPr>
            <p:ph type="title"/>
          </p:nvPr>
        </p:nvSpPr>
        <p:spPr/>
        <p:txBody>
          <a:bodyPr/>
          <a:lstStyle/>
          <a:p>
            <a:r>
              <a:rPr lang="en-US" dirty="0" smtClean="0"/>
              <a:t>Provenge and African Americans</a:t>
            </a:r>
            <a:endParaRPr lang="en-US" dirty="0"/>
          </a:p>
        </p:txBody>
      </p:sp>
    </p:spTree>
    <p:extLst>
      <p:ext uri="{BB962C8B-B14F-4D97-AF65-F5344CB8AC3E}">
        <p14:creationId xmlns:p14="http://schemas.microsoft.com/office/powerpoint/2010/main" val="1592763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0" y="2114550"/>
            <a:ext cx="3182541" cy="2514600"/>
          </a:xfrm>
        </p:spPr>
        <p:txBody>
          <a:bodyPr/>
          <a:lstStyle/>
          <a:p>
            <a:pPr>
              <a:lnSpc>
                <a:spcPct val="90000"/>
              </a:lnSpc>
            </a:pPr>
            <a:r>
              <a:rPr lang="en-US" sz="2100" cap="none" dirty="0"/>
              <a:t>Overall Survival Analysis </a:t>
            </a:r>
            <a:br>
              <a:rPr lang="en-US" sz="2100" cap="none" dirty="0"/>
            </a:br>
            <a:r>
              <a:rPr lang="en-US" sz="2100" cap="none" dirty="0"/>
              <a:t>of African American </a:t>
            </a:r>
            <a:br>
              <a:rPr lang="en-US" sz="2100" cap="none" dirty="0"/>
            </a:br>
            <a:r>
              <a:rPr lang="en-US" sz="2100" cap="none" dirty="0"/>
              <a:t>and Caucasian Patients Receiving Sipuleucel-T: Preliminary Data From the PROCEED Registry</a:t>
            </a:r>
          </a:p>
        </p:txBody>
      </p:sp>
      <p:sp>
        <p:nvSpPr>
          <p:cNvPr id="3" name="TextBox 2"/>
          <p:cNvSpPr txBox="1"/>
          <p:nvPr/>
        </p:nvSpPr>
        <p:spPr>
          <a:xfrm>
            <a:off x="3314717" y="4562386"/>
            <a:ext cx="4675667" cy="473206"/>
          </a:xfrm>
          <a:prstGeom prst="rect">
            <a:avLst/>
          </a:prstGeom>
          <a:noFill/>
        </p:spPr>
        <p:txBody>
          <a:bodyPr wrap="square" rtlCol="0">
            <a:spAutoFit/>
          </a:bodyPr>
          <a:lstStyle/>
          <a:p>
            <a:r>
              <a:rPr lang="en-US" sz="825" b="1" u="sng" dirty="0"/>
              <a:t>A. Oliver Sartor</a:t>
            </a:r>
            <a:r>
              <a:rPr lang="en-US" sz="825" dirty="0"/>
              <a:t>, , Andrew J. Armstrong, Chiledum A. Ahaghotu, David G. McLeod, </a:t>
            </a:r>
            <a:br>
              <a:rPr lang="en-US" sz="825" dirty="0"/>
            </a:br>
            <a:r>
              <a:rPr lang="en-US" sz="825" dirty="0"/>
              <a:t>Matthew R. Cooperberg, David F. Penson, Philip W. </a:t>
            </a:r>
            <a:r>
              <a:rPr lang="en-US" sz="825" dirty="0" err="1"/>
              <a:t>Kantoff</a:t>
            </a:r>
            <a:r>
              <a:rPr lang="en-US" sz="825" dirty="0"/>
              <a:t>, Nicholas J. Vogelzang, Arif Hussain, Christopher Pieczonka, Nancy N. Chang, Celestia S. Higano and Judd Moul</a:t>
            </a:r>
          </a:p>
        </p:txBody>
      </p:sp>
    </p:spTree>
    <p:extLst>
      <p:ext uri="{BB962C8B-B14F-4D97-AF65-F5344CB8AC3E}">
        <p14:creationId xmlns:p14="http://schemas.microsoft.com/office/powerpoint/2010/main" val="24991577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The PROCEED Registry: Real-World Sipuleucel-T Use</a:t>
            </a:r>
          </a:p>
        </p:txBody>
      </p:sp>
      <p:sp>
        <p:nvSpPr>
          <p:cNvPr id="3" name="Content Placeholder 2"/>
          <p:cNvSpPr>
            <a:spLocks noGrp="1"/>
          </p:cNvSpPr>
          <p:nvPr>
            <p:ph idx="1"/>
          </p:nvPr>
        </p:nvSpPr>
        <p:spPr/>
        <p:txBody>
          <a:bodyPr/>
          <a:lstStyle/>
          <a:p>
            <a:r>
              <a:rPr lang="en-US" dirty="0"/>
              <a:t>PROCEED (NCT01306890) enrolled over 1900 real-world mCRPC patients receiving sipuleucel-T (2011-2013)</a:t>
            </a:r>
          </a:p>
          <a:p>
            <a:r>
              <a:rPr lang="en-US" dirty="0"/>
              <a:t>Enrolled ~12% AA patients</a:t>
            </a:r>
          </a:p>
          <a:p>
            <a:pPr lvl="1"/>
            <a:r>
              <a:rPr lang="en-US" sz="1350" dirty="0"/>
              <a:t>Allows for prospective examination of outcomes in AA vs CAU patients</a:t>
            </a:r>
          </a:p>
          <a:p>
            <a:r>
              <a:rPr lang="en-US" dirty="0"/>
              <a:t>Analysis</a:t>
            </a:r>
          </a:p>
          <a:p>
            <a:pPr lvl="1"/>
            <a:r>
              <a:rPr lang="en-US" sz="1350" dirty="0"/>
              <a:t>CAU and AA patients (2:1) matched by baseline PSA</a:t>
            </a:r>
            <a:r>
              <a:rPr lang="en-US" sz="1350" baseline="30000" dirty="0"/>
              <a:t>1</a:t>
            </a:r>
          </a:p>
          <a:p>
            <a:pPr lvl="1"/>
            <a:r>
              <a:rPr lang="en-US" sz="1350" dirty="0"/>
              <a:t>OS</a:t>
            </a:r>
          </a:p>
          <a:p>
            <a:pPr lvl="1"/>
            <a:r>
              <a:rPr lang="en-US" sz="1350" dirty="0"/>
              <a:t>Multivariate analysis for independent factors associated with OS</a:t>
            </a:r>
          </a:p>
          <a:p>
            <a:endParaRPr lang="en-US" dirty="0"/>
          </a:p>
          <a:p>
            <a:endParaRPr lang="en-US" dirty="0"/>
          </a:p>
        </p:txBody>
      </p:sp>
      <p:sp>
        <p:nvSpPr>
          <p:cNvPr id="4" name="TextBox 3"/>
          <p:cNvSpPr txBox="1"/>
          <p:nvPr/>
        </p:nvSpPr>
        <p:spPr>
          <a:xfrm>
            <a:off x="1371600" y="4777085"/>
            <a:ext cx="6629400" cy="553998"/>
          </a:xfrm>
          <a:prstGeom prst="rect">
            <a:avLst/>
          </a:prstGeom>
          <a:noFill/>
        </p:spPr>
        <p:txBody>
          <a:bodyPr wrap="square" rtlCol="0">
            <a:spAutoFit/>
          </a:bodyPr>
          <a:lstStyle/>
          <a:p>
            <a:r>
              <a:rPr lang="en-US" sz="750" dirty="0">
                <a:solidFill>
                  <a:schemeClr val="bg1"/>
                </a:solidFill>
              </a:rPr>
              <a:t>AA = African American; CAU = Caucasian; mCRPC = metastatic castration-resistant prostate cancer; OS = overall survival; PSA = prostate-specific antigen.</a:t>
            </a:r>
          </a:p>
          <a:p>
            <a:r>
              <a:rPr lang="en-US" sz="750" dirty="0">
                <a:solidFill>
                  <a:schemeClr val="bg1"/>
                </a:solidFill>
              </a:rPr>
              <a:t>1. </a:t>
            </a:r>
            <a:r>
              <a:rPr lang="en-US" sz="750" dirty="0" err="1">
                <a:solidFill>
                  <a:schemeClr val="bg1"/>
                </a:solidFill>
              </a:rPr>
              <a:t>Schellhammer</a:t>
            </a:r>
            <a:r>
              <a:rPr lang="en-US" sz="750" dirty="0">
                <a:solidFill>
                  <a:schemeClr val="bg1"/>
                </a:solidFill>
              </a:rPr>
              <a:t>, et al. </a:t>
            </a:r>
            <a:r>
              <a:rPr lang="en-US" sz="750" i="1" dirty="0">
                <a:solidFill>
                  <a:schemeClr val="bg1"/>
                </a:solidFill>
              </a:rPr>
              <a:t>Urology</a:t>
            </a:r>
            <a:r>
              <a:rPr lang="en-US" sz="750" dirty="0">
                <a:solidFill>
                  <a:schemeClr val="bg1"/>
                </a:solidFill>
              </a:rPr>
              <a:t>. 2013;81:1297-1302.</a:t>
            </a:r>
          </a:p>
          <a:p>
            <a:endParaRPr lang="en-US" sz="750" dirty="0">
              <a:solidFill>
                <a:schemeClr val="bg1"/>
              </a:solidFill>
            </a:endParaRPr>
          </a:p>
        </p:txBody>
      </p:sp>
    </p:spTree>
    <p:extLst>
      <p:ext uri="{BB962C8B-B14F-4D97-AF65-F5344CB8AC3E}">
        <p14:creationId xmlns:p14="http://schemas.microsoft.com/office/powerpoint/2010/main" val="26980678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Overall Survival in CAUs and AAs by PSA Quartiles</a:t>
            </a:r>
          </a:p>
        </p:txBody>
      </p:sp>
      <p:sp>
        <p:nvSpPr>
          <p:cNvPr id="8" name="TextBox 7"/>
          <p:cNvSpPr txBox="1"/>
          <p:nvPr/>
        </p:nvSpPr>
        <p:spPr>
          <a:xfrm>
            <a:off x="1371600" y="4777086"/>
            <a:ext cx="6629400" cy="323165"/>
          </a:xfrm>
          <a:prstGeom prst="rect">
            <a:avLst/>
          </a:prstGeom>
          <a:noFill/>
        </p:spPr>
        <p:txBody>
          <a:bodyPr wrap="square" rtlCol="0">
            <a:spAutoFit/>
          </a:bodyPr>
          <a:lstStyle/>
          <a:p>
            <a:r>
              <a:rPr lang="en-US" sz="750" dirty="0">
                <a:solidFill>
                  <a:schemeClr val="bg1"/>
                </a:solidFill>
              </a:rPr>
              <a:t>AA = African American; CAU = Caucasian; CI = confidence interval; HR = hazard ratio; OS = overall survival; PSA = prostate-specific antigen.</a:t>
            </a:r>
          </a:p>
          <a:p>
            <a:endParaRPr lang="en-US" sz="750" dirty="0">
              <a:solidFill>
                <a:schemeClr val="bg1"/>
              </a:solidFill>
            </a:endParaRPr>
          </a:p>
        </p:txBody>
      </p:sp>
      <p:graphicFrame>
        <p:nvGraphicFramePr>
          <p:cNvPr id="9" name="Content Placeholder 5"/>
          <p:cNvGraphicFramePr>
            <a:graphicFrameLocks noGrp="1"/>
          </p:cNvGraphicFramePr>
          <p:nvPr>
            <p:ph idx="1"/>
            <p:extLst/>
          </p:nvPr>
        </p:nvGraphicFramePr>
        <p:xfrm>
          <a:off x="1514475" y="1273178"/>
          <a:ext cx="6172201" cy="3821430"/>
        </p:xfrm>
        <a:graphic>
          <a:graphicData uri="http://schemas.openxmlformats.org/drawingml/2006/table">
            <a:tbl>
              <a:tblPr firstRow="1" firstCol="1" bandRow="1">
                <a:tableStyleId>{5C22544A-7EE6-4342-B048-85BDC9FD1C3A}</a:tableStyleId>
              </a:tblPr>
              <a:tblGrid>
                <a:gridCol w="1550183">
                  <a:extLst>
                    <a:ext uri="{9D8B030D-6E8A-4147-A177-3AD203B41FA5}">
                      <a16:colId xmlns:a16="http://schemas.microsoft.com/office/drawing/2014/main" xmlns="" val="1690335004"/>
                    </a:ext>
                  </a:extLst>
                </a:gridCol>
                <a:gridCol w="1150749">
                  <a:extLst>
                    <a:ext uri="{9D8B030D-6E8A-4147-A177-3AD203B41FA5}">
                      <a16:colId xmlns:a16="http://schemas.microsoft.com/office/drawing/2014/main" xmlns="" val="3787239018"/>
                    </a:ext>
                  </a:extLst>
                </a:gridCol>
                <a:gridCol w="1150749">
                  <a:extLst>
                    <a:ext uri="{9D8B030D-6E8A-4147-A177-3AD203B41FA5}">
                      <a16:colId xmlns:a16="http://schemas.microsoft.com/office/drawing/2014/main" xmlns="" val="3531855201"/>
                    </a:ext>
                  </a:extLst>
                </a:gridCol>
                <a:gridCol w="1160260">
                  <a:extLst>
                    <a:ext uri="{9D8B030D-6E8A-4147-A177-3AD203B41FA5}">
                      <a16:colId xmlns:a16="http://schemas.microsoft.com/office/drawing/2014/main" xmlns="" val="1158608168"/>
                    </a:ext>
                  </a:extLst>
                </a:gridCol>
                <a:gridCol w="1160260">
                  <a:extLst>
                    <a:ext uri="{9D8B030D-6E8A-4147-A177-3AD203B41FA5}">
                      <a16:colId xmlns:a16="http://schemas.microsoft.com/office/drawing/2014/main" xmlns="" val="4224743184"/>
                    </a:ext>
                  </a:extLst>
                </a:gridCol>
              </a:tblGrid>
              <a:tr h="365760">
                <a:tc rowSpan="2">
                  <a:txBody>
                    <a:bodyPr/>
                    <a:lstStyle/>
                    <a:p>
                      <a:pPr marL="0" marR="0">
                        <a:spcBef>
                          <a:spcPts val="0"/>
                        </a:spcBef>
                        <a:spcAft>
                          <a:spcPts val="0"/>
                        </a:spcAft>
                      </a:pPr>
                      <a:r>
                        <a:rPr lang="en-GB" sz="1600" dirty="0">
                          <a:effectLst/>
                        </a:rPr>
                        <a:t>Overall Survival by PSA Quartiles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7623" marR="27623" marT="27305" marB="27305" anchor="ctr"/>
                </a:tc>
                <a:tc gridSpan="4">
                  <a:txBody>
                    <a:bodyPr/>
                    <a:lstStyle/>
                    <a:p>
                      <a:pPr marL="228600" marR="0" algn="ctr">
                        <a:spcBef>
                          <a:spcPts val="0"/>
                        </a:spcBef>
                        <a:spcAft>
                          <a:spcPts val="0"/>
                        </a:spcAft>
                      </a:pPr>
                      <a:r>
                        <a:rPr lang="en-GB" sz="1600" dirty="0">
                          <a:effectLst/>
                        </a:rPr>
                        <a:t>Baseline PSA, ng/mL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7623" marR="27623" marT="27305" marB="27305"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688670322"/>
                  </a:ext>
                </a:extLst>
              </a:tr>
              <a:tr h="542290">
                <a:tc vMerge="1">
                  <a:txBody>
                    <a:bodyPr/>
                    <a:lstStyle/>
                    <a:p>
                      <a:endParaRPr lang="en-US"/>
                    </a:p>
                  </a:txBody>
                  <a:tcPr/>
                </a:tc>
                <a:tc>
                  <a:txBody>
                    <a:bodyPr/>
                    <a:lstStyle/>
                    <a:p>
                      <a:pPr marL="0" marR="0" algn="ctr">
                        <a:spcBef>
                          <a:spcPts val="0"/>
                        </a:spcBef>
                        <a:spcAft>
                          <a:spcPts val="0"/>
                        </a:spcAft>
                      </a:pPr>
                      <a:r>
                        <a:rPr lang="en-US" sz="1600" b="1" dirty="0">
                          <a:effectLst/>
                        </a:rPr>
                        <a:t>Q1 </a:t>
                      </a:r>
                      <a:br>
                        <a:rPr lang="en-US" sz="1600" b="1" dirty="0">
                          <a:effectLst/>
                        </a:rPr>
                      </a:br>
                      <a:r>
                        <a:rPr lang="en-US" sz="1600" b="1" dirty="0">
                          <a:effectLst/>
                        </a:rPr>
                        <a:t>&lt; 7.5</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27623" marR="27623" marT="27305" marB="27305" anchor="ctr">
                    <a:solidFill>
                      <a:schemeClr val="accent6"/>
                    </a:solidFill>
                  </a:tcPr>
                </a:tc>
                <a:tc>
                  <a:txBody>
                    <a:bodyPr/>
                    <a:lstStyle/>
                    <a:p>
                      <a:pPr marL="0" marR="0" algn="ctr">
                        <a:spcBef>
                          <a:spcPts val="0"/>
                        </a:spcBef>
                        <a:spcAft>
                          <a:spcPts val="0"/>
                        </a:spcAft>
                      </a:pPr>
                      <a:r>
                        <a:rPr lang="en-US" sz="1600" b="1" dirty="0">
                          <a:effectLst/>
                        </a:rPr>
                        <a:t>Q2</a:t>
                      </a:r>
                      <a:br>
                        <a:rPr lang="en-US" sz="1600" b="1" dirty="0">
                          <a:effectLst/>
                        </a:rPr>
                      </a:br>
                      <a:r>
                        <a:rPr lang="en-US" sz="1600" b="1" dirty="0">
                          <a:effectLst/>
                        </a:rPr>
                        <a:t>7.5-26.8</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27623" marR="27623" marT="27305" marB="27305" anchor="ctr">
                    <a:solidFill>
                      <a:schemeClr val="accent6"/>
                    </a:solidFill>
                  </a:tcPr>
                </a:tc>
                <a:tc>
                  <a:txBody>
                    <a:bodyPr/>
                    <a:lstStyle/>
                    <a:p>
                      <a:pPr marL="0" marR="0" algn="ctr">
                        <a:spcBef>
                          <a:spcPts val="0"/>
                        </a:spcBef>
                        <a:spcAft>
                          <a:spcPts val="0"/>
                        </a:spcAft>
                      </a:pPr>
                      <a:r>
                        <a:rPr lang="en-US" sz="1600" b="1" dirty="0">
                          <a:effectLst/>
                        </a:rPr>
                        <a:t>Q3 </a:t>
                      </a:r>
                      <a:br>
                        <a:rPr lang="en-US" sz="1600" b="1" dirty="0">
                          <a:effectLst/>
                        </a:rPr>
                      </a:br>
                      <a:r>
                        <a:rPr lang="en-US" sz="1600" b="1" dirty="0">
                          <a:effectLst/>
                        </a:rPr>
                        <a:t>26.81-68.49</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27623" marR="27623" marT="27305" marB="27305" anchor="ctr">
                    <a:solidFill>
                      <a:schemeClr val="accent6"/>
                    </a:solidFill>
                  </a:tcPr>
                </a:tc>
                <a:tc>
                  <a:txBody>
                    <a:bodyPr/>
                    <a:lstStyle/>
                    <a:p>
                      <a:pPr marL="0" marR="0" algn="ctr">
                        <a:spcBef>
                          <a:spcPts val="0"/>
                        </a:spcBef>
                        <a:spcAft>
                          <a:spcPts val="0"/>
                        </a:spcAft>
                      </a:pPr>
                      <a:r>
                        <a:rPr lang="en-US" sz="1600" b="1" dirty="0">
                          <a:effectLst/>
                        </a:rPr>
                        <a:t>Q4</a:t>
                      </a:r>
                      <a:br>
                        <a:rPr lang="en-US" sz="1600" b="1" dirty="0">
                          <a:effectLst/>
                        </a:rPr>
                      </a:br>
                      <a:r>
                        <a:rPr lang="en-US" sz="1600" b="1" dirty="0">
                          <a:solidFill>
                            <a:schemeClr val="tx1"/>
                          </a:solidFill>
                          <a:effectLst/>
                        </a:rPr>
                        <a:t>≥</a:t>
                      </a:r>
                      <a:r>
                        <a:rPr lang="en-US" sz="1600" b="1" dirty="0">
                          <a:effectLst/>
                        </a:rPr>
                        <a:t>68.5</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27623" marR="27623" marT="27305" marB="27305" anchor="ctr">
                    <a:solidFill>
                      <a:schemeClr val="accent6"/>
                    </a:solidFill>
                  </a:tcPr>
                </a:tc>
                <a:extLst>
                  <a:ext uri="{0D108BD9-81ED-4DB2-BD59-A6C34878D82A}">
                    <a16:rowId xmlns:a16="http://schemas.microsoft.com/office/drawing/2014/main" xmlns="" val="1838994018"/>
                  </a:ext>
                </a:extLst>
              </a:tr>
              <a:tr h="365760">
                <a:tc gridSpan="5">
                  <a:txBody>
                    <a:bodyPr/>
                    <a:lstStyle/>
                    <a:p>
                      <a:pPr marL="0" marR="0">
                        <a:spcBef>
                          <a:spcPts val="0"/>
                        </a:spcBef>
                        <a:spcAft>
                          <a:spcPts val="0"/>
                        </a:spcAft>
                      </a:pPr>
                      <a:r>
                        <a:rPr lang="en-GB" sz="1600" dirty="0">
                          <a:effectLst/>
                        </a:rPr>
                        <a:t>Median OS, months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7623" marR="27623" marT="27305" marB="27305"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351106286"/>
                  </a:ext>
                </a:extLst>
              </a:tr>
              <a:tr h="365760">
                <a:tc>
                  <a:txBody>
                    <a:bodyPr/>
                    <a:lstStyle/>
                    <a:p>
                      <a:pPr marL="182880" marR="0">
                        <a:spcBef>
                          <a:spcPts val="0"/>
                        </a:spcBef>
                        <a:spcAft>
                          <a:spcPts val="0"/>
                        </a:spcAft>
                      </a:pPr>
                      <a:r>
                        <a:rPr lang="en-GB" sz="1600" dirty="0">
                          <a:effectLst/>
                        </a:rPr>
                        <a:t>AA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7623" marR="27623" marT="27305" marB="27305" anchor="ctr"/>
                </a:tc>
                <a:tc>
                  <a:txBody>
                    <a:bodyPr/>
                    <a:lstStyle/>
                    <a:p>
                      <a:pPr marL="0" marR="0" algn="ctr">
                        <a:spcBef>
                          <a:spcPts val="0"/>
                        </a:spcBef>
                        <a:spcAft>
                          <a:spcPts val="0"/>
                        </a:spcAft>
                      </a:pPr>
                      <a:r>
                        <a:rPr lang="en-US" sz="1600" dirty="0">
                          <a:effectLst/>
                        </a:rPr>
                        <a:t>54.3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7623" marR="27623" marT="27305" marB="27305" anchor="ctr"/>
                </a:tc>
                <a:tc>
                  <a:txBody>
                    <a:bodyPr/>
                    <a:lstStyle/>
                    <a:p>
                      <a:pPr marL="0" marR="0" algn="ctr">
                        <a:spcBef>
                          <a:spcPts val="0"/>
                        </a:spcBef>
                        <a:spcAft>
                          <a:spcPts val="0"/>
                        </a:spcAft>
                      </a:pPr>
                      <a:r>
                        <a:rPr lang="en-US" sz="1600">
                          <a:effectLst/>
                        </a:rPr>
                        <a:t>46.7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27623" marR="27623" marT="27305" marB="27305" anchor="ctr"/>
                </a:tc>
                <a:tc>
                  <a:txBody>
                    <a:bodyPr/>
                    <a:lstStyle/>
                    <a:p>
                      <a:pPr marL="0" marR="0" algn="ctr">
                        <a:spcBef>
                          <a:spcPts val="0"/>
                        </a:spcBef>
                        <a:spcAft>
                          <a:spcPts val="0"/>
                        </a:spcAft>
                      </a:pPr>
                      <a:r>
                        <a:rPr lang="en-US" sz="1600" dirty="0">
                          <a:effectLst/>
                        </a:rPr>
                        <a:t>28.7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7623" marR="27623" marT="27305" marB="27305" anchor="ctr"/>
                </a:tc>
                <a:tc>
                  <a:txBody>
                    <a:bodyPr/>
                    <a:lstStyle/>
                    <a:p>
                      <a:pPr marL="0" marR="0" algn="ctr">
                        <a:spcBef>
                          <a:spcPts val="0"/>
                        </a:spcBef>
                        <a:spcAft>
                          <a:spcPts val="0"/>
                        </a:spcAft>
                      </a:pPr>
                      <a:r>
                        <a:rPr lang="en-US" sz="1600" dirty="0">
                          <a:effectLst/>
                        </a:rPr>
                        <a:t>20.5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7623" marR="27623" marT="27305" marB="27305" anchor="ctr"/>
                </a:tc>
                <a:extLst>
                  <a:ext uri="{0D108BD9-81ED-4DB2-BD59-A6C34878D82A}">
                    <a16:rowId xmlns:a16="http://schemas.microsoft.com/office/drawing/2014/main" xmlns="" val="3628439776"/>
                  </a:ext>
                </a:extLst>
              </a:tr>
              <a:tr h="365760">
                <a:tc>
                  <a:txBody>
                    <a:bodyPr/>
                    <a:lstStyle/>
                    <a:p>
                      <a:pPr marL="182880" marR="0">
                        <a:spcBef>
                          <a:spcPts val="0"/>
                        </a:spcBef>
                        <a:spcAft>
                          <a:spcPts val="0"/>
                        </a:spcAft>
                      </a:pPr>
                      <a:r>
                        <a:rPr lang="en-GB" sz="1600" dirty="0">
                          <a:effectLst/>
                        </a:rPr>
                        <a:t>CAU</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7623" marR="27623" marT="27305" marB="27305" anchor="ctr"/>
                </a:tc>
                <a:tc>
                  <a:txBody>
                    <a:bodyPr/>
                    <a:lstStyle/>
                    <a:p>
                      <a:pPr marL="0" marR="0" algn="ctr">
                        <a:spcBef>
                          <a:spcPts val="0"/>
                        </a:spcBef>
                        <a:spcAft>
                          <a:spcPts val="0"/>
                        </a:spcAft>
                      </a:pPr>
                      <a:r>
                        <a:rPr lang="en-US" sz="1600" dirty="0">
                          <a:effectLst/>
                        </a:rPr>
                        <a:t>37.4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7623" marR="27623" marT="27305" marB="27305" anchor="ctr"/>
                </a:tc>
                <a:tc>
                  <a:txBody>
                    <a:bodyPr/>
                    <a:lstStyle/>
                    <a:p>
                      <a:pPr marL="0" marR="0" algn="ctr">
                        <a:spcBef>
                          <a:spcPts val="0"/>
                        </a:spcBef>
                        <a:spcAft>
                          <a:spcPts val="0"/>
                        </a:spcAft>
                      </a:pPr>
                      <a:r>
                        <a:rPr lang="en-US" sz="1600" dirty="0">
                          <a:effectLst/>
                        </a:rPr>
                        <a:t>31.9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7623" marR="27623" marT="27305" marB="27305" anchor="ctr"/>
                </a:tc>
                <a:tc>
                  <a:txBody>
                    <a:bodyPr/>
                    <a:lstStyle/>
                    <a:p>
                      <a:pPr marL="0" marR="0" algn="ctr">
                        <a:spcBef>
                          <a:spcPts val="0"/>
                        </a:spcBef>
                        <a:spcAft>
                          <a:spcPts val="0"/>
                        </a:spcAft>
                      </a:pPr>
                      <a:r>
                        <a:rPr lang="en-US" sz="1600" dirty="0">
                          <a:effectLst/>
                        </a:rPr>
                        <a:t>22.0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7623" marR="27623" marT="27305" marB="27305" anchor="ctr"/>
                </a:tc>
                <a:tc>
                  <a:txBody>
                    <a:bodyPr/>
                    <a:lstStyle/>
                    <a:p>
                      <a:pPr marL="0" marR="0" algn="ctr">
                        <a:spcBef>
                          <a:spcPts val="0"/>
                        </a:spcBef>
                        <a:spcAft>
                          <a:spcPts val="0"/>
                        </a:spcAft>
                      </a:pPr>
                      <a:r>
                        <a:rPr lang="en-US" sz="1600" dirty="0">
                          <a:effectLst/>
                        </a:rPr>
                        <a:t>18.3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7623" marR="27623" marT="27305" marB="27305" anchor="ctr"/>
                </a:tc>
                <a:extLst>
                  <a:ext uri="{0D108BD9-81ED-4DB2-BD59-A6C34878D82A}">
                    <a16:rowId xmlns:a16="http://schemas.microsoft.com/office/drawing/2014/main" xmlns="" val="3215082294"/>
                  </a:ext>
                </a:extLst>
              </a:tr>
              <a:tr h="534671">
                <a:tc>
                  <a:txBody>
                    <a:bodyPr/>
                    <a:lstStyle/>
                    <a:p>
                      <a:pPr marL="182880" marR="0">
                        <a:spcBef>
                          <a:spcPts val="0"/>
                        </a:spcBef>
                        <a:spcAft>
                          <a:spcPts val="0"/>
                        </a:spcAft>
                      </a:pPr>
                      <a:r>
                        <a:rPr lang="en-GB" sz="1600" dirty="0">
                          <a:effectLst/>
                        </a:rPr>
                        <a:t>Difference, </a:t>
                      </a:r>
                      <a:r>
                        <a:rPr lang="en-GB" sz="1600" dirty="0" err="1">
                          <a:effectLst/>
                        </a:rPr>
                        <a:t>mo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7623" marR="27623" marT="27305" marB="27305" anchor="ctr"/>
                </a:tc>
                <a:tc>
                  <a:txBody>
                    <a:bodyPr/>
                    <a:lstStyle/>
                    <a:p>
                      <a:pPr marL="0" marR="0" algn="ctr">
                        <a:spcBef>
                          <a:spcPts val="0"/>
                        </a:spcBef>
                        <a:spcAft>
                          <a:spcPts val="0"/>
                        </a:spcAft>
                      </a:pPr>
                      <a:r>
                        <a:rPr lang="en-US" sz="1600" b="1" dirty="0">
                          <a:effectLst/>
                        </a:rPr>
                        <a:t>16.9</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27623" marR="27623" marT="27305" marB="27305" anchor="ctr"/>
                </a:tc>
                <a:tc>
                  <a:txBody>
                    <a:bodyPr/>
                    <a:lstStyle/>
                    <a:p>
                      <a:pPr marL="0" marR="0" algn="ctr">
                        <a:spcBef>
                          <a:spcPts val="0"/>
                        </a:spcBef>
                        <a:spcAft>
                          <a:spcPts val="0"/>
                        </a:spcAft>
                      </a:pPr>
                      <a:r>
                        <a:rPr lang="en-US" sz="1600" b="1" dirty="0">
                          <a:effectLst/>
                        </a:rPr>
                        <a:t>14.8</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27623" marR="27623" marT="27305" marB="27305" anchor="ctr"/>
                </a:tc>
                <a:tc>
                  <a:txBody>
                    <a:bodyPr/>
                    <a:lstStyle/>
                    <a:p>
                      <a:pPr marL="0" marR="0" algn="ctr">
                        <a:spcBef>
                          <a:spcPts val="0"/>
                        </a:spcBef>
                        <a:spcAft>
                          <a:spcPts val="0"/>
                        </a:spcAft>
                      </a:pPr>
                      <a:r>
                        <a:rPr lang="en-US" sz="1600" b="1" dirty="0">
                          <a:effectLst/>
                        </a:rPr>
                        <a:t>6.7</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27623" marR="27623" marT="27305" marB="27305" anchor="ctr"/>
                </a:tc>
                <a:tc>
                  <a:txBody>
                    <a:bodyPr/>
                    <a:lstStyle/>
                    <a:p>
                      <a:pPr marL="0" marR="0" algn="ctr">
                        <a:spcBef>
                          <a:spcPts val="0"/>
                        </a:spcBef>
                        <a:spcAft>
                          <a:spcPts val="0"/>
                        </a:spcAft>
                      </a:pPr>
                      <a:r>
                        <a:rPr lang="en-US" sz="1600" b="1" dirty="0">
                          <a:effectLst/>
                        </a:rPr>
                        <a:t>2.2</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27623" marR="27623" marT="27305" marB="27305" anchor="ctr"/>
                </a:tc>
                <a:extLst>
                  <a:ext uri="{0D108BD9-81ED-4DB2-BD59-A6C34878D82A}">
                    <a16:rowId xmlns:a16="http://schemas.microsoft.com/office/drawing/2014/main" xmlns="" val="3407441627"/>
                  </a:ext>
                </a:extLst>
              </a:tr>
              <a:tr h="365760">
                <a:tc>
                  <a:txBody>
                    <a:bodyPr/>
                    <a:lstStyle/>
                    <a:p>
                      <a:pPr marL="182880" marR="0">
                        <a:spcBef>
                          <a:spcPts val="0"/>
                        </a:spcBef>
                        <a:spcAft>
                          <a:spcPts val="0"/>
                        </a:spcAft>
                      </a:pPr>
                      <a:r>
                        <a:rPr lang="en-GB" sz="1600" dirty="0">
                          <a:effectLst/>
                        </a:rPr>
                        <a:t>HR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7623" marR="27623" marT="27305" marB="27305" anchor="ctr"/>
                </a:tc>
                <a:tc>
                  <a:txBody>
                    <a:bodyPr/>
                    <a:lstStyle/>
                    <a:p>
                      <a:pPr marL="0" marR="0" algn="ctr">
                        <a:spcBef>
                          <a:spcPts val="0"/>
                        </a:spcBef>
                        <a:spcAft>
                          <a:spcPts val="0"/>
                        </a:spcAft>
                      </a:pPr>
                      <a:r>
                        <a:rPr lang="en-US" sz="1600" dirty="0">
                          <a:effectLst/>
                        </a:rPr>
                        <a:t>0.442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7623" marR="27623" marT="27305" marB="27305" anchor="ctr"/>
                </a:tc>
                <a:tc>
                  <a:txBody>
                    <a:bodyPr/>
                    <a:lstStyle/>
                    <a:p>
                      <a:pPr marL="0" marR="0" algn="ctr">
                        <a:spcBef>
                          <a:spcPts val="0"/>
                        </a:spcBef>
                        <a:spcAft>
                          <a:spcPts val="0"/>
                        </a:spcAft>
                      </a:pPr>
                      <a:r>
                        <a:rPr lang="en-US" sz="1600" dirty="0">
                          <a:effectLst/>
                        </a:rPr>
                        <a:t>0.602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7623" marR="27623" marT="27305" marB="27305" anchor="ctr"/>
                </a:tc>
                <a:tc>
                  <a:txBody>
                    <a:bodyPr/>
                    <a:lstStyle/>
                    <a:p>
                      <a:pPr marL="0" marR="0" algn="ctr">
                        <a:spcBef>
                          <a:spcPts val="0"/>
                        </a:spcBef>
                        <a:spcAft>
                          <a:spcPts val="0"/>
                        </a:spcAft>
                      </a:pPr>
                      <a:r>
                        <a:rPr lang="en-US" sz="1600" dirty="0">
                          <a:effectLst/>
                        </a:rPr>
                        <a:t>0.800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7623" marR="27623" marT="27305" marB="27305" anchor="ctr"/>
                </a:tc>
                <a:tc>
                  <a:txBody>
                    <a:bodyPr/>
                    <a:lstStyle/>
                    <a:p>
                      <a:pPr marL="0" marR="0" algn="ctr">
                        <a:spcBef>
                          <a:spcPts val="0"/>
                        </a:spcBef>
                        <a:spcAft>
                          <a:spcPts val="0"/>
                        </a:spcAft>
                      </a:pPr>
                      <a:r>
                        <a:rPr lang="en-US" sz="1600" dirty="0">
                          <a:effectLst/>
                        </a:rPr>
                        <a:t>0.913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7623" marR="27623" marT="27305" marB="27305" anchor="ctr"/>
                </a:tc>
                <a:extLst>
                  <a:ext uri="{0D108BD9-81ED-4DB2-BD59-A6C34878D82A}">
                    <a16:rowId xmlns:a16="http://schemas.microsoft.com/office/drawing/2014/main" xmlns="" val="3979983341"/>
                  </a:ext>
                </a:extLst>
              </a:tr>
              <a:tr h="534671">
                <a:tc>
                  <a:txBody>
                    <a:bodyPr/>
                    <a:lstStyle/>
                    <a:p>
                      <a:pPr marL="182880" marR="0">
                        <a:spcBef>
                          <a:spcPts val="0"/>
                        </a:spcBef>
                        <a:spcAft>
                          <a:spcPts val="0"/>
                        </a:spcAft>
                      </a:pPr>
                      <a:r>
                        <a:rPr lang="en-GB" sz="1600" dirty="0">
                          <a:effectLst/>
                        </a:rPr>
                        <a:t>(95% CI)</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7623" marR="27623" marT="27305" marB="27305" anchor="ctr"/>
                </a:tc>
                <a:tc>
                  <a:txBody>
                    <a:bodyPr/>
                    <a:lstStyle/>
                    <a:p>
                      <a:pPr marL="0" marR="0" algn="ctr">
                        <a:spcBef>
                          <a:spcPts val="0"/>
                        </a:spcBef>
                        <a:spcAft>
                          <a:spcPts val="0"/>
                        </a:spcAft>
                      </a:pPr>
                      <a:r>
                        <a:rPr lang="en-US" sz="1600">
                          <a:effectLst/>
                        </a:rPr>
                        <a:t>(0.260, 0.753)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27623" marR="27623" marT="27305" marB="27305" anchor="ctr"/>
                </a:tc>
                <a:tc>
                  <a:txBody>
                    <a:bodyPr/>
                    <a:lstStyle/>
                    <a:p>
                      <a:pPr marL="0" marR="0" algn="ctr">
                        <a:spcBef>
                          <a:spcPts val="0"/>
                        </a:spcBef>
                        <a:spcAft>
                          <a:spcPts val="0"/>
                        </a:spcAft>
                      </a:pPr>
                      <a:r>
                        <a:rPr lang="en-US" sz="1600" dirty="0">
                          <a:effectLst/>
                        </a:rPr>
                        <a:t>(0.386, 0.939)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7623" marR="27623" marT="27305" marB="27305" anchor="ctr"/>
                </a:tc>
                <a:tc>
                  <a:txBody>
                    <a:bodyPr/>
                    <a:lstStyle/>
                    <a:p>
                      <a:pPr marL="0" marR="0" algn="ctr">
                        <a:spcBef>
                          <a:spcPts val="0"/>
                        </a:spcBef>
                        <a:spcAft>
                          <a:spcPts val="0"/>
                        </a:spcAft>
                      </a:pPr>
                      <a:r>
                        <a:rPr lang="en-US" sz="1600" dirty="0">
                          <a:effectLst/>
                        </a:rPr>
                        <a:t>(0.537, 1.194)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7623" marR="27623" marT="27305" marB="27305" anchor="ctr"/>
                </a:tc>
                <a:tc>
                  <a:txBody>
                    <a:bodyPr/>
                    <a:lstStyle/>
                    <a:p>
                      <a:pPr marL="0" marR="0" algn="ctr">
                        <a:spcBef>
                          <a:spcPts val="0"/>
                        </a:spcBef>
                        <a:spcAft>
                          <a:spcPts val="0"/>
                        </a:spcAft>
                      </a:pPr>
                      <a:r>
                        <a:rPr lang="en-US" sz="1600" dirty="0">
                          <a:effectLst/>
                        </a:rPr>
                        <a:t>(0.614, 1.360)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7623" marR="27623" marT="27305" marB="27305" anchor="ctr"/>
                </a:tc>
                <a:extLst>
                  <a:ext uri="{0D108BD9-81ED-4DB2-BD59-A6C34878D82A}">
                    <a16:rowId xmlns:a16="http://schemas.microsoft.com/office/drawing/2014/main" xmlns="" val="515034318"/>
                  </a:ext>
                </a:extLst>
              </a:tr>
              <a:tr h="365760">
                <a:tc>
                  <a:txBody>
                    <a:bodyPr/>
                    <a:lstStyle/>
                    <a:p>
                      <a:pPr marL="182880" marR="0">
                        <a:spcBef>
                          <a:spcPts val="0"/>
                        </a:spcBef>
                        <a:spcAft>
                          <a:spcPts val="0"/>
                        </a:spcAft>
                      </a:pPr>
                      <a:r>
                        <a:rPr lang="en-GB" sz="1600" dirty="0">
                          <a:effectLst/>
                        </a:rPr>
                        <a:t>p-value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7623" marR="27623" marT="27305" marB="27305" anchor="ctr"/>
                </a:tc>
                <a:tc>
                  <a:txBody>
                    <a:bodyPr/>
                    <a:lstStyle/>
                    <a:p>
                      <a:pPr marL="0" marR="0" algn="ctr">
                        <a:spcBef>
                          <a:spcPts val="0"/>
                        </a:spcBef>
                        <a:spcAft>
                          <a:spcPts val="0"/>
                        </a:spcAft>
                      </a:pPr>
                      <a:r>
                        <a:rPr lang="en-US" sz="1600" b="1" dirty="0">
                          <a:solidFill>
                            <a:srgbClr val="FF0000"/>
                          </a:solidFill>
                          <a:effectLst/>
                        </a:rPr>
                        <a:t>0.003</a:t>
                      </a:r>
                      <a:endParaRPr lang="en-US"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7623" marR="27623" marT="27305" marB="27305" anchor="ctr"/>
                </a:tc>
                <a:tc>
                  <a:txBody>
                    <a:bodyPr/>
                    <a:lstStyle/>
                    <a:p>
                      <a:pPr marL="0" marR="0" algn="ctr">
                        <a:spcBef>
                          <a:spcPts val="0"/>
                        </a:spcBef>
                        <a:spcAft>
                          <a:spcPts val="0"/>
                        </a:spcAft>
                      </a:pPr>
                      <a:r>
                        <a:rPr lang="en-US" sz="1600" b="1" dirty="0">
                          <a:solidFill>
                            <a:srgbClr val="FF0000"/>
                          </a:solidFill>
                          <a:effectLst/>
                        </a:rPr>
                        <a:t>0.025</a:t>
                      </a:r>
                      <a:endParaRPr lang="en-US"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7623" marR="27623" marT="27305" marB="27305" anchor="ctr"/>
                </a:tc>
                <a:tc>
                  <a:txBody>
                    <a:bodyPr/>
                    <a:lstStyle/>
                    <a:p>
                      <a:pPr marL="0" marR="0" algn="ctr">
                        <a:spcBef>
                          <a:spcPts val="0"/>
                        </a:spcBef>
                        <a:spcAft>
                          <a:spcPts val="0"/>
                        </a:spcAft>
                      </a:pPr>
                      <a:r>
                        <a:rPr lang="en-US" sz="1600" b="1" dirty="0">
                          <a:effectLst/>
                        </a:rPr>
                        <a:t>0.275</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27623" marR="27623" marT="27305" marB="27305" anchor="ctr"/>
                </a:tc>
                <a:tc>
                  <a:txBody>
                    <a:bodyPr/>
                    <a:lstStyle/>
                    <a:p>
                      <a:pPr marL="0" marR="0" algn="ctr">
                        <a:spcBef>
                          <a:spcPts val="0"/>
                        </a:spcBef>
                        <a:spcAft>
                          <a:spcPts val="0"/>
                        </a:spcAft>
                      </a:pPr>
                      <a:r>
                        <a:rPr lang="en-US" sz="1600" b="1" dirty="0">
                          <a:effectLst/>
                        </a:rPr>
                        <a:t>0.655</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27623" marR="27623" marT="27305" marB="27305" anchor="ctr"/>
                </a:tc>
                <a:extLst>
                  <a:ext uri="{0D108BD9-81ED-4DB2-BD59-A6C34878D82A}">
                    <a16:rowId xmlns:a16="http://schemas.microsoft.com/office/drawing/2014/main" xmlns="" val="1612505157"/>
                  </a:ext>
                </a:extLst>
              </a:tr>
            </a:tbl>
          </a:graphicData>
        </a:graphic>
      </p:graphicFrame>
      <p:sp>
        <p:nvSpPr>
          <p:cNvPr id="10" name="Rectangle 9"/>
          <p:cNvSpPr/>
          <p:nvPr/>
        </p:nvSpPr>
        <p:spPr>
          <a:xfrm>
            <a:off x="1514475" y="3334392"/>
            <a:ext cx="6236494" cy="409575"/>
          </a:xfrm>
          <a:prstGeom prst="rect">
            <a:avLst/>
          </a:prstGeom>
          <a:noFill/>
          <a:ln w="381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2267505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1913" dirty="0"/>
              <a:t>Independent Baseline Predictors of OS: Multivariate Analysis*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30616564"/>
              </p:ext>
            </p:extLst>
          </p:nvPr>
        </p:nvGraphicFramePr>
        <p:xfrm>
          <a:off x="245887" y="1045030"/>
          <a:ext cx="8577099" cy="4055221"/>
        </p:xfrm>
        <a:graphic>
          <a:graphicData uri="http://schemas.openxmlformats.org/drawingml/2006/table">
            <a:tbl>
              <a:tblPr firstRow="1" bandRow="1">
                <a:tableStyleId>{5C22544A-7EE6-4342-B048-85BDC9FD1C3A}</a:tableStyleId>
              </a:tblPr>
              <a:tblGrid>
                <a:gridCol w="4847925">
                  <a:extLst>
                    <a:ext uri="{9D8B030D-6E8A-4147-A177-3AD203B41FA5}">
                      <a16:colId xmlns:a16="http://schemas.microsoft.com/office/drawing/2014/main" xmlns="" val="3986771093"/>
                    </a:ext>
                  </a:extLst>
                </a:gridCol>
                <a:gridCol w="1864587">
                  <a:extLst>
                    <a:ext uri="{9D8B030D-6E8A-4147-A177-3AD203B41FA5}">
                      <a16:colId xmlns:a16="http://schemas.microsoft.com/office/drawing/2014/main" xmlns="" val="3351749009"/>
                    </a:ext>
                  </a:extLst>
                </a:gridCol>
                <a:gridCol w="1864587">
                  <a:extLst>
                    <a:ext uri="{9D8B030D-6E8A-4147-A177-3AD203B41FA5}">
                      <a16:colId xmlns:a16="http://schemas.microsoft.com/office/drawing/2014/main" xmlns="" val="3584492586"/>
                    </a:ext>
                  </a:extLst>
                </a:gridCol>
              </a:tblGrid>
              <a:tr h="779851">
                <a:tc>
                  <a:txBody>
                    <a:bodyPr/>
                    <a:lstStyle/>
                    <a:p>
                      <a:r>
                        <a:rPr lang="en-US" sz="1800" dirty="0"/>
                        <a:t>Covariate</a:t>
                      </a:r>
                    </a:p>
                  </a:txBody>
                  <a:tcPr marL="68580" marR="68580" anchor="b"/>
                </a:tc>
                <a:tc>
                  <a:txBody>
                    <a:bodyPr/>
                    <a:lstStyle/>
                    <a:p>
                      <a:pPr algn="ctr"/>
                      <a:r>
                        <a:rPr lang="en-US" sz="1800" dirty="0"/>
                        <a:t>Hazard Ratio (95% CI)</a:t>
                      </a:r>
                    </a:p>
                  </a:txBody>
                  <a:tcPr marL="68580" marR="68580" anchor="ctr"/>
                </a:tc>
                <a:tc>
                  <a:txBody>
                    <a:bodyPr/>
                    <a:lstStyle/>
                    <a:p>
                      <a:pPr algn="ctr"/>
                      <a:r>
                        <a:rPr lang="en-US" sz="1800" dirty="0"/>
                        <a:t>p-value</a:t>
                      </a:r>
                    </a:p>
                  </a:txBody>
                  <a:tcPr marL="68580" marR="68580" anchor="b"/>
                </a:tc>
                <a:extLst>
                  <a:ext uri="{0D108BD9-81ED-4DB2-BD59-A6C34878D82A}">
                    <a16:rowId xmlns:a16="http://schemas.microsoft.com/office/drawing/2014/main" xmlns="" val="862450508"/>
                  </a:ext>
                </a:extLst>
              </a:tr>
              <a:tr h="545895">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Prior chemotherapy (yes vs no)</a:t>
                      </a:r>
                    </a:p>
                  </a:txBody>
                  <a:tcPr marL="51435" marR="51435"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1.46 (1.12, 1.90)</a:t>
                      </a:r>
                    </a:p>
                  </a:txBody>
                  <a:tcPr marL="68580" marR="68580" anchor="ctr"/>
                </a:tc>
                <a:tc>
                  <a:txBody>
                    <a:bodyPr/>
                    <a:lstStyle/>
                    <a:p>
                      <a:pPr algn="ctr"/>
                      <a:r>
                        <a:rPr lang="en-US" sz="1800" dirty="0"/>
                        <a:t>0.005</a:t>
                      </a:r>
                    </a:p>
                  </a:txBody>
                  <a:tcPr marL="68580" marR="68580" anchor="ctr"/>
                </a:tc>
                <a:extLst>
                  <a:ext uri="{0D108BD9-81ED-4DB2-BD59-A6C34878D82A}">
                    <a16:rowId xmlns:a16="http://schemas.microsoft.com/office/drawing/2014/main" xmlns="" val="376942175"/>
                  </a:ext>
                </a:extLst>
              </a:tr>
              <a:tr h="545895">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Age, y (&gt;median vs ≤median)</a:t>
                      </a:r>
                    </a:p>
                  </a:txBody>
                  <a:tcPr marL="51435" marR="51435"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1.45 (1.16, 1.80)</a:t>
                      </a:r>
                    </a:p>
                  </a:txBody>
                  <a:tcPr marL="68580" marR="68580" anchor="ctr"/>
                </a:tc>
                <a:tc>
                  <a:txBody>
                    <a:bodyPr/>
                    <a:lstStyle/>
                    <a:p>
                      <a:pPr algn="ctr"/>
                      <a:r>
                        <a:rPr lang="en-US" sz="1800" dirty="0"/>
                        <a:t>0.001</a:t>
                      </a:r>
                    </a:p>
                  </a:txBody>
                  <a:tcPr marL="68580" marR="68580" anchor="ctr"/>
                </a:tc>
                <a:extLst>
                  <a:ext uri="{0D108BD9-81ED-4DB2-BD59-A6C34878D82A}">
                    <a16:rowId xmlns:a16="http://schemas.microsoft.com/office/drawing/2014/main" xmlns="" val="507316086"/>
                  </a:ext>
                </a:extLst>
              </a:tr>
              <a:tr h="545895">
                <a:tc>
                  <a: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Alkaline phosphatase, U/L (&gt;median vs ≤median)</a:t>
                      </a:r>
                    </a:p>
                  </a:txBody>
                  <a:tcPr marL="51435" marR="51435" marT="0" marB="0" anchor="ctr"/>
                </a:tc>
                <a:tc>
                  <a:txBody>
                    <a:bodyPr/>
                    <a:lstStyle/>
                    <a:p>
                      <a:pPr algn="ctr"/>
                      <a:r>
                        <a:rPr lang="en-US" sz="1800" dirty="0"/>
                        <a:t>1.64 (1.31, 2.05)</a:t>
                      </a:r>
                    </a:p>
                  </a:txBody>
                  <a:tcPr marL="68580" marR="68580" anchor="ctr"/>
                </a:tc>
                <a:tc>
                  <a:txBody>
                    <a:bodyPr/>
                    <a:lstStyle/>
                    <a:p>
                      <a:pPr algn="ctr"/>
                      <a:r>
                        <a:rPr lang="en-US" sz="1800" dirty="0"/>
                        <a:t>&lt;0.001</a:t>
                      </a:r>
                    </a:p>
                  </a:txBody>
                  <a:tcPr marL="68580" marR="68580" anchor="ctr"/>
                </a:tc>
                <a:extLst>
                  <a:ext uri="{0D108BD9-81ED-4DB2-BD59-A6C34878D82A}">
                    <a16:rowId xmlns:a16="http://schemas.microsoft.com/office/drawing/2014/main" xmlns="" val="3159605068"/>
                  </a:ext>
                </a:extLst>
              </a:tr>
              <a:tr h="545895">
                <a:tc>
                  <a: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Ethnicity (CAUs vs AAs)</a:t>
                      </a:r>
                    </a:p>
                  </a:txBody>
                  <a:tcPr marL="51435" marR="51435" marT="0" marB="0" anchor="ctr"/>
                </a:tc>
                <a:tc>
                  <a:txBody>
                    <a:bodyPr/>
                    <a:lstStyle/>
                    <a:p>
                      <a:pPr algn="ctr"/>
                      <a:r>
                        <a:rPr lang="en-US" sz="1800" dirty="0"/>
                        <a:t>1.58 (1.23, 2.04)</a:t>
                      </a:r>
                    </a:p>
                  </a:txBody>
                  <a:tcPr marL="68580" marR="685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&lt;0.001</a:t>
                      </a:r>
                    </a:p>
                  </a:txBody>
                  <a:tcPr marL="68580" marR="68580" anchor="ctr"/>
                </a:tc>
                <a:extLst>
                  <a:ext uri="{0D108BD9-81ED-4DB2-BD59-A6C34878D82A}">
                    <a16:rowId xmlns:a16="http://schemas.microsoft.com/office/drawing/2014/main" xmlns="" val="3405464692"/>
                  </a:ext>
                </a:extLst>
              </a:tr>
              <a:tr h="545895">
                <a:tc>
                  <a: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Hemoglobin, g/</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dL</a:t>
                      </a:r>
                      <a:r>
                        <a:rPr lang="en-US" sz="1800" dirty="0">
                          <a:effectLst/>
                          <a:latin typeface="Calibri" panose="020F0502020204030204" pitchFamily="34" charset="0"/>
                          <a:ea typeface="Calibri" panose="020F0502020204030204" pitchFamily="34" charset="0"/>
                          <a:cs typeface="Times New Roman" panose="02020603050405020304" pitchFamily="18" charset="0"/>
                        </a:rPr>
                        <a:t> (&gt;median vs ≤median)</a:t>
                      </a:r>
                    </a:p>
                  </a:txBody>
                  <a:tcPr marL="51435" marR="51435" marT="0" marB="0" anchor="ctr"/>
                </a:tc>
                <a:tc>
                  <a:txBody>
                    <a:bodyPr/>
                    <a:lstStyle/>
                    <a:p>
                      <a:pPr algn="ctr"/>
                      <a:r>
                        <a:rPr lang="en-US" sz="1800" dirty="0"/>
                        <a:t>0.64 (0.51, 0.80)</a:t>
                      </a:r>
                    </a:p>
                  </a:txBody>
                  <a:tcPr marL="68580" marR="685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&lt;0.001</a:t>
                      </a:r>
                    </a:p>
                  </a:txBody>
                  <a:tcPr marL="68580" marR="68580" anchor="ctr"/>
                </a:tc>
                <a:extLst>
                  <a:ext uri="{0D108BD9-81ED-4DB2-BD59-A6C34878D82A}">
                    <a16:rowId xmlns:a16="http://schemas.microsoft.com/office/drawing/2014/main" xmlns="" val="1454515109"/>
                  </a:ext>
                </a:extLst>
              </a:tr>
              <a:tr h="545895">
                <a:tc>
                  <a: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PSA, ng/mL (&gt;median vs ≤median)</a:t>
                      </a:r>
                    </a:p>
                  </a:txBody>
                  <a:tcPr marL="51435" marR="51435" marT="0" marB="0" anchor="ctr"/>
                </a:tc>
                <a:tc>
                  <a:txBody>
                    <a:bodyPr/>
                    <a:lstStyle/>
                    <a:p>
                      <a:pPr algn="ctr"/>
                      <a:r>
                        <a:rPr lang="en-US" sz="1800" dirty="0"/>
                        <a:t>1.62 (1.29, 2.03)</a:t>
                      </a:r>
                    </a:p>
                  </a:txBody>
                  <a:tcPr marL="68580" marR="685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&lt;0.001</a:t>
                      </a:r>
                    </a:p>
                  </a:txBody>
                  <a:tcPr marL="68580" marR="68580" anchor="ctr"/>
                </a:tc>
                <a:extLst>
                  <a:ext uri="{0D108BD9-81ED-4DB2-BD59-A6C34878D82A}">
                    <a16:rowId xmlns:a16="http://schemas.microsoft.com/office/drawing/2014/main" xmlns="" val="2947693771"/>
                  </a:ext>
                </a:extLst>
              </a:tr>
            </a:tbl>
          </a:graphicData>
        </a:graphic>
      </p:graphicFrame>
      <p:sp>
        <p:nvSpPr>
          <p:cNvPr id="5" name="TextBox 4"/>
          <p:cNvSpPr txBox="1"/>
          <p:nvPr/>
        </p:nvSpPr>
        <p:spPr>
          <a:xfrm>
            <a:off x="1371600" y="4777086"/>
            <a:ext cx="6629400" cy="323165"/>
          </a:xfrm>
          <a:prstGeom prst="rect">
            <a:avLst/>
          </a:prstGeom>
          <a:noFill/>
        </p:spPr>
        <p:txBody>
          <a:bodyPr wrap="square" rtlCol="0">
            <a:spAutoFit/>
          </a:bodyPr>
          <a:lstStyle/>
          <a:p>
            <a:pPr eaLnBrk="0" hangingPunct="0"/>
            <a:r>
              <a:rPr lang="en-US" sz="750" dirty="0">
                <a:solidFill>
                  <a:prstClr val="white"/>
                </a:solidFill>
                <a:latin typeface="Calibri" panose="020F0502020204030204" pitchFamily="34" charset="0"/>
                <a:cs typeface="Arial" panose="020B0604020202020204" pitchFamily="34" charset="0"/>
              </a:rPr>
              <a:t>AA = African American; CAU = Caucasian; CI = confidence interval; ECOG = Eastern Cooperative Oncology Group; OS = overall survival; PSA = prostate-specific antigen.</a:t>
            </a:r>
          </a:p>
          <a:p>
            <a:pPr eaLnBrk="0" hangingPunct="0"/>
            <a:endParaRPr lang="en-US" sz="750" dirty="0">
              <a:solidFill>
                <a:prstClr val="white"/>
              </a:solidFill>
              <a:latin typeface="Calibri" panose="020F0502020204030204" pitchFamily="34" charset="0"/>
              <a:cs typeface="Arial" panose="020B0604020202020204" pitchFamily="34" charset="0"/>
            </a:endParaRPr>
          </a:p>
        </p:txBody>
      </p:sp>
      <p:sp>
        <p:nvSpPr>
          <p:cNvPr id="6" name="Rectangle 5"/>
          <p:cNvSpPr/>
          <p:nvPr/>
        </p:nvSpPr>
        <p:spPr>
          <a:xfrm>
            <a:off x="245888" y="3427079"/>
            <a:ext cx="8521594" cy="599355"/>
          </a:xfrm>
          <a:prstGeom prst="rect">
            <a:avLst/>
          </a:prstGeom>
          <a:noFill/>
          <a:ln w="381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013">
              <a:solidFill>
                <a:prstClr val="white"/>
              </a:solidFill>
            </a:endParaRPr>
          </a:p>
        </p:txBody>
      </p:sp>
      <p:sp>
        <p:nvSpPr>
          <p:cNvPr id="7" name="TextBox 6"/>
          <p:cNvSpPr txBox="1"/>
          <p:nvPr/>
        </p:nvSpPr>
        <p:spPr>
          <a:xfrm>
            <a:off x="1371616" y="4176406"/>
            <a:ext cx="6629384" cy="392415"/>
          </a:xfrm>
          <a:prstGeom prst="rect">
            <a:avLst/>
          </a:prstGeom>
          <a:noFill/>
        </p:spPr>
        <p:txBody>
          <a:bodyPr wrap="square" rtlCol="0">
            <a:spAutoFit/>
          </a:bodyPr>
          <a:lstStyle/>
          <a:p>
            <a:pPr eaLnBrk="0" hangingPunct="0"/>
            <a:r>
              <a:rPr lang="en-US" sz="975" dirty="0">
                <a:solidFill>
                  <a:prstClr val="white"/>
                </a:solidFill>
                <a:latin typeface="Calibri" panose="020F0502020204030204" pitchFamily="34" charset="0"/>
                <a:cs typeface="Arial" panose="020B0604020202020204" pitchFamily="34" charset="0"/>
              </a:rPr>
              <a:t>*Variables examined in multivariate analysis: age, ethnicity, ECOG performance score, prior chemotherapy, prior radiation, weight, PSA, alkaline phosphatase, hemoglobin, liver metastases, and practice setting.</a:t>
            </a:r>
          </a:p>
        </p:txBody>
      </p:sp>
    </p:spTree>
    <p:extLst>
      <p:ext uri="{BB962C8B-B14F-4D97-AF65-F5344CB8AC3E}">
        <p14:creationId xmlns:p14="http://schemas.microsoft.com/office/powerpoint/2010/main" val="25833744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042" y="1021976"/>
            <a:ext cx="8160444" cy="3488552"/>
          </a:xfrm>
        </p:spPr>
        <p:txBody>
          <a:bodyPr/>
          <a:lstStyle/>
          <a:p>
            <a:r>
              <a:rPr lang="en-US" dirty="0" smtClean="0"/>
              <a:t>Gene Mutated Prostate Cancer/PARP Inhibitors/Mismatch</a:t>
            </a:r>
            <a:br>
              <a:rPr lang="en-US" dirty="0" smtClean="0"/>
            </a:br>
            <a:r>
              <a:rPr lang="en-US" dirty="0" smtClean="0"/>
              <a:t>NEW DRUGS:</a:t>
            </a:r>
            <a:br>
              <a:rPr lang="en-US" dirty="0" smtClean="0"/>
            </a:br>
            <a:r>
              <a:rPr lang="en-US" dirty="0" smtClean="0"/>
              <a:t>1. Olaparib (</a:t>
            </a:r>
            <a:r>
              <a:rPr lang="en-US" dirty="0" err="1" smtClean="0"/>
              <a:t>Lynparza</a:t>
            </a:r>
            <a:r>
              <a:rPr lang="en-US" dirty="0" smtClean="0"/>
              <a:t>-AstraZeneca)</a:t>
            </a:r>
            <a:br>
              <a:rPr lang="en-US" dirty="0" smtClean="0"/>
            </a:br>
            <a:r>
              <a:rPr lang="en-US" dirty="0"/>
              <a:t>2. </a:t>
            </a:r>
            <a:r>
              <a:rPr lang="en-US" dirty="0" smtClean="0"/>
              <a:t>Rucaparib (</a:t>
            </a:r>
            <a:r>
              <a:rPr lang="en-US" dirty="0" err="1" smtClean="0"/>
              <a:t>Rubraca</a:t>
            </a:r>
            <a:r>
              <a:rPr lang="en-US" dirty="0" smtClean="0"/>
              <a:t>-Clovis Oncology)</a:t>
            </a:r>
            <a:br>
              <a:rPr lang="en-US" dirty="0" smtClean="0"/>
            </a:br>
            <a:r>
              <a:rPr lang="en-US" dirty="0"/>
              <a:t>3. </a:t>
            </a:r>
            <a:r>
              <a:rPr lang="en-US" dirty="0" err="1" smtClean="0"/>
              <a:t>Pembrolizumab</a:t>
            </a:r>
            <a:r>
              <a:rPr lang="en-US" dirty="0" smtClean="0"/>
              <a:t> (</a:t>
            </a:r>
            <a:r>
              <a:rPr lang="en-US" dirty="0" err="1" smtClean="0"/>
              <a:t>Keytruda</a:t>
            </a:r>
            <a:r>
              <a:rPr lang="en-US" dirty="0" smtClean="0"/>
              <a:t>-Merck)</a:t>
            </a:r>
            <a:endParaRPr lang="en-US" dirty="0"/>
          </a:p>
        </p:txBody>
      </p:sp>
    </p:spTree>
    <p:extLst>
      <p:ext uri="{BB962C8B-B14F-4D97-AF65-F5344CB8AC3E}">
        <p14:creationId xmlns:p14="http://schemas.microsoft.com/office/powerpoint/2010/main" val="17590428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50" b="1" dirty="0"/>
              <a:t>DNA Repair Alterations in Metastatic Prostate Cancer</a:t>
            </a:r>
          </a:p>
        </p:txBody>
      </p:sp>
      <p:sp>
        <p:nvSpPr>
          <p:cNvPr id="6" name="TextBox 6">
            <a:extLst>
              <a:ext uri="{FF2B5EF4-FFF2-40B4-BE49-F238E27FC236}">
                <a16:creationId xmlns:a16="http://schemas.microsoft.com/office/drawing/2014/main" xmlns="" id="{C2FB5F12-48BD-4449-BA33-F5179F1997DE}"/>
              </a:ext>
            </a:extLst>
          </p:cNvPr>
          <p:cNvSpPr txBox="1">
            <a:spLocks noChangeArrowheads="1"/>
          </p:cNvSpPr>
          <p:nvPr/>
        </p:nvSpPr>
        <p:spPr bwMode="auto">
          <a:xfrm>
            <a:off x="5305231" y="4903301"/>
            <a:ext cx="3046810"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charset="0"/>
                <a:ea typeface="ヒラギノ角ゴ Pro W3" charset="0"/>
                <a:cs typeface="ヒラギノ角ゴ Pro W3" charset="0"/>
              </a:defRPr>
            </a:lvl1pPr>
            <a:lvl2pPr marL="742950" indent="-285750">
              <a:defRPr sz="2400" b="1">
                <a:solidFill>
                  <a:schemeClr val="tx1"/>
                </a:solidFill>
                <a:latin typeface="Arial" charset="0"/>
                <a:ea typeface="ヒラギノ角ゴ Pro W3" charset="0"/>
                <a:cs typeface="ヒラギノ角ゴ Pro W3" charset="0"/>
              </a:defRPr>
            </a:lvl2pPr>
            <a:lvl3pPr marL="1143000" indent="-228600">
              <a:defRPr sz="2400" b="1">
                <a:solidFill>
                  <a:schemeClr val="tx1"/>
                </a:solidFill>
                <a:latin typeface="Arial" charset="0"/>
                <a:ea typeface="ヒラギノ角ゴ Pro W3" charset="0"/>
                <a:cs typeface="ヒラギノ角ゴ Pro W3" charset="0"/>
              </a:defRPr>
            </a:lvl3pPr>
            <a:lvl4pPr marL="1600200" indent="-228600">
              <a:defRPr sz="2400" b="1">
                <a:solidFill>
                  <a:schemeClr val="tx1"/>
                </a:solidFill>
                <a:latin typeface="Arial" charset="0"/>
                <a:ea typeface="ヒラギノ角ゴ Pro W3" charset="0"/>
                <a:cs typeface="ヒラギノ角ゴ Pro W3" charset="0"/>
              </a:defRPr>
            </a:lvl4pPr>
            <a:lvl5pPr marL="2057400" indent="-228600">
              <a:defRPr sz="2400" b="1">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9pPr>
          </a:lstStyle>
          <a:p>
            <a:r>
              <a:rPr lang="en-US" sz="1050" dirty="0">
                <a:solidFill>
                  <a:schemeClr val="tx2"/>
                </a:solidFill>
              </a:rPr>
              <a:t>Robinson D et al.  </a:t>
            </a:r>
            <a:r>
              <a:rPr lang="en-US" sz="1050" i="1" dirty="0">
                <a:solidFill>
                  <a:schemeClr val="tx2"/>
                </a:solidFill>
              </a:rPr>
              <a:t>Cell </a:t>
            </a:r>
            <a:r>
              <a:rPr lang="en-US" sz="1050" dirty="0">
                <a:solidFill>
                  <a:schemeClr val="tx2"/>
                </a:solidFill>
              </a:rPr>
              <a:t>2015; 161:1215-28.</a:t>
            </a:r>
          </a:p>
        </p:txBody>
      </p:sp>
      <p:sp>
        <p:nvSpPr>
          <p:cNvPr id="7" name="TextBox 6">
            <a:extLst>
              <a:ext uri="{FF2B5EF4-FFF2-40B4-BE49-F238E27FC236}">
                <a16:creationId xmlns:a16="http://schemas.microsoft.com/office/drawing/2014/main" xmlns="" id="{59D164BB-BED7-314F-B93E-5E2646B7C5F3}"/>
              </a:ext>
            </a:extLst>
          </p:cNvPr>
          <p:cNvSpPr txBox="1">
            <a:spLocks noChangeArrowheads="1"/>
          </p:cNvSpPr>
          <p:nvPr/>
        </p:nvSpPr>
        <p:spPr bwMode="auto">
          <a:xfrm>
            <a:off x="926091" y="4898289"/>
            <a:ext cx="3046809"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charset="0"/>
                <a:ea typeface="ヒラギノ角ゴ Pro W3" charset="0"/>
                <a:cs typeface="ヒラギノ角ゴ Pro W3" charset="0"/>
              </a:defRPr>
            </a:lvl1pPr>
            <a:lvl2pPr marL="742950" indent="-285750">
              <a:defRPr sz="2400" b="1">
                <a:solidFill>
                  <a:schemeClr val="tx1"/>
                </a:solidFill>
                <a:latin typeface="Arial" charset="0"/>
                <a:ea typeface="ヒラギノ角ゴ Pro W3" charset="0"/>
                <a:cs typeface="ヒラギノ角ゴ Pro W3" charset="0"/>
              </a:defRPr>
            </a:lvl2pPr>
            <a:lvl3pPr marL="1143000" indent="-228600">
              <a:defRPr sz="2400" b="1">
                <a:solidFill>
                  <a:schemeClr val="tx1"/>
                </a:solidFill>
                <a:latin typeface="Arial" charset="0"/>
                <a:ea typeface="ヒラギノ角ゴ Pro W3" charset="0"/>
                <a:cs typeface="ヒラギノ角ゴ Pro W3" charset="0"/>
              </a:defRPr>
            </a:lvl3pPr>
            <a:lvl4pPr marL="1600200" indent="-228600">
              <a:defRPr sz="2400" b="1">
                <a:solidFill>
                  <a:schemeClr val="tx1"/>
                </a:solidFill>
                <a:latin typeface="Arial" charset="0"/>
                <a:ea typeface="ヒラギノ角ゴ Pro W3" charset="0"/>
                <a:cs typeface="ヒラギノ角ゴ Pro W3" charset="0"/>
              </a:defRPr>
            </a:lvl4pPr>
            <a:lvl5pPr marL="2057400" indent="-228600">
              <a:defRPr sz="2400" b="1">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9pPr>
          </a:lstStyle>
          <a:p>
            <a:r>
              <a:rPr lang="en-US" sz="1050" dirty="0">
                <a:solidFill>
                  <a:schemeClr val="tx2"/>
                </a:solidFill>
              </a:rPr>
              <a:t>Pritchard CC et al.  </a:t>
            </a:r>
            <a:r>
              <a:rPr lang="en-US" sz="1050" i="1" dirty="0">
                <a:solidFill>
                  <a:schemeClr val="tx2"/>
                </a:solidFill>
              </a:rPr>
              <a:t>N </a:t>
            </a:r>
            <a:r>
              <a:rPr lang="en-US" sz="1050" i="1" dirty="0" err="1">
                <a:solidFill>
                  <a:schemeClr val="tx2"/>
                </a:solidFill>
              </a:rPr>
              <a:t>Engl</a:t>
            </a:r>
            <a:r>
              <a:rPr lang="en-US" sz="1050" i="1" dirty="0">
                <a:solidFill>
                  <a:schemeClr val="tx2"/>
                </a:solidFill>
              </a:rPr>
              <a:t> J Med.</a:t>
            </a:r>
            <a:r>
              <a:rPr lang="en-US" sz="1050" dirty="0">
                <a:solidFill>
                  <a:schemeClr val="tx2"/>
                </a:solidFill>
              </a:rPr>
              <a:t> 375:443-53. </a:t>
            </a:r>
          </a:p>
        </p:txBody>
      </p:sp>
      <p:sp>
        <p:nvSpPr>
          <p:cNvPr id="10" name="Content Placeholder 2">
            <a:extLst>
              <a:ext uri="{FF2B5EF4-FFF2-40B4-BE49-F238E27FC236}">
                <a16:creationId xmlns:a16="http://schemas.microsoft.com/office/drawing/2014/main" xmlns="" id="{286878F7-6246-F341-BAA5-96FF303465FF}"/>
              </a:ext>
            </a:extLst>
          </p:cNvPr>
          <p:cNvSpPr>
            <a:spLocks noGrp="1"/>
          </p:cNvSpPr>
          <p:nvPr>
            <p:ph idx="1"/>
          </p:nvPr>
        </p:nvSpPr>
        <p:spPr>
          <a:xfrm>
            <a:off x="4685692" y="4054417"/>
            <a:ext cx="4155088" cy="1047750"/>
          </a:xfrm>
        </p:spPr>
        <p:txBody>
          <a:bodyPr>
            <a:normAutofit/>
          </a:bodyPr>
          <a:lstStyle/>
          <a:p>
            <a:r>
              <a:rPr lang="en-US" sz="1200" dirty="0">
                <a:latin typeface="Calibri" charset="0"/>
                <a:ea typeface="ヒラギノ角ゴ Pro W3" charset="0"/>
                <a:cs typeface="Calibri" charset="0"/>
              </a:rPr>
              <a:t>23% of metastatic castration-resistant prostate cancers harbor DNA repair alterations</a:t>
            </a:r>
          </a:p>
          <a:p>
            <a:r>
              <a:rPr lang="en-US" sz="1200" dirty="0">
                <a:latin typeface="Calibri" charset="0"/>
                <a:ea typeface="ヒラギノ角ゴ Pro W3" charset="0"/>
                <a:cs typeface="Calibri" charset="0"/>
              </a:rPr>
              <a:t>The frequency of DNA repair alterations increases with disease progression</a:t>
            </a:r>
          </a:p>
        </p:txBody>
      </p:sp>
      <p:pic>
        <p:nvPicPr>
          <p:cNvPr id="11" name="Picture 2" descr="SU2C Cell genomic map.png">
            <a:extLst>
              <a:ext uri="{FF2B5EF4-FFF2-40B4-BE49-F238E27FC236}">
                <a16:creationId xmlns:a16="http://schemas.microsoft.com/office/drawing/2014/main" xmlns="" id="{C2E040AD-9270-AF4D-BE72-CA6889EBF2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5903" y="1079897"/>
            <a:ext cx="3942159" cy="2983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11">
            <a:extLst>
              <a:ext uri="{FF2B5EF4-FFF2-40B4-BE49-F238E27FC236}">
                <a16:creationId xmlns:a16="http://schemas.microsoft.com/office/drawing/2014/main" xmlns="" id="{FE90FF66-6749-D64A-B95E-1ABB4EECAB89}"/>
              </a:ext>
            </a:extLst>
          </p:cNvPr>
          <p:cNvSpPr/>
          <p:nvPr/>
        </p:nvSpPr>
        <p:spPr>
          <a:xfrm>
            <a:off x="4632630" y="2480231"/>
            <a:ext cx="3856899" cy="262124"/>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ln w="28575" cmpd="sng">
                <a:solidFill>
                  <a:srgbClr val="FF0000"/>
                </a:solidFill>
              </a:ln>
            </a:endParaRPr>
          </a:p>
        </p:txBody>
      </p:sp>
      <p:sp>
        <p:nvSpPr>
          <p:cNvPr id="14" name="Content Placeholder 2">
            <a:extLst>
              <a:ext uri="{FF2B5EF4-FFF2-40B4-BE49-F238E27FC236}">
                <a16:creationId xmlns:a16="http://schemas.microsoft.com/office/drawing/2014/main" xmlns="" id="{F828BE50-D2B9-C548-9DC0-11F217E8A791}"/>
              </a:ext>
            </a:extLst>
          </p:cNvPr>
          <p:cNvSpPr txBox="1">
            <a:spLocks/>
          </p:cNvSpPr>
          <p:nvPr/>
        </p:nvSpPr>
        <p:spPr bwMode="auto">
          <a:xfrm>
            <a:off x="775851" y="3732341"/>
            <a:ext cx="3046810" cy="99417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342900" indent="-342900">
              <a:defRPr sz="2400" b="1">
                <a:solidFill>
                  <a:schemeClr val="tx1"/>
                </a:solidFill>
                <a:latin typeface="Arial" charset="0"/>
                <a:ea typeface="ヒラギノ角ゴ Pro W3" charset="0"/>
                <a:cs typeface="ヒラギノ角ゴ Pro W3" charset="0"/>
              </a:defRPr>
            </a:lvl1pPr>
            <a:lvl2pPr marL="742950" indent="-285750">
              <a:defRPr sz="2400" b="1">
                <a:solidFill>
                  <a:schemeClr val="tx1"/>
                </a:solidFill>
                <a:latin typeface="Arial" charset="0"/>
                <a:ea typeface="ヒラギノ角ゴ Pro W3" charset="0"/>
                <a:cs typeface="ヒラギノ角ゴ Pro W3" charset="0"/>
              </a:defRPr>
            </a:lvl2pPr>
            <a:lvl3pPr marL="1143000" indent="-228600">
              <a:defRPr sz="2400" b="1">
                <a:solidFill>
                  <a:schemeClr val="tx1"/>
                </a:solidFill>
                <a:latin typeface="Arial" charset="0"/>
                <a:ea typeface="ヒラギノ角ゴ Pro W3" charset="0"/>
                <a:cs typeface="ヒラギノ角ゴ Pro W3" charset="0"/>
              </a:defRPr>
            </a:lvl3pPr>
            <a:lvl4pPr marL="1600200" indent="-228600">
              <a:defRPr sz="2400" b="1">
                <a:solidFill>
                  <a:schemeClr val="tx1"/>
                </a:solidFill>
                <a:latin typeface="Arial" charset="0"/>
                <a:ea typeface="ヒラギノ角ゴ Pro W3" charset="0"/>
                <a:cs typeface="ヒラギノ角ゴ Pro W3" charset="0"/>
              </a:defRPr>
            </a:lvl4pPr>
            <a:lvl5pPr marL="2057400" indent="-228600">
              <a:defRPr sz="2400" b="1">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9pPr>
          </a:lstStyle>
          <a:p>
            <a:pPr>
              <a:spcBef>
                <a:spcPct val="20000"/>
              </a:spcBef>
              <a:buClr>
                <a:srgbClr val="304F4D"/>
              </a:buClr>
              <a:buFontTx/>
              <a:buChar char="•"/>
            </a:pPr>
            <a:r>
              <a:rPr lang="en-US" sz="1200" b="0" dirty="0">
                <a:latin typeface="Calibri" charset="0"/>
                <a:cs typeface="Calibri" charset="0"/>
              </a:rPr>
              <a:t>11.8% of men with metastatic prostate cancer have a germline alteration in 16 DNA damage repair genes</a:t>
            </a:r>
          </a:p>
          <a:p>
            <a:pPr>
              <a:spcBef>
                <a:spcPct val="20000"/>
              </a:spcBef>
              <a:buClr>
                <a:srgbClr val="304F4D"/>
              </a:buClr>
              <a:buFontTx/>
              <a:buChar char="•"/>
            </a:pPr>
            <a:r>
              <a:rPr lang="en-US" sz="1200" b="0" dirty="0">
                <a:latin typeface="Calibri" charset="0"/>
                <a:cs typeface="Calibri" charset="0"/>
              </a:rPr>
              <a:t>Age and family history did not affect mutation frequency</a:t>
            </a:r>
          </a:p>
        </p:txBody>
      </p:sp>
      <p:pic>
        <p:nvPicPr>
          <p:cNvPr id="16" name="Picture 15" descr="Germline prostate.png">
            <a:extLst>
              <a:ext uri="{FF2B5EF4-FFF2-40B4-BE49-F238E27FC236}">
                <a16:creationId xmlns:a16="http://schemas.microsoft.com/office/drawing/2014/main" xmlns="" id="{D49ED421-F64A-134C-8898-5137BECB9E5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664" y="1208846"/>
            <a:ext cx="3548432" cy="25390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429475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50" b="1" dirty="0"/>
              <a:t>BRCA2 Mutation Carriers have a Worse Prognosis</a:t>
            </a:r>
          </a:p>
        </p:txBody>
      </p:sp>
      <p:grpSp>
        <p:nvGrpSpPr>
          <p:cNvPr id="6" name="Group 2">
            <a:extLst>
              <a:ext uri="{FF2B5EF4-FFF2-40B4-BE49-F238E27FC236}">
                <a16:creationId xmlns:a16="http://schemas.microsoft.com/office/drawing/2014/main" xmlns="" id="{9E99D5FF-07AC-884A-908A-D87F225222BE}"/>
              </a:ext>
            </a:extLst>
          </p:cNvPr>
          <p:cNvGrpSpPr>
            <a:grpSpLocks/>
          </p:cNvGrpSpPr>
          <p:nvPr/>
        </p:nvGrpSpPr>
        <p:grpSpPr bwMode="auto">
          <a:xfrm>
            <a:off x="1058146" y="1299055"/>
            <a:ext cx="3603314" cy="3216905"/>
            <a:chOff x="284682" y="1350527"/>
            <a:chExt cx="4804606" cy="3739672"/>
          </a:xfrm>
        </p:grpSpPr>
        <p:pic>
          <p:nvPicPr>
            <p:cNvPr id="7" name="Picture 3">
              <a:extLst>
                <a:ext uri="{FF2B5EF4-FFF2-40B4-BE49-F238E27FC236}">
                  <a16:creationId xmlns:a16="http://schemas.microsoft.com/office/drawing/2014/main" xmlns="" id="{2A109D93-C1A4-0F49-8679-7DAA6EB374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93" r="55508" b="66237"/>
            <a:stretch/>
          </p:blipFill>
          <p:spPr bwMode="auto">
            <a:xfrm>
              <a:off x="284682" y="1350527"/>
              <a:ext cx="4468845" cy="373967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8" name="TextBox 9">
              <a:extLst>
                <a:ext uri="{FF2B5EF4-FFF2-40B4-BE49-F238E27FC236}">
                  <a16:creationId xmlns:a16="http://schemas.microsoft.com/office/drawing/2014/main" xmlns="" id="{A55F79BE-3E77-5E47-A1A1-F37727B84914}"/>
                </a:ext>
              </a:extLst>
            </p:cNvPr>
            <p:cNvSpPr txBox="1">
              <a:spLocks noChangeArrowheads="1"/>
            </p:cNvSpPr>
            <p:nvPr/>
          </p:nvSpPr>
          <p:spPr bwMode="auto">
            <a:xfrm>
              <a:off x="3446265" y="2092941"/>
              <a:ext cx="1238594" cy="322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ヒラギノ角ゴ Pro W3" charset="0"/>
                  <a:cs typeface="ヒラギノ角ゴ Pro W3" charset="0"/>
                </a:defRPr>
              </a:lvl1pPr>
              <a:lvl2pPr marL="742950" indent="-285750" eaLnBrk="0" hangingPunct="0">
                <a:defRPr sz="2400">
                  <a:solidFill>
                    <a:schemeClr val="tx1"/>
                  </a:solidFill>
                  <a:latin typeface="Times New Roman" charset="0"/>
                  <a:ea typeface="ヒラギノ角ゴ Pro W3" charset="0"/>
                  <a:cs typeface="ヒラギノ角ゴ Pro W3" charset="0"/>
                </a:defRPr>
              </a:lvl2pPr>
              <a:lvl3pPr marL="1143000" indent="-228600" eaLnBrk="0" hangingPunct="0">
                <a:defRPr sz="2400">
                  <a:solidFill>
                    <a:schemeClr val="tx1"/>
                  </a:solidFill>
                  <a:latin typeface="Times New Roman" charset="0"/>
                  <a:ea typeface="ヒラギノ角ゴ Pro W3" charset="0"/>
                  <a:cs typeface="ヒラギノ角ゴ Pro W3" charset="0"/>
                </a:defRPr>
              </a:lvl3pPr>
              <a:lvl4pPr marL="1600200" indent="-228600" eaLnBrk="0" hangingPunct="0">
                <a:defRPr sz="2400">
                  <a:solidFill>
                    <a:schemeClr val="tx1"/>
                  </a:solidFill>
                  <a:latin typeface="Times New Roman" charset="0"/>
                  <a:ea typeface="ヒラギノ角ゴ Pro W3" charset="0"/>
                  <a:cs typeface="ヒラギノ角ゴ Pro W3" charset="0"/>
                </a:defRPr>
              </a:lvl4pPr>
              <a:lvl5pPr marL="2057400" indent="-228600" eaLnBrk="0" hangingPunct="0">
                <a:defRPr sz="2400">
                  <a:solidFill>
                    <a:schemeClr val="tx1"/>
                  </a:solidFill>
                  <a:latin typeface="Times New Roman"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9pPr>
            </a:lstStyle>
            <a:p>
              <a:pPr eaLnBrk="1" hangingPunct="1"/>
              <a:r>
                <a:rPr lang="en-US" sz="1200" b="1" dirty="0" err="1">
                  <a:solidFill>
                    <a:srgbClr val="5BABEB"/>
                  </a:solidFill>
                  <a:latin typeface="+mn-lt"/>
                  <a:cs typeface="Arial" charset="0"/>
                </a:rPr>
                <a:t>Noncarriers</a:t>
              </a:r>
              <a:endParaRPr lang="en-US" sz="1200" b="1" dirty="0">
                <a:solidFill>
                  <a:srgbClr val="5BABEB"/>
                </a:solidFill>
                <a:latin typeface="+mn-lt"/>
                <a:cs typeface="Arial" charset="0"/>
              </a:endParaRPr>
            </a:p>
          </p:txBody>
        </p:sp>
        <p:sp>
          <p:nvSpPr>
            <p:cNvPr id="9" name="TextBox 12">
              <a:extLst>
                <a:ext uri="{FF2B5EF4-FFF2-40B4-BE49-F238E27FC236}">
                  <a16:creationId xmlns:a16="http://schemas.microsoft.com/office/drawing/2014/main" xmlns="" id="{645FA03F-5DAD-114F-A199-11FF643A39FC}"/>
                </a:ext>
              </a:extLst>
            </p:cNvPr>
            <p:cNvSpPr txBox="1">
              <a:spLocks noChangeArrowheads="1"/>
            </p:cNvSpPr>
            <p:nvPr/>
          </p:nvSpPr>
          <p:spPr bwMode="auto">
            <a:xfrm>
              <a:off x="1094268" y="3894883"/>
              <a:ext cx="3995020" cy="348847"/>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ヒラギノ角ゴ Pro W3" charset="0"/>
                  <a:cs typeface="ヒラギノ角ゴ Pro W3" charset="0"/>
                </a:defRPr>
              </a:lvl1pPr>
              <a:lvl2pPr marL="742950" indent="-285750" eaLnBrk="0" hangingPunct="0">
                <a:defRPr sz="2400">
                  <a:solidFill>
                    <a:schemeClr val="tx1"/>
                  </a:solidFill>
                  <a:latin typeface="Times New Roman" charset="0"/>
                  <a:ea typeface="ヒラギノ角ゴ Pro W3" charset="0"/>
                  <a:cs typeface="ヒラギノ角ゴ Pro W3" charset="0"/>
                </a:defRPr>
              </a:lvl2pPr>
              <a:lvl3pPr marL="1143000" indent="-228600" eaLnBrk="0" hangingPunct="0">
                <a:defRPr sz="2400">
                  <a:solidFill>
                    <a:schemeClr val="tx1"/>
                  </a:solidFill>
                  <a:latin typeface="Times New Roman" charset="0"/>
                  <a:ea typeface="ヒラギノ角ゴ Pro W3" charset="0"/>
                  <a:cs typeface="ヒラギノ角ゴ Pro W3" charset="0"/>
                </a:defRPr>
              </a:lvl3pPr>
              <a:lvl4pPr marL="1600200" indent="-228600" eaLnBrk="0" hangingPunct="0">
                <a:defRPr sz="2400">
                  <a:solidFill>
                    <a:schemeClr val="tx1"/>
                  </a:solidFill>
                  <a:latin typeface="Times New Roman" charset="0"/>
                  <a:ea typeface="ヒラギノ角ゴ Pro W3" charset="0"/>
                  <a:cs typeface="ヒラギノ角ゴ Pro W3" charset="0"/>
                </a:defRPr>
              </a:lvl4pPr>
              <a:lvl5pPr marL="2057400" indent="-228600" eaLnBrk="0" hangingPunct="0">
                <a:defRPr sz="2400">
                  <a:solidFill>
                    <a:schemeClr val="tx1"/>
                  </a:solidFill>
                  <a:latin typeface="Times New Roman"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9pPr>
            </a:lstStyle>
            <a:p>
              <a:pPr algn="ctr" eaLnBrk="1" hangingPunct="1"/>
              <a:r>
                <a:rPr lang="en-US" sz="1350" dirty="0">
                  <a:latin typeface="+mn-lt"/>
                  <a:cs typeface="Arial" charset="0"/>
                </a:rPr>
                <a:t>Time (years)</a:t>
              </a:r>
            </a:p>
          </p:txBody>
        </p:sp>
        <p:sp>
          <p:nvSpPr>
            <p:cNvPr id="10" name="TextBox 9">
              <a:extLst>
                <a:ext uri="{FF2B5EF4-FFF2-40B4-BE49-F238E27FC236}">
                  <a16:creationId xmlns:a16="http://schemas.microsoft.com/office/drawing/2014/main" xmlns="" id="{21E1F884-97C7-844D-BB96-53688FAA6BC2}"/>
                </a:ext>
              </a:extLst>
            </p:cNvPr>
            <p:cNvSpPr txBox="1"/>
            <p:nvPr/>
          </p:nvSpPr>
          <p:spPr>
            <a:xfrm>
              <a:off x="2054672" y="2772621"/>
              <a:ext cx="1720917" cy="536688"/>
            </a:xfrm>
            <a:prstGeom prst="rect">
              <a:avLst/>
            </a:prstGeom>
            <a:noFill/>
          </p:spPr>
          <p:txBody>
            <a:bodyPr>
              <a:spAutoFit/>
            </a:bodyPr>
            <a:lstStyle/>
            <a:p>
              <a:pPr>
                <a:defRPr/>
              </a:pPr>
              <a:r>
                <a:rPr lang="en-US" sz="1200" b="1" dirty="0">
                  <a:solidFill>
                    <a:schemeClr val="tx1">
                      <a:lumMod val="50000"/>
                    </a:schemeClr>
                  </a:solidFill>
                  <a:cs typeface="Arial"/>
                </a:rPr>
                <a:t>BRCA2 mutation carriers</a:t>
              </a:r>
            </a:p>
          </p:txBody>
        </p:sp>
      </p:grpSp>
      <p:pic>
        <p:nvPicPr>
          <p:cNvPr id="11" name="Picture 4" descr="Screen Shot 2015-04-01 at 4.05.59 PM.png">
            <a:extLst>
              <a:ext uri="{FF2B5EF4-FFF2-40B4-BE49-F238E27FC236}">
                <a16:creationId xmlns:a16="http://schemas.microsoft.com/office/drawing/2014/main" xmlns="" id="{EF11CB4E-E969-8044-8125-9F8E4A8878C4}"/>
              </a:ext>
            </a:extLst>
          </p:cNvPr>
          <p:cNvPicPr>
            <a:picLocks noChangeAspect="1"/>
          </p:cNvPicPr>
          <p:nvPr/>
        </p:nvPicPr>
        <p:blipFill>
          <a:blip r:embed="rId3">
            <a:extLst>
              <a:ext uri="{28A0092B-C50C-407E-A947-70E740481C1C}">
                <a14:useLocalDpi xmlns:a14="http://schemas.microsoft.com/office/drawing/2010/main" val="0"/>
              </a:ext>
            </a:extLst>
          </a:blip>
          <a:srcRect b="50000"/>
          <a:stretch>
            <a:fillRect/>
          </a:stretch>
        </p:blipFill>
        <p:spPr bwMode="auto">
          <a:xfrm>
            <a:off x="5177332" y="1417466"/>
            <a:ext cx="3707356" cy="3098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Box 14">
            <a:extLst>
              <a:ext uri="{FF2B5EF4-FFF2-40B4-BE49-F238E27FC236}">
                <a16:creationId xmlns:a16="http://schemas.microsoft.com/office/drawing/2014/main" xmlns="" id="{14249593-6653-7D4C-897D-8E92AAAA7662}"/>
              </a:ext>
            </a:extLst>
          </p:cNvPr>
          <p:cNvSpPr txBox="1">
            <a:spLocks noChangeArrowheads="1"/>
          </p:cNvSpPr>
          <p:nvPr/>
        </p:nvSpPr>
        <p:spPr bwMode="auto">
          <a:xfrm>
            <a:off x="5753602" y="2282709"/>
            <a:ext cx="1103709"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ヒラギノ角ゴ Pro W3" charset="0"/>
                <a:cs typeface="ヒラギノ角ゴ Pro W3" charset="0"/>
              </a:defRPr>
            </a:lvl1pPr>
            <a:lvl2pPr marL="742950" indent="-285750" eaLnBrk="0" hangingPunct="0">
              <a:defRPr sz="2400">
                <a:solidFill>
                  <a:schemeClr val="tx1"/>
                </a:solidFill>
                <a:latin typeface="Times New Roman" charset="0"/>
                <a:ea typeface="ヒラギノ角ゴ Pro W3" charset="0"/>
                <a:cs typeface="ヒラギノ角ゴ Pro W3" charset="0"/>
              </a:defRPr>
            </a:lvl2pPr>
            <a:lvl3pPr marL="1143000" indent="-228600" eaLnBrk="0" hangingPunct="0">
              <a:defRPr sz="2400">
                <a:solidFill>
                  <a:schemeClr val="tx1"/>
                </a:solidFill>
                <a:latin typeface="Times New Roman" charset="0"/>
                <a:ea typeface="ヒラギノ角ゴ Pro W3" charset="0"/>
                <a:cs typeface="ヒラギノ角ゴ Pro W3" charset="0"/>
              </a:defRPr>
            </a:lvl3pPr>
            <a:lvl4pPr marL="1600200" indent="-228600" eaLnBrk="0" hangingPunct="0">
              <a:defRPr sz="2400">
                <a:solidFill>
                  <a:schemeClr val="tx1"/>
                </a:solidFill>
                <a:latin typeface="Times New Roman" charset="0"/>
                <a:ea typeface="ヒラギノ角ゴ Pro W3" charset="0"/>
                <a:cs typeface="ヒラギノ角ゴ Pro W3" charset="0"/>
              </a:defRPr>
            </a:lvl4pPr>
            <a:lvl5pPr marL="2057400" indent="-228600" eaLnBrk="0" hangingPunct="0">
              <a:defRPr sz="2400">
                <a:solidFill>
                  <a:schemeClr val="tx1"/>
                </a:solidFill>
                <a:latin typeface="Times New Roman"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9pPr>
          </a:lstStyle>
          <a:p>
            <a:pPr eaLnBrk="1" hangingPunct="1"/>
            <a:r>
              <a:rPr lang="en-US" sz="1200" b="1" dirty="0">
                <a:solidFill>
                  <a:srgbClr val="FF6600"/>
                </a:solidFill>
                <a:latin typeface="+mn-lt"/>
                <a:cs typeface="Arial" charset="0"/>
              </a:rPr>
              <a:t>BRCA2</a:t>
            </a:r>
          </a:p>
          <a:p>
            <a:pPr eaLnBrk="1" hangingPunct="1"/>
            <a:r>
              <a:rPr lang="en-US" sz="1200" b="1" dirty="0">
                <a:solidFill>
                  <a:srgbClr val="FF6600"/>
                </a:solidFill>
                <a:latin typeface="+mn-lt"/>
                <a:cs typeface="Arial" charset="0"/>
              </a:rPr>
              <a:t>Mutation carriers</a:t>
            </a:r>
          </a:p>
        </p:txBody>
      </p:sp>
      <p:sp>
        <p:nvSpPr>
          <p:cNvPr id="14" name="TextBox 15">
            <a:extLst>
              <a:ext uri="{FF2B5EF4-FFF2-40B4-BE49-F238E27FC236}">
                <a16:creationId xmlns:a16="http://schemas.microsoft.com/office/drawing/2014/main" xmlns="" id="{C663A83F-301C-E049-957E-9635056D3307}"/>
              </a:ext>
            </a:extLst>
          </p:cNvPr>
          <p:cNvSpPr txBox="1">
            <a:spLocks noChangeArrowheads="1"/>
          </p:cNvSpPr>
          <p:nvPr/>
        </p:nvSpPr>
        <p:spPr bwMode="auto">
          <a:xfrm>
            <a:off x="6513213" y="1573604"/>
            <a:ext cx="86985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ヒラギノ角ゴ Pro W3" charset="0"/>
                <a:cs typeface="ヒラギノ角ゴ Pro W3" charset="0"/>
              </a:defRPr>
            </a:lvl1pPr>
            <a:lvl2pPr marL="742950" indent="-285750" eaLnBrk="0" hangingPunct="0">
              <a:defRPr sz="2400">
                <a:solidFill>
                  <a:schemeClr val="tx1"/>
                </a:solidFill>
                <a:latin typeface="Times New Roman" charset="0"/>
                <a:ea typeface="ヒラギノ角ゴ Pro W3" charset="0"/>
                <a:cs typeface="ヒラギノ角ゴ Pro W3" charset="0"/>
              </a:defRPr>
            </a:lvl2pPr>
            <a:lvl3pPr marL="1143000" indent="-228600" eaLnBrk="0" hangingPunct="0">
              <a:defRPr sz="2400">
                <a:solidFill>
                  <a:schemeClr val="tx1"/>
                </a:solidFill>
                <a:latin typeface="Times New Roman" charset="0"/>
                <a:ea typeface="ヒラギノ角ゴ Pro W3" charset="0"/>
                <a:cs typeface="ヒラギノ角ゴ Pro W3" charset="0"/>
              </a:defRPr>
            </a:lvl3pPr>
            <a:lvl4pPr marL="1600200" indent="-228600" eaLnBrk="0" hangingPunct="0">
              <a:defRPr sz="2400">
                <a:solidFill>
                  <a:schemeClr val="tx1"/>
                </a:solidFill>
                <a:latin typeface="Times New Roman" charset="0"/>
                <a:ea typeface="ヒラギノ角ゴ Pro W3" charset="0"/>
                <a:cs typeface="ヒラギノ角ゴ Pro W3" charset="0"/>
              </a:defRPr>
            </a:lvl4pPr>
            <a:lvl5pPr marL="2057400" indent="-228600" eaLnBrk="0" hangingPunct="0">
              <a:defRPr sz="2400">
                <a:solidFill>
                  <a:schemeClr val="tx1"/>
                </a:solidFill>
                <a:latin typeface="Times New Roman"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9pPr>
          </a:lstStyle>
          <a:p>
            <a:pPr eaLnBrk="1" hangingPunct="1"/>
            <a:r>
              <a:rPr lang="en-US" sz="1200" b="1" dirty="0" err="1">
                <a:solidFill>
                  <a:srgbClr val="3366FF"/>
                </a:solidFill>
                <a:latin typeface="+mn-lt"/>
                <a:cs typeface="Arial" charset="0"/>
              </a:rPr>
              <a:t>Noncarrier</a:t>
            </a:r>
            <a:endParaRPr lang="en-US" sz="1200" b="1" dirty="0">
              <a:solidFill>
                <a:srgbClr val="3366FF"/>
              </a:solidFill>
              <a:latin typeface="+mn-lt"/>
              <a:cs typeface="Arial" charset="0"/>
            </a:endParaRPr>
          </a:p>
        </p:txBody>
      </p:sp>
      <p:sp>
        <p:nvSpPr>
          <p:cNvPr id="16" name="TextBox 16">
            <a:extLst>
              <a:ext uri="{FF2B5EF4-FFF2-40B4-BE49-F238E27FC236}">
                <a16:creationId xmlns:a16="http://schemas.microsoft.com/office/drawing/2014/main" xmlns="" id="{856CFB67-A2E6-0349-8163-97707F26E783}"/>
              </a:ext>
            </a:extLst>
          </p:cNvPr>
          <p:cNvSpPr txBox="1">
            <a:spLocks noChangeArrowheads="1"/>
          </p:cNvSpPr>
          <p:nvPr/>
        </p:nvSpPr>
        <p:spPr bwMode="auto">
          <a:xfrm>
            <a:off x="5287565" y="3939697"/>
            <a:ext cx="3482724" cy="646331"/>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ヒラギノ角ゴ Pro W3" charset="0"/>
                <a:cs typeface="ヒラギノ角ゴ Pro W3" charset="0"/>
              </a:defRPr>
            </a:lvl1pPr>
            <a:lvl2pPr marL="742950" indent="-285750" eaLnBrk="0" hangingPunct="0">
              <a:defRPr sz="2400">
                <a:solidFill>
                  <a:schemeClr val="tx1"/>
                </a:solidFill>
                <a:latin typeface="Times New Roman" charset="0"/>
                <a:ea typeface="ヒラギノ角ゴ Pro W3" charset="0"/>
                <a:cs typeface="ヒラギノ角ゴ Pro W3" charset="0"/>
              </a:defRPr>
            </a:lvl2pPr>
            <a:lvl3pPr marL="1143000" indent="-228600" eaLnBrk="0" hangingPunct="0">
              <a:defRPr sz="2400">
                <a:solidFill>
                  <a:schemeClr val="tx1"/>
                </a:solidFill>
                <a:latin typeface="Times New Roman" charset="0"/>
                <a:ea typeface="ヒラギノ角ゴ Pro W3" charset="0"/>
                <a:cs typeface="ヒラギノ角ゴ Pro W3" charset="0"/>
              </a:defRPr>
            </a:lvl3pPr>
            <a:lvl4pPr marL="1600200" indent="-228600" eaLnBrk="0" hangingPunct="0">
              <a:defRPr sz="2400">
                <a:solidFill>
                  <a:schemeClr val="tx1"/>
                </a:solidFill>
                <a:latin typeface="Times New Roman" charset="0"/>
                <a:ea typeface="ヒラギノ角ゴ Pro W3" charset="0"/>
                <a:cs typeface="ヒラギノ角ゴ Pro W3" charset="0"/>
              </a:defRPr>
            </a:lvl4pPr>
            <a:lvl5pPr marL="2057400" indent="-228600" eaLnBrk="0" hangingPunct="0">
              <a:defRPr sz="2400">
                <a:solidFill>
                  <a:schemeClr val="tx1"/>
                </a:solidFill>
                <a:latin typeface="Times New Roman"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9pPr>
          </a:lstStyle>
          <a:p>
            <a:pPr algn="ctr" eaLnBrk="1" hangingPunct="1"/>
            <a:r>
              <a:rPr lang="en-US" sz="1800" dirty="0">
                <a:latin typeface="+mn-lt"/>
                <a:cs typeface="Arial" charset="0"/>
              </a:rPr>
              <a:t>Time (years)</a:t>
            </a:r>
          </a:p>
          <a:p>
            <a:pPr algn="ctr" eaLnBrk="1" hangingPunct="1"/>
            <a:endParaRPr lang="en-US" sz="1800" dirty="0">
              <a:latin typeface="+mn-lt"/>
              <a:cs typeface="Arial" charset="0"/>
            </a:endParaRPr>
          </a:p>
        </p:txBody>
      </p:sp>
      <p:sp>
        <p:nvSpPr>
          <p:cNvPr id="17" name="TextBox 17">
            <a:extLst>
              <a:ext uri="{FF2B5EF4-FFF2-40B4-BE49-F238E27FC236}">
                <a16:creationId xmlns:a16="http://schemas.microsoft.com/office/drawing/2014/main" xmlns="" id="{6D426F57-E762-9045-8FD0-D2042A63039C}"/>
              </a:ext>
            </a:extLst>
          </p:cNvPr>
          <p:cNvSpPr txBox="1">
            <a:spLocks noChangeArrowheads="1"/>
          </p:cNvSpPr>
          <p:nvPr/>
        </p:nvSpPr>
        <p:spPr bwMode="auto">
          <a:xfrm rot="-5400000">
            <a:off x="3834307" y="2537961"/>
            <a:ext cx="2805113" cy="3231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ヒラギノ角ゴ Pro W3" charset="0"/>
                <a:cs typeface="ヒラギノ角ゴ Pro W3" charset="0"/>
              </a:defRPr>
            </a:lvl1pPr>
            <a:lvl2pPr marL="742950" indent="-285750" eaLnBrk="0" hangingPunct="0">
              <a:defRPr sz="2400">
                <a:solidFill>
                  <a:schemeClr val="tx1"/>
                </a:solidFill>
                <a:latin typeface="Times New Roman" charset="0"/>
                <a:ea typeface="ヒラギノ角ゴ Pro W3" charset="0"/>
                <a:cs typeface="ヒラギノ角ゴ Pro W3" charset="0"/>
              </a:defRPr>
            </a:lvl2pPr>
            <a:lvl3pPr marL="1143000" indent="-228600" eaLnBrk="0" hangingPunct="0">
              <a:defRPr sz="2400">
                <a:solidFill>
                  <a:schemeClr val="tx1"/>
                </a:solidFill>
                <a:latin typeface="Times New Roman" charset="0"/>
                <a:ea typeface="ヒラギノ角ゴ Pro W3" charset="0"/>
                <a:cs typeface="ヒラギノ角ゴ Pro W3" charset="0"/>
              </a:defRPr>
            </a:lvl3pPr>
            <a:lvl4pPr marL="1600200" indent="-228600" eaLnBrk="0" hangingPunct="0">
              <a:defRPr sz="2400">
                <a:solidFill>
                  <a:schemeClr val="tx1"/>
                </a:solidFill>
                <a:latin typeface="Times New Roman" charset="0"/>
                <a:ea typeface="ヒラギノ角ゴ Pro W3" charset="0"/>
                <a:cs typeface="ヒラギノ角ゴ Pro W3" charset="0"/>
              </a:defRPr>
            </a:lvl4pPr>
            <a:lvl5pPr marL="2057400" indent="-228600" eaLnBrk="0" hangingPunct="0">
              <a:defRPr sz="2400">
                <a:solidFill>
                  <a:schemeClr val="tx1"/>
                </a:solidFill>
                <a:latin typeface="Times New Roman"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9pPr>
          </a:lstStyle>
          <a:p>
            <a:pPr algn="ctr" eaLnBrk="1" hangingPunct="1"/>
            <a:r>
              <a:rPr lang="en-US" sz="1500">
                <a:latin typeface="+mn-lt"/>
                <a:cs typeface="Arial" charset="0"/>
              </a:rPr>
              <a:t>Metastases-free survival</a:t>
            </a:r>
          </a:p>
        </p:txBody>
      </p:sp>
      <p:sp>
        <p:nvSpPr>
          <p:cNvPr id="19" name="TextBox 18">
            <a:extLst>
              <a:ext uri="{FF2B5EF4-FFF2-40B4-BE49-F238E27FC236}">
                <a16:creationId xmlns:a16="http://schemas.microsoft.com/office/drawing/2014/main" xmlns="" id="{2EFFBB58-41C2-C045-AFBC-FF60E17FB9C1}"/>
              </a:ext>
            </a:extLst>
          </p:cNvPr>
          <p:cNvSpPr txBox="1">
            <a:spLocks noChangeArrowheads="1"/>
          </p:cNvSpPr>
          <p:nvPr/>
        </p:nvSpPr>
        <p:spPr bwMode="auto">
          <a:xfrm rot="-5400000">
            <a:off x="298886" y="2077317"/>
            <a:ext cx="2266841" cy="55399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ヒラギノ角ゴ Pro W3" charset="0"/>
                <a:cs typeface="ヒラギノ角ゴ Pro W3" charset="0"/>
              </a:defRPr>
            </a:lvl1pPr>
            <a:lvl2pPr marL="742950" indent="-285750" eaLnBrk="0" hangingPunct="0">
              <a:defRPr sz="2400">
                <a:solidFill>
                  <a:schemeClr val="tx1"/>
                </a:solidFill>
                <a:latin typeface="Times New Roman" charset="0"/>
                <a:ea typeface="ヒラギノ角ゴ Pro W3" charset="0"/>
                <a:cs typeface="ヒラギノ角ゴ Pro W3" charset="0"/>
              </a:defRPr>
            </a:lvl2pPr>
            <a:lvl3pPr marL="1143000" indent="-228600" eaLnBrk="0" hangingPunct="0">
              <a:defRPr sz="2400">
                <a:solidFill>
                  <a:schemeClr val="tx1"/>
                </a:solidFill>
                <a:latin typeface="Times New Roman" charset="0"/>
                <a:ea typeface="ヒラギノ角ゴ Pro W3" charset="0"/>
                <a:cs typeface="ヒラギノ角ゴ Pro W3" charset="0"/>
              </a:defRPr>
            </a:lvl3pPr>
            <a:lvl4pPr marL="1600200" indent="-228600" eaLnBrk="0" hangingPunct="0">
              <a:defRPr sz="2400">
                <a:solidFill>
                  <a:schemeClr val="tx1"/>
                </a:solidFill>
                <a:latin typeface="Times New Roman" charset="0"/>
                <a:ea typeface="ヒラギノ角ゴ Pro W3" charset="0"/>
                <a:cs typeface="ヒラギノ角ゴ Pro W3" charset="0"/>
              </a:defRPr>
            </a:lvl4pPr>
            <a:lvl5pPr marL="2057400" indent="-228600" eaLnBrk="0" hangingPunct="0">
              <a:defRPr sz="2400">
                <a:solidFill>
                  <a:schemeClr val="tx1"/>
                </a:solidFill>
                <a:latin typeface="Times New Roman"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9pPr>
          </a:lstStyle>
          <a:p>
            <a:pPr algn="ctr" eaLnBrk="1" hangingPunct="1"/>
            <a:r>
              <a:rPr lang="en-US" sz="1500" dirty="0">
                <a:latin typeface="+mn-lt"/>
                <a:cs typeface="Arial" charset="0"/>
              </a:rPr>
              <a:t>Overall survival (proportion)</a:t>
            </a:r>
          </a:p>
        </p:txBody>
      </p:sp>
      <p:sp>
        <p:nvSpPr>
          <p:cNvPr id="20" name="TextBox 19">
            <a:extLst>
              <a:ext uri="{FF2B5EF4-FFF2-40B4-BE49-F238E27FC236}">
                <a16:creationId xmlns:a16="http://schemas.microsoft.com/office/drawing/2014/main" xmlns="" id="{58F8B928-D2EE-A345-9B0D-61595E995373}"/>
              </a:ext>
            </a:extLst>
          </p:cNvPr>
          <p:cNvSpPr txBox="1"/>
          <p:nvPr/>
        </p:nvSpPr>
        <p:spPr>
          <a:xfrm>
            <a:off x="1283068" y="1220896"/>
            <a:ext cx="198541" cy="300082"/>
          </a:xfrm>
          <a:prstGeom prst="rect">
            <a:avLst/>
          </a:prstGeom>
          <a:solidFill>
            <a:schemeClr val="bg1"/>
          </a:solidFill>
        </p:spPr>
        <p:txBody>
          <a:bodyPr wrap="square" rtlCol="0">
            <a:spAutoFit/>
          </a:bodyPr>
          <a:lstStyle/>
          <a:p>
            <a:endParaRPr lang="en-US" sz="1350" dirty="0"/>
          </a:p>
        </p:txBody>
      </p:sp>
      <p:sp>
        <p:nvSpPr>
          <p:cNvPr id="21" name="TextBox 20">
            <a:extLst>
              <a:ext uri="{FF2B5EF4-FFF2-40B4-BE49-F238E27FC236}">
                <a16:creationId xmlns:a16="http://schemas.microsoft.com/office/drawing/2014/main" xmlns="" id="{9EBD3231-73AB-FD45-9EB9-FC2420046C2B}"/>
              </a:ext>
            </a:extLst>
          </p:cNvPr>
          <p:cNvSpPr txBox="1"/>
          <p:nvPr/>
        </p:nvSpPr>
        <p:spPr>
          <a:xfrm>
            <a:off x="1493225" y="1312816"/>
            <a:ext cx="198540" cy="300082"/>
          </a:xfrm>
          <a:prstGeom prst="rect">
            <a:avLst/>
          </a:prstGeom>
          <a:solidFill>
            <a:schemeClr val="bg1"/>
          </a:solidFill>
        </p:spPr>
        <p:txBody>
          <a:bodyPr wrap="square" rtlCol="0">
            <a:spAutoFit/>
          </a:bodyPr>
          <a:lstStyle/>
          <a:p>
            <a:endParaRPr lang="en-US" sz="1350" dirty="0"/>
          </a:p>
        </p:txBody>
      </p:sp>
      <p:sp>
        <p:nvSpPr>
          <p:cNvPr id="22" name="Text Box 4">
            <a:extLst>
              <a:ext uri="{FF2B5EF4-FFF2-40B4-BE49-F238E27FC236}">
                <a16:creationId xmlns:a16="http://schemas.microsoft.com/office/drawing/2014/main" xmlns="" id="{ECBCBAA7-66BF-E14F-93D0-84AB410E78BC}"/>
              </a:ext>
            </a:extLst>
          </p:cNvPr>
          <p:cNvSpPr txBox="1">
            <a:spLocks noChangeArrowheads="1"/>
          </p:cNvSpPr>
          <p:nvPr/>
        </p:nvSpPr>
        <p:spPr bwMode="auto">
          <a:xfrm>
            <a:off x="1691765" y="4861672"/>
            <a:ext cx="2933700" cy="13096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a:defRPr/>
            </a:pPr>
            <a:r>
              <a:rPr lang="en-GB" sz="1200" dirty="0">
                <a:solidFill>
                  <a:schemeClr val="tx2"/>
                </a:solidFill>
                <a:latin typeface="+mn-lt"/>
              </a:rPr>
              <a:t>Castro et al. JCO 2013;31:1748-1757</a:t>
            </a:r>
          </a:p>
        </p:txBody>
      </p:sp>
      <p:sp>
        <p:nvSpPr>
          <p:cNvPr id="23" name="TextBox 13">
            <a:extLst>
              <a:ext uri="{FF2B5EF4-FFF2-40B4-BE49-F238E27FC236}">
                <a16:creationId xmlns:a16="http://schemas.microsoft.com/office/drawing/2014/main" xmlns="" id="{94CE5C4F-A18B-354F-B849-A9229A5F1439}"/>
              </a:ext>
            </a:extLst>
          </p:cNvPr>
          <p:cNvSpPr txBox="1">
            <a:spLocks noChangeArrowheads="1"/>
          </p:cNvSpPr>
          <p:nvPr/>
        </p:nvSpPr>
        <p:spPr bwMode="auto">
          <a:xfrm>
            <a:off x="5753602" y="4836362"/>
            <a:ext cx="187788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ヒラギノ角ゴ Pro W3" charset="0"/>
                <a:cs typeface="ヒラギノ角ゴ Pro W3" charset="0"/>
              </a:defRPr>
            </a:lvl1pPr>
            <a:lvl2pPr marL="742950" indent="-285750" eaLnBrk="0" hangingPunct="0">
              <a:defRPr sz="2400">
                <a:solidFill>
                  <a:schemeClr val="tx1"/>
                </a:solidFill>
                <a:latin typeface="Times New Roman" charset="0"/>
                <a:ea typeface="ヒラギノ角ゴ Pro W3" charset="0"/>
                <a:cs typeface="ヒラギノ角ゴ Pro W3" charset="0"/>
              </a:defRPr>
            </a:lvl2pPr>
            <a:lvl3pPr marL="1143000" indent="-228600" eaLnBrk="0" hangingPunct="0">
              <a:defRPr sz="2400">
                <a:solidFill>
                  <a:schemeClr val="tx1"/>
                </a:solidFill>
                <a:latin typeface="Times New Roman" charset="0"/>
                <a:ea typeface="ヒラギノ角ゴ Pro W3" charset="0"/>
                <a:cs typeface="ヒラギノ角ゴ Pro W3" charset="0"/>
              </a:defRPr>
            </a:lvl3pPr>
            <a:lvl4pPr marL="1600200" indent="-228600" eaLnBrk="0" hangingPunct="0">
              <a:defRPr sz="2400">
                <a:solidFill>
                  <a:schemeClr val="tx1"/>
                </a:solidFill>
                <a:latin typeface="Times New Roman" charset="0"/>
                <a:ea typeface="ヒラギノ角ゴ Pro W3" charset="0"/>
                <a:cs typeface="ヒラギノ角ゴ Pro W3" charset="0"/>
              </a:defRPr>
            </a:lvl4pPr>
            <a:lvl5pPr marL="2057400" indent="-228600" eaLnBrk="0" hangingPunct="0">
              <a:defRPr sz="2400">
                <a:solidFill>
                  <a:schemeClr val="tx1"/>
                </a:solidFill>
                <a:latin typeface="Times New Roman"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9pPr>
          </a:lstStyle>
          <a:p>
            <a:pPr eaLnBrk="1" hangingPunct="1"/>
            <a:r>
              <a:rPr lang="en-US" sz="1200" dirty="0">
                <a:solidFill>
                  <a:schemeClr val="tx2"/>
                </a:solidFill>
                <a:latin typeface="+mn-lt"/>
                <a:cs typeface="Arial" charset="0"/>
              </a:rPr>
              <a:t>Castro et al (2014) Eur </a:t>
            </a:r>
            <a:r>
              <a:rPr lang="en-US" sz="1200" dirty="0" err="1">
                <a:solidFill>
                  <a:schemeClr val="tx2"/>
                </a:solidFill>
                <a:latin typeface="+mn-lt"/>
                <a:cs typeface="Arial" charset="0"/>
              </a:rPr>
              <a:t>Urol</a:t>
            </a:r>
            <a:endParaRPr lang="en-US" sz="1200" dirty="0">
              <a:solidFill>
                <a:schemeClr val="tx2"/>
              </a:solidFill>
              <a:latin typeface="+mn-lt"/>
              <a:cs typeface="Arial" charset="0"/>
            </a:endParaRPr>
          </a:p>
        </p:txBody>
      </p:sp>
      <p:sp>
        <p:nvSpPr>
          <p:cNvPr id="3" name="TextBox 2">
            <a:extLst>
              <a:ext uri="{FF2B5EF4-FFF2-40B4-BE49-F238E27FC236}">
                <a16:creationId xmlns:a16="http://schemas.microsoft.com/office/drawing/2014/main" xmlns="" id="{F6AF363C-130F-6647-B22D-5F003BA49BB7}"/>
              </a:ext>
            </a:extLst>
          </p:cNvPr>
          <p:cNvSpPr txBox="1"/>
          <p:nvPr/>
        </p:nvSpPr>
        <p:spPr>
          <a:xfrm>
            <a:off x="713895" y="1014000"/>
            <a:ext cx="435545" cy="382236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7163602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150" b="1" dirty="0" err="1"/>
              <a:t>PROfound</a:t>
            </a:r>
            <a:r>
              <a:rPr lang="en-US" sz="3150" b="1" dirty="0"/>
              <a:t> Open-label Randomized Phase 3 Trial: Olaparib vs. Enzalutamide or Abiraterone</a:t>
            </a:r>
          </a:p>
        </p:txBody>
      </p:sp>
      <p:pic>
        <p:nvPicPr>
          <p:cNvPr id="12" name="Picture 11">
            <a:extLst>
              <a:ext uri="{FF2B5EF4-FFF2-40B4-BE49-F238E27FC236}">
                <a16:creationId xmlns:a16="http://schemas.microsoft.com/office/drawing/2014/main" xmlns="" id="{F09B134F-A5C7-994E-897C-3174AA7DFE5F}"/>
              </a:ext>
            </a:extLst>
          </p:cNvPr>
          <p:cNvPicPr>
            <a:picLocks noChangeAspect="1"/>
          </p:cNvPicPr>
          <p:nvPr/>
        </p:nvPicPr>
        <p:blipFill>
          <a:blip r:embed="rId2"/>
          <a:stretch>
            <a:fillRect/>
          </a:stretch>
        </p:blipFill>
        <p:spPr>
          <a:xfrm>
            <a:off x="1706648" y="1245398"/>
            <a:ext cx="6456487" cy="2521930"/>
          </a:xfrm>
          <a:prstGeom prst="rect">
            <a:avLst/>
          </a:prstGeom>
        </p:spPr>
      </p:pic>
      <p:sp>
        <p:nvSpPr>
          <p:cNvPr id="14" name="Text Box 45">
            <a:extLst>
              <a:ext uri="{FF2B5EF4-FFF2-40B4-BE49-F238E27FC236}">
                <a16:creationId xmlns:a16="http://schemas.microsoft.com/office/drawing/2014/main" xmlns="" id="{1ADE76BA-2E13-F047-8348-F0821AA8396A}"/>
              </a:ext>
            </a:extLst>
          </p:cNvPr>
          <p:cNvSpPr txBox="1">
            <a:spLocks noChangeArrowheads="1"/>
          </p:cNvSpPr>
          <p:nvPr/>
        </p:nvSpPr>
        <p:spPr bwMode="auto">
          <a:xfrm>
            <a:off x="201168" y="1612862"/>
            <a:ext cx="1697504"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lvl="0" fontAlgn="base">
              <a:lnSpc>
                <a:spcPct val="100000"/>
              </a:lnSpc>
              <a:spcBef>
                <a:spcPct val="0"/>
              </a:spcBef>
              <a:spcAft>
                <a:spcPct val="0"/>
              </a:spcAft>
              <a:buClrTx/>
              <a:buNone/>
              <a:defRPr/>
            </a:pPr>
            <a:r>
              <a:rPr lang="en-GB" altLang="en-US" sz="1200" dirty="0">
                <a:solidFill>
                  <a:schemeClr val="tx1"/>
                </a:solidFill>
                <a:latin typeface="+mn-lt"/>
              </a:rPr>
              <a:t>Patient Population: Men with mCRPC and a HRR mutation who failed prior abiraterone and/or enzalutamide; prior taxane allowed, but no prior DNA-damaging chemo or </a:t>
            </a:r>
            <a:r>
              <a:rPr lang="en-GB" altLang="en-US" sz="1200" dirty="0" err="1">
                <a:solidFill>
                  <a:schemeClr val="tx1"/>
                </a:solidFill>
                <a:latin typeface="+mn-lt"/>
              </a:rPr>
              <a:t>PARPi</a:t>
            </a:r>
            <a:r>
              <a:rPr lang="en-GB" altLang="en-US" sz="1200" dirty="0">
                <a:solidFill>
                  <a:schemeClr val="tx1"/>
                </a:solidFill>
                <a:latin typeface="+mn-lt"/>
              </a:rPr>
              <a:t/>
            </a:r>
            <a:br>
              <a:rPr lang="en-GB" altLang="en-US" sz="1200" dirty="0">
                <a:solidFill>
                  <a:schemeClr val="tx1"/>
                </a:solidFill>
                <a:latin typeface="+mn-lt"/>
              </a:rPr>
            </a:br>
            <a:endParaRPr lang="en-GB" altLang="en-US" sz="1200" dirty="0">
              <a:solidFill>
                <a:schemeClr val="tx1"/>
              </a:solidFill>
              <a:latin typeface="+mn-lt"/>
            </a:endParaRPr>
          </a:p>
        </p:txBody>
      </p:sp>
      <p:sp>
        <p:nvSpPr>
          <p:cNvPr id="15" name="TextBox 14">
            <a:extLst>
              <a:ext uri="{FF2B5EF4-FFF2-40B4-BE49-F238E27FC236}">
                <a16:creationId xmlns:a16="http://schemas.microsoft.com/office/drawing/2014/main" xmlns="" id="{1C7CD643-39B2-6742-B4F6-A10BD1FDB564}"/>
              </a:ext>
            </a:extLst>
          </p:cNvPr>
          <p:cNvSpPr txBox="1"/>
          <p:nvPr/>
        </p:nvSpPr>
        <p:spPr>
          <a:xfrm>
            <a:off x="2682473" y="3845998"/>
            <a:ext cx="4553712" cy="507831"/>
          </a:xfrm>
          <a:prstGeom prst="rect">
            <a:avLst/>
          </a:prstGeom>
          <a:noFill/>
        </p:spPr>
        <p:txBody>
          <a:bodyPr wrap="square" rtlCol="0">
            <a:spAutoFit/>
          </a:bodyPr>
          <a:lstStyle/>
          <a:p>
            <a:r>
              <a:rPr lang="en-GB" altLang="en-US" sz="1350" dirty="0"/>
              <a:t>Central testing for HRR mutations using Foundation Med</a:t>
            </a:r>
          </a:p>
          <a:p>
            <a:endParaRPr lang="en-US" sz="1350" dirty="0"/>
          </a:p>
        </p:txBody>
      </p:sp>
      <p:sp>
        <p:nvSpPr>
          <p:cNvPr id="16" name="TextBox 15">
            <a:extLst>
              <a:ext uri="{FF2B5EF4-FFF2-40B4-BE49-F238E27FC236}">
                <a16:creationId xmlns:a16="http://schemas.microsoft.com/office/drawing/2014/main" xmlns="" id="{8FC02C2F-CA50-E146-A817-760BE388C2C5}"/>
              </a:ext>
            </a:extLst>
          </p:cNvPr>
          <p:cNvSpPr txBox="1"/>
          <p:nvPr/>
        </p:nvSpPr>
        <p:spPr>
          <a:xfrm>
            <a:off x="2370223" y="4810563"/>
            <a:ext cx="5178212" cy="253916"/>
          </a:xfrm>
          <a:prstGeom prst="rect">
            <a:avLst/>
          </a:prstGeom>
          <a:noFill/>
        </p:spPr>
        <p:txBody>
          <a:bodyPr wrap="none" rtlCol="0">
            <a:spAutoFit/>
          </a:bodyPr>
          <a:lstStyle/>
          <a:p>
            <a:pPr defTabSz="685800">
              <a:defRPr/>
            </a:pPr>
            <a:r>
              <a:rPr lang="en-US" altLang="en-US" sz="1050" spc="-8" dirty="0">
                <a:solidFill>
                  <a:schemeClr val="tx2"/>
                </a:solidFill>
              </a:rPr>
              <a:t>ClinicalTrials.gov. NCT02987543; de Bono J, et al. Presented at ASCO 2017; abstract TPS5091.</a:t>
            </a:r>
          </a:p>
        </p:txBody>
      </p:sp>
    </p:spTree>
    <p:extLst>
      <p:ext uri="{BB962C8B-B14F-4D97-AF65-F5344CB8AC3E}">
        <p14:creationId xmlns:p14="http://schemas.microsoft.com/office/powerpoint/2010/main" val="37980760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150" b="1" dirty="0" err="1"/>
              <a:t>PROfound</a:t>
            </a:r>
            <a:r>
              <a:rPr lang="en-US" sz="3150" b="1" dirty="0"/>
              <a:t> </a:t>
            </a:r>
            <a:r>
              <a:rPr lang="en-US" sz="3150" b="1" dirty="0" err="1"/>
              <a:t>rPFS</a:t>
            </a:r>
            <a:endParaRPr lang="en-US" sz="3150" b="1" dirty="0"/>
          </a:p>
        </p:txBody>
      </p:sp>
      <p:cxnSp>
        <p:nvCxnSpPr>
          <p:cNvPr id="7" name="Straight Connector 6">
            <a:extLst>
              <a:ext uri="{FF2B5EF4-FFF2-40B4-BE49-F238E27FC236}">
                <a16:creationId xmlns:a16="http://schemas.microsoft.com/office/drawing/2014/main" xmlns="" id="{C07D42A0-C351-6B41-A3F7-6DA04CD8FDCA}"/>
              </a:ext>
            </a:extLst>
          </p:cNvPr>
          <p:cNvCxnSpPr>
            <a:cxnSpLocks/>
          </p:cNvCxnSpPr>
          <p:nvPr/>
        </p:nvCxnSpPr>
        <p:spPr>
          <a:xfrm>
            <a:off x="3055527" y="2179510"/>
            <a:ext cx="0" cy="1296000"/>
          </a:xfrm>
          <a:prstGeom prst="line">
            <a:avLst/>
          </a:prstGeom>
          <a:ln w="9525" cap="flat" cmpd="sng" algn="ctr">
            <a:solidFill>
              <a:schemeClr val="bg1">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Straight Connector 7">
            <a:extLst>
              <a:ext uri="{FF2B5EF4-FFF2-40B4-BE49-F238E27FC236}">
                <a16:creationId xmlns:a16="http://schemas.microsoft.com/office/drawing/2014/main" xmlns="" id="{4AE8A4F5-3858-9042-8428-0E6F454D1BCA}"/>
              </a:ext>
            </a:extLst>
          </p:cNvPr>
          <p:cNvCxnSpPr>
            <a:cxnSpLocks/>
          </p:cNvCxnSpPr>
          <p:nvPr/>
        </p:nvCxnSpPr>
        <p:spPr>
          <a:xfrm>
            <a:off x="3926663" y="2469370"/>
            <a:ext cx="1592" cy="1026000"/>
          </a:xfrm>
          <a:prstGeom prst="line">
            <a:avLst/>
          </a:prstGeom>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Straight Connector 8">
            <a:extLst>
              <a:ext uri="{FF2B5EF4-FFF2-40B4-BE49-F238E27FC236}">
                <a16:creationId xmlns:a16="http://schemas.microsoft.com/office/drawing/2014/main" xmlns="" id="{B31B1F87-D378-A844-8E10-0C6CB2EA0C68}"/>
              </a:ext>
            </a:extLst>
          </p:cNvPr>
          <p:cNvCxnSpPr/>
          <p:nvPr/>
        </p:nvCxnSpPr>
        <p:spPr>
          <a:xfrm>
            <a:off x="2110170" y="2538333"/>
            <a:ext cx="2682803" cy="0"/>
          </a:xfrm>
          <a:prstGeom prst="line">
            <a:avLst/>
          </a:prstGeom>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 name="Title 1">
            <a:extLst>
              <a:ext uri="{FF2B5EF4-FFF2-40B4-BE49-F238E27FC236}">
                <a16:creationId xmlns:a16="http://schemas.microsoft.com/office/drawing/2014/main" xmlns="" id="{60CA8743-6E24-E841-987A-E499D4A50FDA}"/>
              </a:ext>
            </a:extLst>
          </p:cNvPr>
          <p:cNvSpPr txBox="1">
            <a:spLocks/>
          </p:cNvSpPr>
          <p:nvPr/>
        </p:nvSpPr>
        <p:spPr>
          <a:xfrm>
            <a:off x="1466076" y="1077672"/>
            <a:ext cx="6426920" cy="311624"/>
          </a:xfrm>
          <a:prstGeom prst="rect">
            <a:avLst/>
          </a:prstGeom>
          <a:noFill/>
        </p:spPr>
        <p:txBody>
          <a:bodyPr vert="horz" lIns="68580" tIns="34290" rIns="68580" bIns="3429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200" dirty="0">
                <a:solidFill>
                  <a:schemeClr val="bg1"/>
                </a:solidFill>
                <a:highlight>
                  <a:srgbClr val="1E325F"/>
                </a:highlight>
                <a:latin typeface="+mn-lt"/>
              </a:rPr>
              <a:t/>
            </a:r>
            <a:br>
              <a:rPr lang="en-GB" sz="1200" dirty="0">
                <a:solidFill>
                  <a:schemeClr val="bg1"/>
                </a:solidFill>
                <a:highlight>
                  <a:srgbClr val="1E325F"/>
                </a:highlight>
                <a:latin typeface="+mn-lt"/>
              </a:rPr>
            </a:br>
            <a:r>
              <a:rPr lang="en-US" sz="1350" dirty="0"/>
              <a:t>r</a:t>
            </a:r>
            <a:r>
              <a:rPr lang="en-GB" sz="1350" dirty="0"/>
              <a:t>PFS by BICR in patients with alterations in </a:t>
            </a:r>
            <a:r>
              <a:rPr lang="en-GB" sz="1350" i="1" dirty="0"/>
              <a:t>BRCA1</a:t>
            </a:r>
            <a:r>
              <a:rPr lang="en-GB" sz="1350" dirty="0"/>
              <a:t>, </a:t>
            </a:r>
            <a:r>
              <a:rPr lang="en-GB" sz="1350" i="1" dirty="0"/>
              <a:t>BRCA2</a:t>
            </a:r>
            <a:r>
              <a:rPr lang="en-GB" sz="1350" dirty="0"/>
              <a:t>, or </a:t>
            </a:r>
            <a:r>
              <a:rPr lang="en-GB" sz="1350" i="1" dirty="0"/>
              <a:t>ATM</a:t>
            </a:r>
            <a:r>
              <a:rPr lang="en-GB" sz="1350" dirty="0"/>
              <a:t> </a:t>
            </a:r>
            <a:r>
              <a:rPr lang="en-GB" sz="1350" dirty="0">
                <a:solidFill>
                  <a:schemeClr val="accent1"/>
                </a:solidFill>
              </a:rPr>
              <a:t>(Cohort A) </a:t>
            </a:r>
          </a:p>
        </p:txBody>
      </p:sp>
      <p:grpSp>
        <p:nvGrpSpPr>
          <p:cNvPr id="11" name="Group 10">
            <a:extLst>
              <a:ext uri="{FF2B5EF4-FFF2-40B4-BE49-F238E27FC236}">
                <a16:creationId xmlns:a16="http://schemas.microsoft.com/office/drawing/2014/main" xmlns="" id="{0A6ADA97-25F9-1C43-8E80-35A89391117F}"/>
              </a:ext>
            </a:extLst>
          </p:cNvPr>
          <p:cNvGrpSpPr/>
          <p:nvPr/>
        </p:nvGrpSpPr>
        <p:grpSpPr>
          <a:xfrm>
            <a:off x="2110171" y="1623346"/>
            <a:ext cx="3135112" cy="1897857"/>
            <a:chOff x="2481263" y="1287463"/>
            <a:chExt cx="4180149" cy="2530476"/>
          </a:xfrm>
        </p:grpSpPr>
        <p:sp>
          <p:nvSpPr>
            <p:cNvPr id="13" name="Freeform 5">
              <a:extLst>
                <a:ext uri="{FF2B5EF4-FFF2-40B4-BE49-F238E27FC236}">
                  <a16:creationId xmlns:a16="http://schemas.microsoft.com/office/drawing/2014/main" xmlns="" id="{4C8EEA85-F0DA-7D4C-B192-48B4F1DF0ED8}"/>
                </a:ext>
              </a:extLst>
            </p:cNvPr>
            <p:cNvSpPr>
              <a:spLocks/>
            </p:cNvSpPr>
            <p:nvPr/>
          </p:nvSpPr>
          <p:spPr bwMode="auto">
            <a:xfrm>
              <a:off x="2571751" y="1287463"/>
              <a:ext cx="4087813" cy="2439988"/>
            </a:xfrm>
            <a:custGeom>
              <a:avLst/>
              <a:gdLst>
                <a:gd name="T0" fmla="*/ 0 w 2575"/>
                <a:gd name="T1" fmla="*/ 0 h 1537"/>
                <a:gd name="T2" fmla="*/ 0 w 2575"/>
                <a:gd name="T3" fmla="*/ 1537 h 1537"/>
                <a:gd name="T4" fmla="*/ 2575 w 2575"/>
                <a:gd name="T5" fmla="*/ 1537 h 1537"/>
              </a:gdLst>
              <a:ahLst/>
              <a:cxnLst>
                <a:cxn ang="0">
                  <a:pos x="T0" y="T1"/>
                </a:cxn>
                <a:cxn ang="0">
                  <a:pos x="T2" y="T3"/>
                </a:cxn>
                <a:cxn ang="0">
                  <a:pos x="T4" y="T5"/>
                </a:cxn>
              </a:cxnLst>
              <a:rect l="0" t="0" r="r" b="b"/>
              <a:pathLst>
                <a:path w="2575" h="1537">
                  <a:moveTo>
                    <a:pt x="0" y="0"/>
                  </a:moveTo>
                  <a:lnTo>
                    <a:pt x="0" y="1537"/>
                  </a:lnTo>
                  <a:lnTo>
                    <a:pt x="2575" y="1537"/>
                  </a:lnTo>
                </a:path>
              </a:pathLst>
            </a:custGeom>
            <a:noFill/>
            <a:ln w="1905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17" name="Line 6">
              <a:extLst>
                <a:ext uri="{FF2B5EF4-FFF2-40B4-BE49-F238E27FC236}">
                  <a16:creationId xmlns:a16="http://schemas.microsoft.com/office/drawing/2014/main" xmlns="" id="{5DAB2F5F-3A31-E14A-8FB3-3E023B5CC38D}"/>
                </a:ext>
              </a:extLst>
            </p:cNvPr>
            <p:cNvSpPr>
              <a:spLocks noChangeShapeType="1"/>
            </p:cNvSpPr>
            <p:nvPr/>
          </p:nvSpPr>
          <p:spPr bwMode="auto">
            <a:xfrm>
              <a:off x="2481263" y="1290638"/>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18" name="Line 7">
              <a:extLst>
                <a:ext uri="{FF2B5EF4-FFF2-40B4-BE49-F238E27FC236}">
                  <a16:creationId xmlns:a16="http://schemas.microsoft.com/office/drawing/2014/main" xmlns="" id="{414628C8-B0A9-9B49-9F39-E91EB72B318C}"/>
                </a:ext>
              </a:extLst>
            </p:cNvPr>
            <p:cNvSpPr>
              <a:spLocks noChangeShapeType="1"/>
            </p:cNvSpPr>
            <p:nvPr/>
          </p:nvSpPr>
          <p:spPr bwMode="auto">
            <a:xfrm>
              <a:off x="2481263" y="1533526"/>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19" name="Line 8">
              <a:extLst>
                <a:ext uri="{FF2B5EF4-FFF2-40B4-BE49-F238E27FC236}">
                  <a16:creationId xmlns:a16="http://schemas.microsoft.com/office/drawing/2014/main" xmlns="" id="{7555CB62-EC3D-1F4D-89A1-36983E4F62A8}"/>
                </a:ext>
              </a:extLst>
            </p:cNvPr>
            <p:cNvSpPr>
              <a:spLocks noChangeShapeType="1"/>
            </p:cNvSpPr>
            <p:nvPr/>
          </p:nvSpPr>
          <p:spPr bwMode="auto">
            <a:xfrm>
              <a:off x="2481263" y="1779588"/>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20" name="Line 9">
              <a:extLst>
                <a:ext uri="{FF2B5EF4-FFF2-40B4-BE49-F238E27FC236}">
                  <a16:creationId xmlns:a16="http://schemas.microsoft.com/office/drawing/2014/main" xmlns="" id="{B3985E76-D805-B84E-B686-564A34AE5858}"/>
                </a:ext>
              </a:extLst>
            </p:cNvPr>
            <p:cNvSpPr>
              <a:spLocks noChangeShapeType="1"/>
            </p:cNvSpPr>
            <p:nvPr/>
          </p:nvSpPr>
          <p:spPr bwMode="auto">
            <a:xfrm>
              <a:off x="2481263" y="2022476"/>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21" name="Line 10">
              <a:extLst>
                <a:ext uri="{FF2B5EF4-FFF2-40B4-BE49-F238E27FC236}">
                  <a16:creationId xmlns:a16="http://schemas.microsoft.com/office/drawing/2014/main" xmlns="" id="{127EA19E-FFC6-DB4D-B1C6-7A0CC3329FE5}"/>
                </a:ext>
              </a:extLst>
            </p:cNvPr>
            <p:cNvSpPr>
              <a:spLocks noChangeShapeType="1"/>
            </p:cNvSpPr>
            <p:nvPr/>
          </p:nvSpPr>
          <p:spPr bwMode="auto">
            <a:xfrm>
              <a:off x="2481263" y="2265363"/>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22" name="Line 11">
              <a:extLst>
                <a:ext uri="{FF2B5EF4-FFF2-40B4-BE49-F238E27FC236}">
                  <a16:creationId xmlns:a16="http://schemas.microsoft.com/office/drawing/2014/main" xmlns="" id="{7C88AE71-615C-4846-BA9A-95BC44699321}"/>
                </a:ext>
              </a:extLst>
            </p:cNvPr>
            <p:cNvSpPr>
              <a:spLocks noChangeShapeType="1"/>
            </p:cNvSpPr>
            <p:nvPr/>
          </p:nvSpPr>
          <p:spPr bwMode="auto">
            <a:xfrm>
              <a:off x="2481263" y="2508251"/>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23" name="Line 12">
              <a:extLst>
                <a:ext uri="{FF2B5EF4-FFF2-40B4-BE49-F238E27FC236}">
                  <a16:creationId xmlns:a16="http://schemas.microsoft.com/office/drawing/2014/main" xmlns="" id="{7952DB2F-453B-9D47-BAF3-8C9909248B4B}"/>
                </a:ext>
              </a:extLst>
            </p:cNvPr>
            <p:cNvSpPr>
              <a:spLocks noChangeShapeType="1"/>
            </p:cNvSpPr>
            <p:nvPr/>
          </p:nvSpPr>
          <p:spPr bwMode="auto">
            <a:xfrm>
              <a:off x="2481263" y="2751138"/>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24" name="Line 13">
              <a:extLst>
                <a:ext uri="{FF2B5EF4-FFF2-40B4-BE49-F238E27FC236}">
                  <a16:creationId xmlns:a16="http://schemas.microsoft.com/office/drawing/2014/main" xmlns="" id="{9177DEDE-A848-1B4B-AB66-30E8C0E108DB}"/>
                </a:ext>
              </a:extLst>
            </p:cNvPr>
            <p:cNvSpPr>
              <a:spLocks noChangeShapeType="1"/>
            </p:cNvSpPr>
            <p:nvPr/>
          </p:nvSpPr>
          <p:spPr bwMode="auto">
            <a:xfrm>
              <a:off x="2481263" y="2995613"/>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25" name="Line 14">
              <a:extLst>
                <a:ext uri="{FF2B5EF4-FFF2-40B4-BE49-F238E27FC236}">
                  <a16:creationId xmlns:a16="http://schemas.microsoft.com/office/drawing/2014/main" xmlns="" id="{16B082C4-E23F-8E47-8233-54329FC1BA57}"/>
                </a:ext>
              </a:extLst>
            </p:cNvPr>
            <p:cNvSpPr>
              <a:spLocks noChangeShapeType="1"/>
            </p:cNvSpPr>
            <p:nvPr/>
          </p:nvSpPr>
          <p:spPr bwMode="auto">
            <a:xfrm>
              <a:off x="2481263" y="3238501"/>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26" name="Line 15">
              <a:extLst>
                <a:ext uri="{FF2B5EF4-FFF2-40B4-BE49-F238E27FC236}">
                  <a16:creationId xmlns:a16="http://schemas.microsoft.com/office/drawing/2014/main" xmlns="" id="{351CAE5F-9FC3-4C40-830D-E693D749782F}"/>
                </a:ext>
              </a:extLst>
            </p:cNvPr>
            <p:cNvSpPr>
              <a:spLocks noChangeShapeType="1"/>
            </p:cNvSpPr>
            <p:nvPr/>
          </p:nvSpPr>
          <p:spPr bwMode="auto">
            <a:xfrm>
              <a:off x="2481263" y="3481388"/>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27" name="Line 16">
              <a:extLst>
                <a:ext uri="{FF2B5EF4-FFF2-40B4-BE49-F238E27FC236}">
                  <a16:creationId xmlns:a16="http://schemas.microsoft.com/office/drawing/2014/main" xmlns="" id="{67EE75F8-317F-7F43-BCFA-A0767804AA0F}"/>
                </a:ext>
              </a:extLst>
            </p:cNvPr>
            <p:cNvSpPr>
              <a:spLocks noChangeShapeType="1"/>
            </p:cNvSpPr>
            <p:nvPr/>
          </p:nvSpPr>
          <p:spPr bwMode="auto">
            <a:xfrm>
              <a:off x="2481263" y="3727451"/>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28" name="Line 17">
              <a:extLst>
                <a:ext uri="{FF2B5EF4-FFF2-40B4-BE49-F238E27FC236}">
                  <a16:creationId xmlns:a16="http://schemas.microsoft.com/office/drawing/2014/main" xmlns="" id="{0D5159E6-816E-8C4B-AD14-B316EDE17BE2}"/>
                </a:ext>
              </a:extLst>
            </p:cNvPr>
            <p:cNvSpPr>
              <a:spLocks noChangeShapeType="1"/>
            </p:cNvSpPr>
            <p:nvPr/>
          </p:nvSpPr>
          <p:spPr bwMode="auto">
            <a:xfrm>
              <a:off x="2571751"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29" name="Line 18">
              <a:extLst>
                <a:ext uri="{FF2B5EF4-FFF2-40B4-BE49-F238E27FC236}">
                  <a16:creationId xmlns:a16="http://schemas.microsoft.com/office/drawing/2014/main" xmlns="" id="{FA49929A-A4E7-6943-BEBC-4682A60A1AE6}"/>
                </a:ext>
              </a:extLst>
            </p:cNvPr>
            <p:cNvSpPr>
              <a:spLocks noChangeShapeType="1"/>
            </p:cNvSpPr>
            <p:nvPr/>
          </p:nvSpPr>
          <p:spPr bwMode="auto">
            <a:xfrm>
              <a:off x="2767013"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30" name="Line 19">
              <a:extLst>
                <a:ext uri="{FF2B5EF4-FFF2-40B4-BE49-F238E27FC236}">
                  <a16:creationId xmlns:a16="http://schemas.microsoft.com/office/drawing/2014/main" xmlns="" id="{F9B830B0-83DF-C04F-A6B0-E168D60DDA80}"/>
                </a:ext>
              </a:extLst>
            </p:cNvPr>
            <p:cNvSpPr>
              <a:spLocks noChangeShapeType="1"/>
            </p:cNvSpPr>
            <p:nvPr/>
          </p:nvSpPr>
          <p:spPr bwMode="auto">
            <a:xfrm>
              <a:off x="2960688"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31" name="Line 20">
              <a:extLst>
                <a:ext uri="{FF2B5EF4-FFF2-40B4-BE49-F238E27FC236}">
                  <a16:creationId xmlns:a16="http://schemas.microsoft.com/office/drawing/2014/main" xmlns="" id="{52687E58-D8E0-F94B-863F-79D7CC09ED88}"/>
                </a:ext>
              </a:extLst>
            </p:cNvPr>
            <p:cNvSpPr>
              <a:spLocks noChangeShapeType="1"/>
            </p:cNvSpPr>
            <p:nvPr/>
          </p:nvSpPr>
          <p:spPr bwMode="auto">
            <a:xfrm>
              <a:off x="3155951"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32" name="Line 21">
              <a:extLst>
                <a:ext uri="{FF2B5EF4-FFF2-40B4-BE49-F238E27FC236}">
                  <a16:creationId xmlns:a16="http://schemas.microsoft.com/office/drawing/2014/main" xmlns="" id="{E9965513-D7B1-DA45-8256-6E7B247479DC}"/>
                </a:ext>
              </a:extLst>
            </p:cNvPr>
            <p:cNvSpPr>
              <a:spLocks noChangeShapeType="1"/>
            </p:cNvSpPr>
            <p:nvPr/>
          </p:nvSpPr>
          <p:spPr bwMode="auto">
            <a:xfrm>
              <a:off x="3349626"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33" name="Line 22">
              <a:extLst>
                <a:ext uri="{FF2B5EF4-FFF2-40B4-BE49-F238E27FC236}">
                  <a16:creationId xmlns:a16="http://schemas.microsoft.com/office/drawing/2014/main" xmlns="" id="{57E19DC4-3AAD-8544-ADB6-E382B1660EA0}"/>
                </a:ext>
              </a:extLst>
            </p:cNvPr>
            <p:cNvSpPr>
              <a:spLocks noChangeShapeType="1"/>
            </p:cNvSpPr>
            <p:nvPr/>
          </p:nvSpPr>
          <p:spPr bwMode="auto">
            <a:xfrm>
              <a:off x="3544888"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34" name="Line 23">
              <a:extLst>
                <a:ext uri="{FF2B5EF4-FFF2-40B4-BE49-F238E27FC236}">
                  <a16:creationId xmlns:a16="http://schemas.microsoft.com/office/drawing/2014/main" xmlns="" id="{58CADD25-ED2B-8B43-9263-C6763577DFC1}"/>
                </a:ext>
              </a:extLst>
            </p:cNvPr>
            <p:cNvSpPr>
              <a:spLocks noChangeShapeType="1"/>
            </p:cNvSpPr>
            <p:nvPr/>
          </p:nvSpPr>
          <p:spPr bwMode="auto">
            <a:xfrm>
              <a:off x="3738563"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35" name="Line 24">
              <a:extLst>
                <a:ext uri="{FF2B5EF4-FFF2-40B4-BE49-F238E27FC236}">
                  <a16:creationId xmlns:a16="http://schemas.microsoft.com/office/drawing/2014/main" xmlns="" id="{5DB49509-2C8B-CB4A-806D-64A5ED0E48FE}"/>
                </a:ext>
              </a:extLst>
            </p:cNvPr>
            <p:cNvSpPr>
              <a:spLocks noChangeShapeType="1"/>
            </p:cNvSpPr>
            <p:nvPr/>
          </p:nvSpPr>
          <p:spPr bwMode="auto">
            <a:xfrm>
              <a:off x="3933826"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36" name="Line 25">
              <a:extLst>
                <a:ext uri="{FF2B5EF4-FFF2-40B4-BE49-F238E27FC236}">
                  <a16:creationId xmlns:a16="http://schemas.microsoft.com/office/drawing/2014/main" xmlns="" id="{E514CE66-4090-024E-9A97-73C263B9C8BD}"/>
                </a:ext>
              </a:extLst>
            </p:cNvPr>
            <p:cNvSpPr>
              <a:spLocks noChangeShapeType="1"/>
            </p:cNvSpPr>
            <p:nvPr/>
          </p:nvSpPr>
          <p:spPr bwMode="auto">
            <a:xfrm>
              <a:off x="4127501"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37" name="Line 26">
              <a:extLst>
                <a:ext uri="{FF2B5EF4-FFF2-40B4-BE49-F238E27FC236}">
                  <a16:creationId xmlns:a16="http://schemas.microsoft.com/office/drawing/2014/main" xmlns="" id="{72222131-802B-554B-9656-8E711BF7420F}"/>
                </a:ext>
              </a:extLst>
            </p:cNvPr>
            <p:cNvSpPr>
              <a:spLocks noChangeShapeType="1"/>
            </p:cNvSpPr>
            <p:nvPr/>
          </p:nvSpPr>
          <p:spPr bwMode="auto">
            <a:xfrm>
              <a:off x="4322763"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38" name="Line 27">
              <a:extLst>
                <a:ext uri="{FF2B5EF4-FFF2-40B4-BE49-F238E27FC236}">
                  <a16:creationId xmlns:a16="http://schemas.microsoft.com/office/drawing/2014/main" xmlns="" id="{341288FF-201E-AF4F-BA5A-558BCF0EA7DA}"/>
                </a:ext>
              </a:extLst>
            </p:cNvPr>
            <p:cNvSpPr>
              <a:spLocks noChangeShapeType="1"/>
            </p:cNvSpPr>
            <p:nvPr/>
          </p:nvSpPr>
          <p:spPr bwMode="auto">
            <a:xfrm>
              <a:off x="4516438"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39" name="Line 28">
              <a:extLst>
                <a:ext uri="{FF2B5EF4-FFF2-40B4-BE49-F238E27FC236}">
                  <a16:creationId xmlns:a16="http://schemas.microsoft.com/office/drawing/2014/main" xmlns="" id="{2A9C423E-CF85-0D48-9161-D948998A1FAA}"/>
                </a:ext>
              </a:extLst>
            </p:cNvPr>
            <p:cNvSpPr>
              <a:spLocks noChangeShapeType="1"/>
            </p:cNvSpPr>
            <p:nvPr/>
          </p:nvSpPr>
          <p:spPr bwMode="auto">
            <a:xfrm>
              <a:off x="4711701"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40" name="Line 29">
              <a:extLst>
                <a:ext uri="{FF2B5EF4-FFF2-40B4-BE49-F238E27FC236}">
                  <a16:creationId xmlns:a16="http://schemas.microsoft.com/office/drawing/2014/main" xmlns="" id="{992957BB-C4AF-4C45-9CD9-BF66B26AA5A9}"/>
                </a:ext>
              </a:extLst>
            </p:cNvPr>
            <p:cNvSpPr>
              <a:spLocks noChangeShapeType="1"/>
            </p:cNvSpPr>
            <p:nvPr/>
          </p:nvSpPr>
          <p:spPr bwMode="auto">
            <a:xfrm>
              <a:off x="4905376"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41" name="Line 30">
              <a:extLst>
                <a:ext uri="{FF2B5EF4-FFF2-40B4-BE49-F238E27FC236}">
                  <a16:creationId xmlns:a16="http://schemas.microsoft.com/office/drawing/2014/main" xmlns="" id="{C1F9FC94-311B-AE43-A69C-DF43EE12F6E5}"/>
                </a:ext>
              </a:extLst>
            </p:cNvPr>
            <p:cNvSpPr>
              <a:spLocks noChangeShapeType="1"/>
            </p:cNvSpPr>
            <p:nvPr/>
          </p:nvSpPr>
          <p:spPr bwMode="auto">
            <a:xfrm>
              <a:off x="5100638"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42" name="Line 31">
              <a:extLst>
                <a:ext uri="{FF2B5EF4-FFF2-40B4-BE49-F238E27FC236}">
                  <a16:creationId xmlns:a16="http://schemas.microsoft.com/office/drawing/2014/main" xmlns="" id="{B7FA3C55-7772-D24B-BE32-58A2BCBC0549}"/>
                </a:ext>
              </a:extLst>
            </p:cNvPr>
            <p:cNvSpPr>
              <a:spLocks noChangeShapeType="1"/>
            </p:cNvSpPr>
            <p:nvPr/>
          </p:nvSpPr>
          <p:spPr bwMode="auto">
            <a:xfrm>
              <a:off x="5294313"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43" name="Line 32">
              <a:extLst>
                <a:ext uri="{FF2B5EF4-FFF2-40B4-BE49-F238E27FC236}">
                  <a16:creationId xmlns:a16="http://schemas.microsoft.com/office/drawing/2014/main" xmlns="" id="{6451C8F7-C6F3-7146-BD8D-62ED2AE8168C}"/>
                </a:ext>
              </a:extLst>
            </p:cNvPr>
            <p:cNvSpPr>
              <a:spLocks noChangeShapeType="1"/>
            </p:cNvSpPr>
            <p:nvPr/>
          </p:nvSpPr>
          <p:spPr bwMode="auto">
            <a:xfrm>
              <a:off x="5489576"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44" name="Line 33">
              <a:extLst>
                <a:ext uri="{FF2B5EF4-FFF2-40B4-BE49-F238E27FC236}">
                  <a16:creationId xmlns:a16="http://schemas.microsoft.com/office/drawing/2014/main" xmlns="" id="{AC231992-3A80-A246-8012-E9FCB0D74B33}"/>
                </a:ext>
              </a:extLst>
            </p:cNvPr>
            <p:cNvSpPr>
              <a:spLocks noChangeShapeType="1"/>
            </p:cNvSpPr>
            <p:nvPr/>
          </p:nvSpPr>
          <p:spPr bwMode="auto">
            <a:xfrm>
              <a:off x="5683251"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45" name="Line 34">
              <a:extLst>
                <a:ext uri="{FF2B5EF4-FFF2-40B4-BE49-F238E27FC236}">
                  <a16:creationId xmlns:a16="http://schemas.microsoft.com/office/drawing/2014/main" xmlns="" id="{97249B20-8631-264C-B272-4EFBD920839B}"/>
                </a:ext>
              </a:extLst>
            </p:cNvPr>
            <p:cNvSpPr>
              <a:spLocks noChangeShapeType="1"/>
            </p:cNvSpPr>
            <p:nvPr/>
          </p:nvSpPr>
          <p:spPr bwMode="auto">
            <a:xfrm>
              <a:off x="5878513"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46" name="Line 35">
              <a:extLst>
                <a:ext uri="{FF2B5EF4-FFF2-40B4-BE49-F238E27FC236}">
                  <a16:creationId xmlns:a16="http://schemas.microsoft.com/office/drawing/2014/main" xmlns="" id="{D7757FD5-68C6-4841-8837-AEF9DCC450EA}"/>
                </a:ext>
              </a:extLst>
            </p:cNvPr>
            <p:cNvSpPr>
              <a:spLocks noChangeShapeType="1"/>
            </p:cNvSpPr>
            <p:nvPr/>
          </p:nvSpPr>
          <p:spPr bwMode="auto">
            <a:xfrm>
              <a:off x="6072188"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47" name="Line 36">
              <a:extLst>
                <a:ext uri="{FF2B5EF4-FFF2-40B4-BE49-F238E27FC236}">
                  <a16:creationId xmlns:a16="http://schemas.microsoft.com/office/drawing/2014/main" xmlns="" id="{075F254F-A89B-C745-9558-BECF79E7ED24}"/>
                </a:ext>
              </a:extLst>
            </p:cNvPr>
            <p:cNvSpPr>
              <a:spLocks noChangeShapeType="1"/>
            </p:cNvSpPr>
            <p:nvPr/>
          </p:nvSpPr>
          <p:spPr bwMode="auto">
            <a:xfrm>
              <a:off x="6267451"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48" name="Line 37">
              <a:extLst>
                <a:ext uri="{FF2B5EF4-FFF2-40B4-BE49-F238E27FC236}">
                  <a16:creationId xmlns:a16="http://schemas.microsoft.com/office/drawing/2014/main" xmlns="" id="{E220E803-8063-1540-8F90-1D106D10F948}"/>
                </a:ext>
              </a:extLst>
            </p:cNvPr>
            <p:cNvSpPr>
              <a:spLocks noChangeShapeType="1"/>
            </p:cNvSpPr>
            <p:nvPr/>
          </p:nvSpPr>
          <p:spPr bwMode="auto">
            <a:xfrm>
              <a:off x="6461126"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49" name="Line 38">
              <a:extLst>
                <a:ext uri="{FF2B5EF4-FFF2-40B4-BE49-F238E27FC236}">
                  <a16:creationId xmlns:a16="http://schemas.microsoft.com/office/drawing/2014/main" xmlns="" id="{96D502E4-CDE2-494D-BD1C-3FF5C54B69A4}"/>
                </a:ext>
              </a:extLst>
            </p:cNvPr>
            <p:cNvSpPr>
              <a:spLocks noChangeShapeType="1"/>
            </p:cNvSpPr>
            <p:nvPr/>
          </p:nvSpPr>
          <p:spPr bwMode="auto">
            <a:xfrm>
              <a:off x="6661412"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grpSp>
      <p:sp>
        <p:nvSpPr>
          <p:cNvPr id="50" name="Oval 39">
            <a:extLst>
              <a:ext uri="{FF2B5EF4-FFF2-40B4-BE49-F238E27FC236}">
                <a16:creationId xmlns:a16="http://schemas.microsoft.com/office/drawing/2014/main" xmlns="" id="{022F0F62-BE3E-9B47-B65D-E69208F8EFD0}"/>
              </a:ext>
            </a:extLst>
          </p:cNvPr>
          <p:cNvSpPr>
            <a:spLocks noChangeArrowheads="1"/>
          </p:cNvSpPr>
          <p:nvPr/>
        </p:nvSpPr>
        <p:spPr bwMode="auto">
          <a:xfrm>
            <a:off x="2163750" y="1604297"/>
            <a:ext cx="46435" cy="46435"/>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51" name="Oval 40">
            <a:extLst>
              <a:ext uri="{FF2B5EF4-FFF2-40B4-BE49-F238E27FC236}">
                <a16:creationId xmlns:a16="http://schemas.microsoft.com/office/drawing/2014/main" xmlns="" id="{DE841870-00DC-E94E-A045-495B863E9DCA}"/>
              </a:ext>
            </a:extLst>
          </p:cNvPr>
          <p:cNvSpPr>
            <a:spLocks noChangeArrowheads="1"/>
          </p:cNvSpPr>
          <p:nvPr/>
        </p:nvSpPr>
        <p:spPr bwMode="auto">
          <a:xfrm>
            <a:off x="2406637" y="2146031"/>
            <a:ext cx="46435" cy="47625"/>
          </a:xfrm>
          <a:prstGeom prst="ellipse">
            <a:avLst/>
          </a:prstGeom>
          <a:noFill/>
          <a:ln w="12700" cap="flat">
            <a:solidFill>
              <a:schemeClr val="accent6"/>
            </a:solidFill>
            <a:prstDash val="solid"/>
            <a:miter lim="800000"/>
            <a:headEnd/>
            <a:tailEnd/>
          </a:ln>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52" name="Oval 41">
            <a:extLst>
              <a:ext uri="{FF2B5EF4-FFF2-40B4-BE49-F238E27FC236}">
                <a16:creationId xmlns:a16="http://schemas.microsoft.com/office/drawing/2014/main" xmlns="" id="{25CC2FA9-FAEB-B143-A175-1B1283CB84D1}"/>
              </a:ext>
            </a:extLst>
          </p:cNvPr>
          <p:cNvSpPr>
            <a:spLocks noChangeArrowheads="1"/>
          </p:cNvSpPr>
          <p:nvPr/>
        </p:nvSpPr>
        <p:spPr bwMode="auto">
          <a:xfrm>
            <a:off x="2497125" y="2352008"/>
            <a:ext cx="50006" cy="47625"/>
          </a:xfrm>
          <a:prstGeom prst="ellipse">
            <a:avLst/>
          </a:prstGeom>
          <a:noFill/>
          <a:ln w="12700" cap="flat">
            <a:solidFill>
              <a:schemeClr val="accent6"/>
            </a:solidFill>
            <a:prstDash val="solid"/>
            <a:miter lim="800000"/>
            <a:headEnd/>
            <a:tailEnd/>
          </a:ln>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53" name="Oval 42">
            <a:extLst>
              <a:ext uri="{FF2B5EF4-FFF2-40B4-BE49-F238E27FC236}">
                <a16:creationId xmlns:a16="http://schemas.microsoft.com/office/drawing/2014/main" xmlns="" id="{80806A99-8316-974F-AE5C-0DBC45DEDE22}"/>
              </a:ext>
            </a:extLst>
          </p:cNvPr>
          <p:cNvSpPr>
            <a:spLocks noChangeArrowheads="1"/>
          </p:cNvSpPr>
          <p:nvPr/>
        </p:nvSpPr>
        <p:spPr bwMode="auto">
          <a:xfrm>
            <a:off x="2674526" y="2518697"/>
            <a:ext cx="47625" cy="46435"/>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54" name="Oval 43">
            <a:extLst>
              <a:ext uri="{FF2B5EF4-FFF2-40B4-BE49-F238E27FC236}">
                <a16:creationId xmlns:a16="http://schemas.microsoft.com/office/drawing/2014/main" xmlns="" id="{A2DA8DCE-F213-3946-821C-B3BD6760B1DA}"/>
              </a:ext>
            </a:extLst>
          </p:cNvPr>
          <p:cNvSpPr>
            <a:spLocks noChangeArrowheads="1"/>
          </p:cNvSpPr>
          <p:nvPr/>
        </p:nvSpPr>
        <p:spPr bwMode="auto">
          <a:xfrm>
            <a:off x="2691196" y="2708007"/>
            <a:ext cx="46435" cy="46435"/>
          </a:xfrm>
          <a:prstGeom prst="ellipse">
            <a:avLst/>
          </a:prstGeom>
          <a:noFill/>
          <a:ln w="12700" cap="flat">
            <a:solidFill>
              <a:schemeClr val="accent6"/>
            </a:solidFill>
            <a:prstDash val="solid"/>
            <a:miter lim="800000"/>
            <a:headEnd/>
            <a:tailEnd/>
          </a:ln>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55" name="Oval 44">
            <a:extLst>
              <a:ext uri="{FF2B5EF4-FFF2-40B4-BE49-F238E27FC236}">
                <a16:creationId xmlns:a16="http://schemas.microsoft.com/office/drawing/2014/main" xmlns="" id="{6B9F3456-B3F8-6047-866D-949AE74AFCCF}"/>
              </a:ext>
            </a:extLst>
          </p:cNvPr>
          <p:cNvSpPr>
            <a:spLocks noChangeArrowheads="1"/>
          </p:cNvSpPr>
          <p:nvPr/>
        </p:nvSpPr>
        <p:spPr bwMode="auto">
          <a:xfrm>
            <a:off x="2870981" y="2906841"/>
            <a:ext cx="46435" cy="46435"/>
          </a:xfrm>
          <a:prstGeom prst="ellipse">
            <a:avLst/>
          </a:prstGeom>
          <a:noFill/>
          <a:ln w="12700" cap="flat">
            <a:solidFill>
              <a:schemeClr val="accent6"/>
            </a:solidFill>
            <a:prstDash val="solid"/>
            <a:miter lim="800000"/>
            <a:headEnd/>
            <a:tailEnd/>
          </a:ln>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56" name="Oval 45">
            <a:extLst>
              <a:ext uri="{FF2B5EF4-FFF2-40B4-BE49-F238E27FC236}">
                <a16:creationId xmlns:a16="http://schemas.microsoft.com/office/drawing/2014/main" xmlns="" id="{79F643D3-BD06-0F4F-A81E-0588A487540A}"/>
              </a:ext>
            </a:extLst>
          </p:cNvPr>
          <p:cNvSpPr>
            <a:spLocks noChangeArrowheads="1"/>
          </p:cNvSpPr>
          <p:nvPr/>
        </p:nvSpPr>
        <p:spPr bwMode="auto">
          <a:xfrm>
            <a:off x="2945990" y="2962800"/>
            <a:ext cx="46435" cy="46435"/>
          </a:xfrm>
          <a:prstGeom prst="ellipse">
            <a:avLst/>
          </a:prstGeom>
          <a:noFill/>
          <a:ln w="12700" cap="flat">
            <a:solidFill>
              <a:schemeClr val="accent6"/>
            </a:solidFill>
            <a:prstDash val="solid"/>
            <a:miter lim="800000"/>
            <a:headEnd/>
            <a:tailEnd/>
          </a:ln>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57" name="Oval 46">
            <a:extLst>
              <a:ext uri="{FF2B5EF4-FFF2-40B4-BE49-F238E27FC236}">
                <a16:creationId xmlns:a16="http://schemas.microsoft.com/office/drawing/2014/main" xmlns="" id="{5B166D1F-6330-664E-B436-F550EDCE0371}"/>
              </a:ext>
            </a:extLst>
          </p:cNvPr>
          <p:cNvSpPr>
            <a:spLocks noChangeArrowheads="1"/>
          </p:cNvSpPr>
          <p:nvPr/>
        </p:nvSpPr>
        <p:spPr bwMode="auto">
          <a:xfrm>
            <a:off x="2966230" y="2987802"/>
            <a:ext cx="47625" cy="47625"/>
          </a:xfrm>
          <a:prstGeom prst="ellipse">
            <a:avLst/>
          </a:prstGeom>
          <a:noFill/>
          <a:ln w="12700" cap="flat">
            <a:solidFill>
              <a:schemeClr val="accent6"/>
            </a:solidFill>
            <a:prstDash val="solid"/>
            <a:miter lim="800000"/>
            <a:headEnd/>
            <a:tailEnd/>
          </a:ln>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58" name="Oval 47">
            <a:extLst>
              <a:ext uri="{FF2B5EF4-FFF2-40B4-BE49-F238E27FC236}">
                <a16:creationId xmlns:a16="http://schemas.microsoft.com/office/drawing/2014/main" xmlns="" id="{46B15E42-9601-264A-BF8F-80C20D0B83E5}"/>
              </a:ext>
            </a:extLst>
          </p:cNvPr>
          <p:cNvSpPr>
            <a:spLocks noChangeArrowheads="1"/>
          </p:cNvSpPr>
          <p:nvPr/>
        </p:nvSpPr>
        <p:spPr bwMode="auto">
          <a:xfrm>
            <a:off x="3006712" y="3016378"/>
            <a:ext cx="46435" cy="46435"/>
          </a:xfrm>
          <a:prstGeom prst="ellipse">
            <a:avLst/>
          </a:prstGeom>
          <a:noFill/>
          <a:ln w="12700" cap="flat">
            <a:solidFill>
              <a:schemeClr val="accent6"/>
            </a:solidFill>
            <a:prstDash val="solid"/>
            <a:miter lim="800000"/>
            <a:headEnd/>
            <a:tailEnd/>
          </a:ln>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59" name="Oval 48">
            <a:extLst>
              <a:ext uri="{FF2B5EF4-FFF2-40B4-BE49-F238E27FC236}">
                <a16:creationId xmlns:a16="http://schemas.microsoft.com/office/drawing/2014/main" xmlns="" id="{B26CA23D-8535-0142-9649-27590774A162}"/>
              </a:ext>
            </a:extLst>
          </p:cNvPr>
          <p:cNvSpPr>
            <a:spLocks noChangeArrowheads="1"/>
          </p:cNvSpPr>
          <p:nvPr/>
        </p:nvSpPr>
        <p:spPr bwMode="auto">
          <a:xfrm>
            <a:off x="3223406" y="3144966"/>
            <a:ext cx="46435" cy="46435"/>
          </a:xfrm>
          <a:prstGeom prst="ellipse">
            <a:avLst/>
          </a:prstGeom>
          <a:noFill/>
          <a:ln w="12700" cap="flat">
            <a:solidFill>
              <a:schemeClr val="accent6"/>
            </a:solidFill>
            <a:prstDash val="solid"/>
            <a:miter lim="800000"/>
            <a:headEnd/>
            <a:tailEnd/>
          </a:ln>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60" name="Oval 49">
            <a:extLst>
              <a:ext uri="{FF2B5EF4-FFF2-40B4-BE49-F238E27FC236}">
                <a16:creationId xmlns:a16="http://schemas.microsoft.com/office/drawing/2014/main" xmlns="" id="{E596D43C-49DE-EA4E-B23F-BEFD0B01627D}"/>
              </a:ext>
            </a:extLst>
          </p:cNvPr>
          <p:cNvSpPr>
            <a:spLocks noChangeArrowheads="1"/>
          </p:cNvSpPr>
          <p:nvPr/>
        </p:nvSpPr>
        <p:spPr bwMode="auto">
          <a:xfrm>
            <a:off x="3493677" y="3215213"/>
            <a:ext cx="46435" cy="46435"/>
          </a:xfrm>
          <a:prstGeom prst="ellipse">
            <a:avLst/>
          </a:prstGeom>
          <a:noFill/>
          <a:ln w="12700" cap="flat">
            <a:solidFill>
              <a:schemeClr val="accent6"/>
            </a:solidFill>
            <a:prstDash val="solid"/>
            <a:miter lim="800000"/>
            <a:headEnd/>
            <a:tailEnd/>
          </a:ln>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61" name="Oval 50">
            <a:extLst>
              <a:ext uri="{FF2B5EF4-FFF2-40B4-BE49-F238E27FC236}">
                <a16:creationId xmlns:a16="http://schemas.microsoft.com/office/drawing/2014/main" xmlns="" id="{F0519EE1-D997-4E46-9ED9-362B24D04E0C}"/>
              </a:ext>
            </a:extLst>
          </p:cNvPr>
          <p:cNvSpPr>
            <a:spLocks noChangeArrowheads="1"/>
          </p:cNvSpPr>
          <p:nvPr/>
        </p:nvSpPr>
        <p:spPr bwMode="auto">
          <a:xfrm>
            <a:off x="3559161" y="3256883"/>
            <a:ext cx="48816" cy="48816"/>
          </a:xfrm>
          <a:prstGeom prst="ellipse">
            <a:avLst/>
          </a:prstGeom>
          <a:noFill/>
          <a:ln w="12700" cap="flat">
            <a:solidFill>
              <a:schemeClr val="accent6"/>
            </a:solidFill>
            <a:prstDash val="solid"/>
            <a:miter lim="800000"/>
            <a:headEnd/>
            <a:tailEnd/>
          </a:ln>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62" name="Oval 51">
            <a:extLst>
              <a:ext uri="{FF2B5EF4-FFF2-40B4-BE49-F238E27FC236}">
                <a16:creationId xmlns:a16="http://schemas.microsoft.com/office/drawing/2014/main" xmlns="" id="{D4103939-C9B6-904B-A3DE-8B415062B837}"/>
              </a:ext>
            </a:extLst>
          </p:cNvPr>
          <p:cNvSpPr>
            <a:spLocks noChangeArrowheads="1"/>
          </p:cNvSpPr>
          <p:nvPr/>
        </p:nvSpPr>
        <p:spPr bwMode="auto">
          <a:xfrm>
            <a:off x="4278300" y="3315224"/>
            <a:ext cx="46435" cy="47625"/>
          </a:xfrm>
          <a:prstGeom prst="ellipse">
            <a:avLst/>
          </a:prstGeom>
          <a:noFill/>
          <a:ln w="12700" cap="flat">
            <a:solidFill>
              <a:schemeClr val="accent6"/>
            </a:solidFill>
            <a:prstDash val="solid"/>
            <a:miter lim="800000"/>
            <a:headEnd/>
            <a:tailEnd/>
          </a:ln>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63" name="Oval 52">
            <a:extLst>
              <a:ext uri="{FF2B5EF4-FFF2-40B4-BE49-F238E27FC236}">
                <a16:creationId xmlns:a16="http://schemas.microsoft.com/office/drawing/2014/main" xmlns="" id="{094B8F16-2A0B-FF44-B6E6-713FEF3A4F1D}"/>
              </a:ext>
            </a:extLst>
          </p:cNvPr>
          <p:cNvSpPr>
            <a:spLocks noChangeArrowheads="1"/>
          </p:cNvSpPr>
          <p:nvPr/>
        </p:nvSpPr>
        <p:spPr bwMode="auto">
          <a:xfrm>
            <a:off x="4818842" y="3315224"/>
            <a:ext cx="47625" cy="47625"/>
          </a:xfrm>
          <a:prstGeom prst="ellipse">
            <a:avLst/>
          </a:prstGeom>
          <a:noFill/>
          <a:ln w="12700" cap="flat">
            <a:solidFill>
              <a:schemeClr val="accent6"/>
            </a:solidFill>
            <a:prstDash val="solid"/>
            <a:miter lim="800000"/>
            <a:headEnd/>
            <a:tailEnd/>
          </a:ln>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64" name="Oval 53">
            <a:extLst>
              <a:ext uri="{FF2B5EF4-FFF2-40B4-BE49-F238E27FC236}">
                <a16:creationId xmlns:a16="http://schemas.microsoft.com/office/drawing/2014/main" xmlns="" id="{A47CEFE3-2A1F-DC44-A448-DB62299B8270}"/>
              </a:ext>
            </a:extLst>
          </p:cNvPr>
          <p:cNvSpPr>
            <a:spLocks noChangeArrowheads="1"/>
          </p:cNvSpPr>
          <p:nvPr/>
        </p:nvSpPr>
        <p:spPr bwMode="auto">
          <a:xfrm>
            <a:off x="4849799" y="3252121"/>
            <a:ext cx="48816" cy="47625"/>
          </a:xfrm>
          <a:prstGeom prst="ellipse">
            <a:avLst/>
          </a:pr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65" name="Oval 54">
            <a:extLst>
              <a:ext uri="{FF2B5EF4-FFF2-40B4-BE49-F238E27FC236}">
                <a16:creationId xmlns:a16="http://schemas.microsoft.com/office/drawing/2014/main" xmlns="" id="{5AEECB63-C85B-384B-A67A-955A539C3770}"/>
              </a:ext>
            </a:extLst>
          </p:cNvPr>
          <p:cNvSpPr>
            <a:spLocks noChangeArrowheads="1"/>
          </p:cNvSpPr>
          <p:nvPr/>
        </p:nvSpPr>
        <p:spPr bwMode="auto">
          <a:xfrm>
            <a:off x="4810509" y="3252121"/>
            <a:ext cx="46435" cy="47625"/>
          </a:xfrm>
          <a:prstGeom prst="ellipse">
            <a:avLst/>
          </a:pr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66" name="Oval 55">
            <a:extLst>
              <a:ext uri="{FF2B5EF4-FFF2-40B4-BE49-F238E27FC236}">
                <a16:creationId xmlns:a16="http://schemas.microsoft.com/office/drawing/2014/main" xmlns="" id="{AC371D02-96BE-2D4A-BA21-1284CA674F7E}"/>
              </a:ext>
            </a:extLst>
          </p:cNvPr>
          <p:cNvSpPr>
            <a:spLocks noChangeArrowheads="1"/>
          </p:cNvSpPr>
          <p:nvPr/>
        </p:nvSpPr>
        <p:spPr bwMode="auto">
          <a:xfrm>
            <a:off x="4611675" y="3166396"/>
            <a:ext cx="46435" cy="48816"/>
          </a:xfrm>
          <a:prstGeom prst="ellipse">
            <a:avLst/>
          </a:pr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67" name="Oval 56">
            <a:extLst>
              <a:ext uri="{FF2B5EF4-FFF2-40B4-BE49-F238E27FC236}">
                <a16:creationId xmlns:a16="http://schemas.microsoft.com/office/drawing/2014/main" xmlns="" id="{402434F2-D22D-4F47-8FF7-896A099A896C}"/>
              </a:ext>
            </a:extLst>
          </p:cNvPr>
          <p:cNvSpPr>
            <a:spLocks noChangeArrowheads="1"/>
          </p:cNvSpPr>
          <p:nvPr/>
        </p:nvSpPr>
        <p:spPr bwMode="auto">
          <a:xfrm>
            <a:off x="4583099" y="3166396"/>
            <a:ext cx="47625" cy="48816"/>
          </a:xfrm>
          <a:prstGeom prst="ellipse">
            <a:avLst/>
          </a:prstGeom>
          <a:noFill/>
          <a:ln w="12700" cap="flat">
            <a:solidFill>
              <a:srgbClr val="4F76A9"/>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68" name="Oval 57">
            <a:extLst>
              <a:ext uri="{FF2B5EF4-FFF2-40B4-BE49-F238E27FC236}">
                <a16:creationId xmlns:a16="http://schemas.microsoft.com/office/drawing/2014/main" xmlns="" id="{554B461E-CFC6-C347-8BE5-003E518EBA4F}"/>
              </a:ext>
            </a:extLst>
          </p:cNvPr>
          <p:cNvSpPr>
            <a:spLocks noChangeArrowheads="1"/>
          </p:cNvSpPr>
          <p:nvPr/>
        </p:nvSpPr>
        <p:spPr bwMode="auto">
          <a:xfrm>
            <a:off x="4548571" y="3128297"/>
            <a:ext cx="46435" cy="46435"/>
          </a:xfrm>
          <a:prstGeom prst="ellipse">
            <a:avLst/>
          </a:pr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69" name="Oval 58">
            <a:extLst>
              <a:ext uri="{FF2B5EF4-FFF2-40B4-BE49-F238E27FC236}">
                <a16:creationId xmlns:a16="http://schemas.microsoft.com/office/drawing/2014/main" xmlns="" id="{29410AE4-5782-5F4C-BA51-0941A3F85AF3}"/>
              </a:ext>
            </a:extLst>
          </p:cNvPr>
          <p:cNvSpPr>
            <a:spLocks noChangeArrowheads="1"/>
          </p:cNvSpPr>
          <p:nvPr/>
        </p:nvSpPr>
        <p:spPr bwMode="auto">
          <a:xfrm>
            <a:off x="4300920" y="3058049"/>
            <a:ext cx="47625" cy="47625"/>
          </a:xfrm>
          <a:prstGeom prst="ellipse">
            <a:avLst/>
          </a:pr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70" name="Oval 59">
            <a:extLst>
              <a:ext uri="{FF2B5EF4-FFF2-40B4-BE49-F238E27FC236}">
                <a16:creationId xmlns:a16="http://schemas.microsoft.com/office/drawing/2014/main" xmlns="" id="{35029319-4068-0F4B-9E54-38F41A3A70AC}"/>
              </a:ext>
            </a:extLst>
          </p:cNvPr>
          <p:cNvSpPr>
            <a:spLocks noChangeArrowheads="1"/>
          </p:cNvSpPr>
          <p:nvPr/>
        </p:nvSpPr>
        <p:spPr bwMode="auto">
          <a:xfrm>
            <a:off x="4149712" y="2987803"/>
            <a:ext cx="46435" cy="50006"/>
          </a:xfrm>
          <a:prstGeom prst="ellipse">
            <a:avLst/>
          </a:pr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71" name="Oval 60">
            <a:extLst>
              <a:ext uri="{FF2B5EF4-FFF2-40B4-BE49-F238E27FC236}">
                <a16:creationId xmlns:a16="http://schemas.microsoft.com/office/drawing/2014/main" xmlns="" id="{7359FA30-190E-E34F-B8B3-E22C37AADE2C}"/>
              </a:ext>
            </a:extLst>
          </p:cNvPr>
          <p:cNvSpPr>
            <a:spLocks noChangeArrowheads="1"/>
          </p:cNvSpPr>
          <p:nvPr/>
        </p:nvSpPr>
        <p:spPr bwMode="auto">
          <a:xfrm>
            <a:off x="4074702" y="2960418"/>
            <a:ext cx="46435" cy="48816"/>
          </a:xfrm>
          <a:prstGeom prst="ellipse">
            <a:avLst/>
          </a:pr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72" name="Oval 61">
            <a:extLst>
              <a:ext uri="{FF2B5EF4-FFF2-40B4-BE49-F238E27FC236}">
                <a16:creationId xmlns:a16="http://schemas.microsoft.com/office/drawing/2014/main" xmlns="" id="{AFF58D17-7B7E-B241-A335-46B26D553E71}"/>
              </a:ext>
            </a:extLst>
          </p:cNvPr>
          <p:cNvSpPr>
            <a:spLocks noChangeArrowheads="1"/>
          </p:cNvSpPr>
          <p:nvPr/>
        </p:nvSpPr>
        <p:spPr bwMode="auto">
          <a:xfrm>
            <a:off x="4060414" y="2917556"/>
            <a:ext cx="47625" cy="47625"/>
          </a:xfrm>
          <a:prstGeom prst="ellipse">
            <a:avLst/>
          </a:pr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73" name="Oval 62">
            <a:extLst>
              <a:ext uri="{FF2B5EF4-FFF2-40B4-BE49-F238E27FC236}">
                <a16:creationId xmlns:a16="http://schemas.microsoft.com/office/drawing/2014/main" xmlns="" id="{4D744641-B8FE-ED49-9934-B83781BDE143}"/>
              </a:ext>
            </a:extLst>
          </p:cNvPr>
          <p:cNvSpPr>
            <a:spLocks noChangeArrowheads="1"/>
          </p:cNvSpPr>
          <p:nvPr/>
        </p:nvSpPr>
        <p:spPr bwMode="auto">
          <a:xfrm>
            <a:off x="4023506" y="2917556"/>
            <a:ext cx="46435" cy="47625"/>
          </a:xfrm>
          <a:prstGeom prst="ellipse">
            <a:avLst/>
          </a:pr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74" name="Oval 63">
            <a:extLst>
              <a:ext uri="{FF2B5EF4-FFF2-40B4-BE49-F238E27FC236}">
                <a16:creationId xmlns:a16="http://schemas.microsoft.com/office/drawing/2014/main" xmlns="" id="{A6EA413F-94C0-5F49-A08F-209DB0BBDAFA}"/>
              </a:ext>
            </a:extLst>
          </p:cNvPr>
          <p:cNvSpPr>
            <a:spLocks noChangeArrowheads="1"/>
          </p:cNvSpPr>
          <p:nvPr/>
        </p:nvSpPr>
        <p:spPr bwMode="auto">
          <a:xfrm>
            <a:off x="4004455" y="2917556"/>
            <a:ext cx="47625" cy="47625"/>
          </a:xfrm>
          <a:prstGeom prst="ellipse">
            <a:avLst/>
          </a:pr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75" name="Oval 64">
            <a:extLst>
              <a:ext uri="{FF2B5EF4-FFF2-40B4-BE49-F238E27FC236}">
                <a16:creationId xmlns:a16="http://schemas.microsoft.com/office/drawing/2014/main" xmlns="" id="{F1F418B0-7559-B944-BDD8-EC4AA66DFF6B}"/>
              </a:ext>
            </a:extLst>
          </p:cNvPr>
          <p:cNvSpPr>
            <a:spLocks noChangeArrowheads="1"/>
          </p:cNvSpPr>
          <p:nvPr/>
        </p:nvSpPr>
        <p:spPr bwMode="auto">
          <a:xfrm>
            <a:off x="3792525" y="2875884"/>
            <a:ext cx="46435" cy="46435"/>
          </a:xfrm>
          <a:prstGeom prst="ellipse">
            <a:avLst/>
          </a:pr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76" name="Oval 65">
            <a:extLst>
              <a:ext uri="{FF2B5EF4-FFF2-40B4-BE49-F238E27FC236}">
                <a16:creationId xmlns:a16="http://schemas.microsoft.com/office/drawing/2014/main" xmlns="" id="{79D02307-0879-0140-AA38-50DB14C2F7F8}"/>
              </a:ext>
            </a:extLst>
          </p:cNvPr>
          <p:cNvSpPr>
            <a:spLocks noChangeArrowheads="1"/>
          </p:cNvSpPr>
          <p:nvPr/>
        </p:nvSpPr>
        <p:spPr bwMode="auto">
          <a:xfrm>
            <a:off x="3799668" y="2875884"/>
            <a:ext cx="46435" cy="46435"/>
          </a:xfrm>
          <a:prstGeom prst="ellipse">
            <a:avLst/>
          </a:pr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77" name="Oval 66">
            <a:extLst>
              <a:ext uri="{FF2B5EF4-FFF2-40B4-BE49-F238E27FC236}">
                <a16:creationId xmlns:a16="http://schemas.microsoft.com/office/drawing/2014/main" xmlns="" id="{0A1B1ABB-2CBB-384D-8B5A-E8CFA1C73F68}"/>
              </a:ext>
            </a:extLst>
          </p:cNvPr>
          <p:cNvSpPr>
            <a:spLocks noChangeArrowheads="1"/>
          </p:cNvSpPr>
          <p:nvPr/>
        </p:nvSpPr>
        <p:spPr bwMode="auto">
          <a:xfrm>
            <a:off x="3773474" y="2861596"/>
            <a:ext cx="47625" cy="47625"/>
          </a:xfrm>
          <a:prstGeom prst="ellipse">
            <a:avLst/>
          </a:pr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78" name="Oval 67">
            <a:extLst>
              <a:ext uri="{FF2B5EF4-FFF2-40B4-BE49-F238E27FC236}">
                <a16:creationId xmlns:a16="http://schemas.microsoft.com/office/drawing/2014/main" xmlns="" id="{980A9E09-B996-6D49-8A28-897EDB7D4CDC}"/>
              </a:ext>
            </a:extLst>
          </p:cNvPr>
          <p:cNvSpPr>
            <a:spLocks noChangeArrowheads="1"/>
          </p:cNvSpPr>
          <p:nvPr/>
        </p:nvSpPr>
        <p:spPr bwMode="auto">
          <a:xfrm>
            <a:off x="3765140" y="2822306"/>
            <a:ext cx="46435" cy="48816"/>
          </a:xfrm>
          <a:prstGeom prst="ellipse">
            <a:avLst/>
          </a:pr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79" name="Oval 68">
            <a:extLst>
              <a:ext uri="{FF2B5EF4-FFF2-40B4-BE49-F238E27FC236}">
                <a16:creationId xmlns:a16="http://schemas.microsoft.com/office/drawing/2014/main" xmlns="" id="{9D1A61E1-7680-4A4C-9D02-25F2DFB590A1}"/>
              </a:ext>
            </a:extLst>
          </p:cNvPr>
          <p:cNvSpPr>
            <a:spLocks noChangeArrowheads="1"/>
          </p:cNvSpPr>
          <p:nvPr/>
        </p:nvSpPr>
        <p:spPr bwMode="auto">
          <a:xfrm>
            <a:off x="3534159" y="2691338"/>
            <a:ext cx="46435" cy="46435"/>
          </a:xfrm>
          <a:prstGeom prst="ellipse">
            <a:avLst/>
          </a:pr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80" name="Oval 69">
            <a:extLst>
              <a:ext uri="{FF2B5EF4-FFF2-40B4-BE49-F238E27FC236}">
                <a16:creationId xmlns:a16="http://schemas.microsoft.com/office/drawing/2014/main" xmlns="" id="{66A7AF71-032A-3542-B51F-DBEB9F5708C8}"/>
              </a:ext>
            </a:extLst>
          </p:cNvPr>
          <p:cNvSpPr>
            <a:spLocks noChangeArrowheads="1"/>
          </p:cNvSpPr>
          <p:nvPr/>
        </p:nvSpPr>
        <p:spPr bwMode="auto">
          <a:xfrm>
            <a:off x="3522252" y="2674669"/>
            <a:ext cx="46435" cy="46435"/>
          </a:xfrm>
          <a:prstGeom prst="ellipse">
            <a:avLst/>
          </a:pr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81" name="Oval 70">
            <a:extLst>
              <a:ext uri="{FF2B5EF4-FFF2-40B4-BE49-F238E27FC236}">
                <a16:creationId xmlns:a16="http://schemas.microsoft.com/office/drawing/2014/main" xmlns="" id="{2CA4F331-BF9F-7440-AB06-3C2D7E188243}"/>
              </a:ext>
            </a:extLst>
          </p:cNvPr>
          <p:cNvSpPr>
            <a:spLocks noChangeArrowheads="1"/>
          </p:cNvSpPr>
          <p:nvPr/>
        </p:nvSpPr>
        <p:spPr bwMode="auto">
          <a:xfrm>
            <a:off x="3515109" y="2656809"/>
            <a:ext cx="46435" cy="46435"/>
          </a:xfrm>
          <a:prstGeom prst="ellipse">
            <a:avLst/>
          </a:pr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82" name="Oval 71">
            <a:extLst>
              <a:ext uri="{FF2B5EF4-FFF2-40B4-BE49-F238E27FC236}">
                <a16:creationId xmlns:a16="http://schemas.microsoft.com/office/drawing/2014/main" xmlns="" id="{69A01288-EA9D-2A4D-A89E-BB9F37E05658}"/>
              </a:ext>
            </a:extLst>
          </p:cNvPr>
          <p:cNvSpPr>
            <a:spLocks noChangeArrowheads="1"/>
          </p:cNvSpPr>
          <p:nvPr/>
        </p:nvSpPr>
        <p:spPr bwMode="auto">
          <a:xfrm>
            <a:off x="3473436" y="2609183"/>
            <a:ext cx="48816" cy="47625"/>
          </a:xfrm>
          <a:prstGeom prst="ellipse">
            <a:avLst/>
          </a:pr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83" name="Oval 72">
            <a:extLst>
              <a:ext uri="{FF2B5EF4-FFF2-40B4-BE49-F238E27FC236}">
                <a16:creationId xmlns:a16="http://schemas.microsoft.com/office/drawing/2014/main" xmlns="" id="{D3279763-3F7F-2B40-AE3A-B415D8D15B81}"/>
              </a:ext>
            </a:extLst>
          </p:cNvPr>
          <p:cNvSpPr>
            <a:spLocks noChangeArrowheads="1"/>
          </p:cNvSpPr>
          <p:nvPr/>
        </p:nvSpPr>
        <p:spPr bwMode="auto">
          <a:xfrm>
            <a:off x="3372233" y="2577038"/>
            <a:ext cx="47625" cy="46435"/>
          </a:xfrm>
          <a:prstGeom prst="ellipse">
            <a:avLst/>
          </a:pr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84" name="Oval 73">
            <a:extLst>
              <a:ext uri="{FF2B5EF4-FFF2-40B4-BE49-F238E27FC236}">
                <a16:creationId xmlns:a16="http://schemas.microsoft.com/office/drawing/2014/main" xmlns="" id="{FFDEC98D-C019-714D-82BB-7CBB94110759}"/>
              </a:ext>
            </a:extLst>
          </p:cNvPr>
          <p:cNvSpPr>
            <a:spLocks noChangeArrowheads="1"/>
          </p:cNvSpPr>
          <p:nvPr/>
        </p:nvSpPr>
        <p:spPr bwMode="auto">
          <a:xfrm>
            <a:off x="3276984" y="2565132"/>
            <a:ext cx="46435" cy="46435"/>
          </a:xfrm>
          <a:prstGeom prst="ellipse">
            <a:avLst/>
          </a:pr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85" name="Oval 74">
            <a:extLst>
              <a:ext uri="{FF2B5EF4-FFF2-40B4-BE49-F238E27FC236}">
                <a16:creationId xmlns:a16="http://schemas.microsoft.com/office/drawing/2014/main" xmlns="" id="{DF3BAD4A-4442-2E4B-8E97-47273DDBEB33}"/>
              </a:ext>
            </a:extLst>
          </p:cNvPr>
          <p:cNvSpPr>
            <a:spLocks noChangeArrowheads="1"/>
          </p:cNvSpPr>
          <p:nvPr/>
        </p:nvSpPr>
        <p:spPr bwMode="auto">
          <a:xfrm>
            <a:off x="3262695" y="2546082"/>
            <a:ext cx="48816" cy="46435"/>
          </a:xfrm>
          <a:prstGeom prst="ellipse">
            <a:avLst/>
          </a:pr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86" name="Oval 75">
            <a:extLst>
              <a:ext uri="{FF2B5EF4-FFF2-40B4-BE49-F238E27FC236}">
                <a16:creationId xmlns:a16="http://schemas.microsoft.com/office/drawing/2014/main" xmlns="" id="{CABB8192-F794-7643-A69B-BFBDF5C3CF1A}"/>
              </a:ext>
            </a:extLst>
          </p:cNvPr>
          <p:cNvSpPr>
            <a:spLocks noChangeArrowheads="1"/>
          </p:cNvSpPr>
          <p:nvPr/>
        </p:nvSpPr>
        <p:spPr bwMode="auto">
          <a:xfrm>
            <a:off x="3246028" y="2531793"/>
            <a:ext cx="50006" cy="47625"/>
          </a:xfrm>
          <a:prstGeom prst="ellipse">
            <a:avLst/>
          </a:pr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87" name="Oval 76">
            <a:extLst>
              <a:ext uri="{FF2B5EF4-FFF2-40B4-BE49-F238E27FC236}">
                <a16:creationId xmlns:a16="http://schemas.microsoft.com/office/drawing/2014/main" xmlns="" id="{F98F1DAE-A8C5-3049-BF6D-E0E33A75680B}"/>
              </a:ext>
            </a:extLst>
          </p:cNvPr>
          <p:cNvSpPr>
            <a:spLocks noChangeArrowheads="1"/>
          </p:cNvSpPr>
          <p:nvPr/>
        </p:nvSpPr>
        <p:spPr bwMode="auto">
          <a:xfrm>
            <a:off x="3235311" y="2531793"/>
            <a:ext cx="48816" cy="47625"/>
          </a:xfrm>
          <a:prstGeom prst="ellipse">
            <a:avLst/>
          </a:pr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88" name="Oval 77">
            <a:extLst>
              <a:ext uri="{FF2B5EF4-FFF2-40B4-BE49-F238E27FC236}">
                <a16:creationId xmlns:a16="http://schemas.microsoft.com/office/drawing/2014/main" xmlns="" id="{4AFDA5DB-57C0-C74C-AF42-E5A6B3EA92A2}"/>
              </a:ext>
            </a:extLst>
          </p:cNvPr>
          <p:cNvSpPr>
            <a:spLocks noChangeArrowheads="1"/>
          </p:cNvSpPr>
          <p:nvPr/>
        </p:nvSpPr>
        <p:spPr bwMode="auto">
          <a:xfrm>
            <a:off x="3232931" y="2475833"/>
            <a:ext cx="46435" cy="47625"/>
          </a:xfrm>
          <a:prstGeom prst="ellipse">
            <a:avLst/>
          </a:pr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89" name="Oval 78">
            <a:extLst>
              <a:ext uri="{FF2B5EF4-FFF2-40B4-BE49-F238E27FC236}">
                <a16:creationId xmlns:a16="http://schemas.microsoft.com/office/drawing/2014/main" xmlns="" id="{CC85E685-BAED-5442-8EDD-A7C145BA218B}"/>
              </a:ext>
            </a:extLst>
          </p:cNvPr>
          <p:cNvSpPr>
            <a:spLocks noChangeArrowheads="1"/>
          </p:cNvSpPr>
          <p:nvPr/>
        </p:nvSpPr>
        <p:spPr bwMode="auto">
          <a:xfrm>
            <a:off x="3209118" y="2417494"/>
            <a:ext cx="46435" cy="46435"/>
          </a:xfrm>
          <a:prstGeom prst="ellipse">
            <a:avLst/>
          </a:prstGeom>
          <a:noFill/>
          <a:ln w="12700" cap="flat">
            <a:solidFill>
              <a:srgbClr val="4F76A9"/>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90" name="Oval 79">
            <a:extLst>
              <a:ext uri="{FF2B5EF4-FFF2-40B4-BE49-F238E27FC236}">
                <a16:creationId xmlns:a16="http://schemas.microsoft.com/office/drawing/2014/main" xmlns="" id="{C6411677-808A-634D-8D96-65B116C1A995}"/>
              </a:ext>
            </a:extLst>
          </p:cNvPr>
          <p:cNvSpPr>
            <a:spLocks noChangeArrowheads="1"/>
          </p:cNvSpPr>
          <p:nvPr/>
        </p:nvSpPr>
        <p:spPr bwMode="auto">
          <a:xfrm>
            <a:off x="3206737" y="2417494"/>
            <a:ext cx="46435" cy="46435"/>
          </a:xfrm>
          <a:prstGeom prst="ellipse">
            <a:avLst/>
          </a:pr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91" name="Oval 80">
            <a:extLst>
              <a:ext uri="{FF2B5EF4-FFF2-40B4-BE49-F238E27FC236}">
                <a16:creationId xmlns:a16="http://schemas.microsoft.com/office/drawing/2014/main" xmlns="" id="{615243B4-016C-DB43-BDB3-C00D5F13E708}"/>
              </a:ext>
            </a:extLst>
          </p:cNvPr>
          <p:cNvSpPr>
            <a:spLocks noChangeArrowheads="1"/>
          </p:cNvSpPr>
          <p:nvPr/>
        </p:nvSpPr>
        <p:spPr bwMode="auto">
          <a:xfrm>
            <a:off x="3155540" y="2363916"/>
            <a:ext cx="46435" cy="46435"/>
          </a:xfrm>
          <a:prstGeom prst="ellipse">
            <a:avLst/>
          </a:pr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92" name="Oval 81">
            <a:extLst>
              <a:ext uri="{FF2B5EF4-FFF2-40B4-BE49-F238E27FC236}">
                <a16:creationId xmlns:a16="http://schemas.microsoft.com/office/drawing/2014/main" xmlns="" id="{BACD3644-15ED-3247-B683-1187F8F96CC6}"/>
              </a:ext>
            </a:extLst>
          </p:cNvPr>
          <p:cNvSpPr>
            <a:spLocks noChangeArrowheads="1"/>
          </p:cNvSpPr>
          <p:nvPr/>
        </p:nvSpPr>
        <p:spPr bwMode="auto">
          <a:xfrm>
            <a:off x="3009093" y="2337721"/>
            <a:ext cx="46435" cy="47625"/>
          </a:xfrm>
          <a:prstGeom prst="ellipse">
            <a:avLst/>
          </a:pr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93" name="Oval 82">
            <a:extLst>
              <a:ext uri="{FF2B5EF4-FFF2-40B4-BE49-F238E27FC236}">
                <a16:creationId xmlns:a16="http://schemas.microsoft.com/office/drawing/2014/main" xmlns="" id="{5AF7DE78-FEA0-BB41-98DB-51ABF101294E}"/>
              </a:ext>
            </a:extLst>
          </p:cNvPr>
          <p:cNvSpPr>
            <a:spLocks noChangeArrowheads="1"/>
          </p:cNvSpPr>
          <p:nvPr/>
        </p:nvSpPr>
        <p:spPr bwMode="auto">
          <a:xfrm>
            <a:off x="2959086" y="2211515"/>
            <a:ext cx="47625" cy="47625"/>
          </a:xfrm>
          <a:prstGeom prst="ellipse">
            <a:avLst/>
          </a:pr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94" name="Oval 83">
            <a:extLst>
              <a:ext uri="{FF2B5EF4-FFF2-40B4-BE49-F238E27FC236}">
                <a16:creationId xmlns:a16="http://schemas.microsoft.com/office/drawing/2014/main" xmlns="" id="{F582CA4B-9EDA-C547-A212-D6BF81B1C0D9}"/>
              </a:ext>
            </a:extLst>
          </p:cNvPr>
          <p:cNvSpPr>
            <a:spLocks noChangeArrowheads="1"/>
          </p:cNvSpPr>
          <p:nvPr/>
        </p:nvSpPr>
        <p:spPr bwMode="auto">
          <a:xfrm>
            <a:off x="2945990" y="2198419"/>
            <a:ext cx="46435" cy="46435"/>
          </a:xfrm>
          <a:prstGeom prst="ellipse">
            <a:avLst/>
          </a:pr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95" name="Oval 84">
            <a:extLst>
              <a:ext uri="{FF2B5EF4-FFF2-40B4-BE49-F238E27FC236}">
                <a16:creationId xmlns:a16="http://schemas.microsoft.com/office/drawing/2014/main" xmlns="" id="{E0CCB71D-0613-A547-A47A-6AB37746F8F2}"/>
              </a:ext>
            </a:extLst>
          </p:cNvPr>
          <p:cNvSpPr>
            <a:spLocks noChangeArrowheads="1"/>
          </p:cNvSpPr>
          <p:nvPr/>
        </p:nvSpPr>
        <p:spPr bwMode="auto">
          <a:xfrm>
            <a:off x="2849549" y="2132934"/>
            <a:ext cx="47625" cy="46435"/>
          </a:xfrm>
          <a:prstGeom prst="ellipse">
            <a:avLst/>
          </a:pr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96" name="Oval 85">
            <a:extLst>
              <a:ext uri="{FF2B5EF4-FFF2-40B4-BE49-F238E27FC236}">
                <a16:creationId xmlns:a16="http://schemas.microsoft.com/office/drawing/2014/main" xmlns="" id="{D6AA176F-CA2A-D54F-BC91-8D7EE9AA9365}"/>
              </a:ext>
            </a:extLst>
          </p:cNvPr>
          <p:cNvSpPr>
            <a:spLocks noChangeArrowheads="1"/>
          </p:cNvSpPr>
          <p:nvPr/>
        </p:nvSpPr>
        <p:spPr bwMode="auto">
          <a:xfrm>
            <a:off x="2742393" y="2132934"/>
            <a:ext cx="46435" cy="46435"/>
          </a:xfrm>
          <a:prstGeom prst="ellipse">
            <a:avLst/>
          </a:pr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97" name="Oval 86">
            <a:extLst>
              <a:ext uri="{FF2B5EF4-FFF2-40B4-BE49-F238E27FC236}">
                <a16:creationId xmlns:a16="http://schemas.microsoft.com/office/drawing/2014/main" xmlns="" id="{D23BC02C-DBDF-A747-BFEB-0DD654C7EC81}"/>
              </a:ext>
            </a:extLst>
          </p:cNvPr>
          <p:cNvSpPr>
            <a:spLocks noChangeArrowheads="1"/>
          </p:cNvSpPr>
          <p:nvPr/>
        </p:nvSpPr>
        <p:spPr bwMode="auto">
          <a:xfrm>
            <a:off x="2693577" y="2080546"/>
            <a:ext cx="46435" cy="47625"/>
          </a:xfrm>
          <a:prstGeom prst="ellipse">
            <a:avLst/>
          </a:pr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98" name="Oval 87">
            <a:extLst>
              <a:ext uri="{FF2B5EF4-FFF2-40B4-BE49-F238E27FC236}">
                <a16:creationId xmlns:a16="http://schemas.microsoft.com/office/drawing/2014/main" xmlns="" id="{7E5117EB-4B7C-1B41-AF10-6754B3ACC3E6}"/>
              </a:ext>
            </a:extLst>
          </p:cNvPr>
          <p:cNvSpPr>
            <a:spLocks noChangeArrowheads="1"/>
          </p:cNvSpPr>
          <p:nvPr/>
        </p:nvSpPr>
        <p:spPr bwMode="auto">
          <a:xfrm>
            <a:off x="2528081" y="1941243"/>
            <a:ext cx="46435" cy="48816"/>
          </a:xfrm>
          <a:prstGeom prst="ellipse">
            <a:avLst/>
          </a:pr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99" name="Oval 88">
            <a:extLst>
              <a:ext uri="{FF2B5EF4-FFF2-40B4-BE49-F238E27FC236}">
                <a16:creationId xmlns:a16="http://schemas.microsoft.com/office/drawing/2014/main" xmlns="" id="{F6A7FF86-7391-C647-894D-CAAE4E9838D1}"/>
              </a:ext>
            </a:extLst>
          </p:cNvPr>
          <p:cNvSpPr>
            <a:spLocks noChangeArrowheads="1"/>
          </p:cNvSpPr>
          <p:nvPr/>
        </p:nvSpPr>
        <p:spPr bwMode="auto">
          <a:xfrm>
            <a:off x="2434021" y="1842422"/>
            <a:ext cx="50006" cy="46435"/>
          </a:xfrm>
          <a:prstGeom prst="ellipse">
            <a:avLst/>
          </a:pr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100" name="Oval 89">
            <a:extLst>
              <a:ext uri="{FF2B5EF4-FFF2-40B4-BE49-F238E27FC236}">
                <a16:creationId xmlns:a16="http://schemas.microsoft.com/office/drawing/2014/main" xmlns="" id="{65C16935-365D-A941-9713-F13DEE8F8FD8}"/>
              </a:ext>
            </a:extLst>
          </p:cNvPr>
          <p:cNvSpPr>
            <a:spLocks noChangeArrowheads="1"/>
          </p:cNvSpPr>
          <p:nvPr/>
        </p:nvSpPr>
        <p:spPr bwMode="auto">
          <a:xfrm>
            <a:off x="2416161" y="1757887"/>
            <a:ext cx="48816" cy="47625"/>
          </a:xfrm>
          <a:prstGeom prst="ellipse">
            <a:avLst/>
          </a:pr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101" name="Oval 90">
            <a:extLst>
              <a:ext uri="{FF2B5EF4-FFF2-40B4-BE49-F238E27FC236}">
                <a16:creationId xmlns:a16="http://schemas.microsoft.com/office/drawing/2014/main" xmlns="" id="{22BA3D8D-3127-2448-850F-29881C940DE3}"/>
              </a:ext>
            </a:extLst>
          </p:cNvPr>
          <p:cNvSpPr>
            <a:spLocks noChangeArrowheads="1"/>
          </p:cNvSpPr>
          <p:nvPr/>
        </p:nvSpPr>
        <p:spPr bwMode="auto">
          <a:xfrm>
            <a:off x="2409017" y="1723359"/>
            <a:ext cx="48816" cy="46435"/>
          </a:xfrm>
          <a:prstGeom prst="ellipse">
            <a:avLst/>
          </a:pr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102" name="Oval 91">
            <a:extLst>
              <a:ext uri="{FF2B5EF4-FFF2-40B4-BE49-F238E27FC236}">
                <a16:creationId xmlns:a16="http://schemas.microsoft.com/office/drawing/2014/main" xmlns="" id="{4F02B0F9-D567-7643-B46F-2983BC196C79}"/>
              </a:ext>
            </a:extLst>
          </p:cNvPr>
          <p:cNvSpPr>
            <a:spLocks noChangeArrowheads="1"/>
          </p:cNvSpPr>
          <p:nvPr/>
        </p:nvSpPr>
        <p:spPr bwMode="auto">
          <a:xfrm>
            <a:off x="4579527" y="3166396"/>
            <a:ext cx="46435" cy="48816"/>
          </a:xfrm>
          <a:prstGeom prst="ellipse">
            <a:avLst/>
          </a:pr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103" name="Freeform 92">
            <a:extLst>
              <a:ext uri="{FF2B5EF4-FFF2-40B4-BE49-F238E27FC236}">
                <a16:creationId xmlns:a16="http://schemas.microsoft.com/office/drawing/2014/main" xmlns="" id="{42392062-1349-6F43-AD4B-137FD495F873}"/>
              </a:ext>
            </a:extLst>
          </p:cNvPr>
          <p:cNvSpPr>
            <a:spLocks/>
          </p:cNvSpPr>
          <p:nvPr/>
        </p:nvSpPr>
        <p:spPr bwMode="auto">
          <a:xfrm>
            <a:off x="2180417" y="1628108"/>
            <a:ext cx="2667000" cy="1710929"/>
          </a:xfrm>
          <a:custGeom>
            <a:avLst/>
            <a:gdLst>
              <a:gd name="T0" fmla="*/ 1564 w 2240"/>
              <a:gd name="T1" fmla="*/ 1437 h 1437"/>
              <a:gd name="T2" fmla="*/ 1150 w 2240"/>
              <a:gd name="T3" fmla="*/ 1390 h 1437"/>
              <a:gd name="T4" fmla="*/ 1076 w 2240"/>
              <a:gd name="T5" fmla="*/ 1354 h 1437"/>
              <a:gd name="T6" fmla="*/ 907 w 2240"/>
              <a:gd name="T7" fmla="*/ 1325 h 1437"/>
              <a:gd name="T8" fmla="*/ 892 w 2240"/>
              <a:gd name="T9" fmla="*/ 1284 h 1437"/>
              <a:gd name="T10" fmla="*/ 886 w 2240"/>
              <a:gd name="T11" fmla="*/ 1266 h 1437"/>
              <a:gd name="T12" fmla="*/ 866 w 2240"/>
              <a:gd name="T13" fmla="*/ 1241 h 1437"/>
              <a:gd name="T14" fmla="*/ 805 w 2240"/>
              <a:gd name="T15" fmla="*/ 1213 h 1437"/>
              <a:gd name="T16" fmla="*/ 690 w 2240"/>
              <a:gd name="T17" fmla="*/ 1186 h 1437"/>
              <a:gd name="T18" fmla="*/ 668 w 2240"/>
              <a:gd name="T19" fmla="*/ 1162 h 1437"/>
              <a:gd name="T20" fmla="*/ 654 w 2240"/>
              <a:gd name="T21" fmla="*/ 1138 h 1437"/>
              <a:gd name="T22" fmla="*/ 500 w 2240"/>
              <a:gd name="T23" fmla="*/ 1093 h 1437"/>
              <a:gd name="T24" fmla="*/ 474 w 2240"/>
              <a:gd name="T25" fmla="*/ 1076 h 1437"/>
              <a:gd name="T26" fmla="*/ 464 w 2240"/>
              <a:gd name="T27" fmla="*/ 1050 h 1437"/>
              <a:gd name="T28" fmla="*/ 458 w 2240"/>
              <a:gd name="T29" fmla="*/ 1025 h 1437"/>
              <a:gd name="T30" fmla="*/ 455 w 2240"/>
              <a:gd name="T31" fmla="*/ 1009 h 1437"/>
              <a:gd name="T32" fmla="*/ 447 w 2240"/>
              <a:gd name="T33" fmla="*/ 926 h 1437"/>
              <a:gd name="T34" fmla="*/ 443 w 2240"/>
              <a:gd name="T35" fmla="*/ 889 h 1437"/>
              <a:gd name="T36" fmla="*/ 439 w 2240"/>
              <a:gd name="T37" fmla="*/ 838 h 1437"/>
              <a:gd name="T38" fmla="*/ 433 w 2240"/>
              <a:gd name="T39" fmla="*/ 826 h 1437"/>
              <a:gd name="T40" fmla="*/ 427 w 2240"/>
              <a:gd name="T41" fmla="*/ 685 h 1437"/>
              <a:gd name="T42" fmla="*/ 364 w 2240"/>
              <a:gd name="T43" fmla="*/ 669 h 1437"/>
              <a:gd name="T44" fmla="*/ 317 w 2240"/>
              <a:gd name="T45" fmla="*/ 648 h 1437"/>
              <a:gd name="T46" fmla="*/ 245 w 2240"/>
              <a:gd name="T47" fmla="*/ 630 h 1437"/>
              <a:gd name="T48" fmla="*/ 235 w 2240"/>
              <a:gd name="T49" fmla="*/ 610 h 1437"/>
              <a:gd name="T50" fmla="*/ 231 w 2240"/>
              <a:gd name="T51" fmla="*/ 575 h 1437"/>
              <a:gd name="T52" fmla="*/ 225 w 2240"/>
              <a:gd name="T53" fmla="*/ 530 h 1437"/>
              <a:gd name="T54" fmla="*/ 217 w 2240"/>
              <a:gd name="T55" fmla="*/ 488 h 1437"/>
              <a:gd name="T56" fmla="*/ 210 w 2240"/>
              <a:gd name="T57" fmla="*/ 447 h 1437"/>
              <a:gd name="T58" fmla="*/ 206 w 2240"/>
              <a:gd name="T59" fmla="*/ 245 h 1437"/>
              <a:gd name="T60" fmla="*/ 202 w 2240"/>
              <a:gd name="T61" fmla="*/ 188 h 1437"/>
              <a:gd name="T62" fmla="*/ 192 w 2240"/>
              <a:gd name="T63" fmla="*/ 133 h 1437"/>
              <a:gd name="T64" fmla="*/ 168 w 2240"/>
              <a:gd name="T65" fmla="*/ 94 h 1437"/>
              <a:gd name="T66" fmla="*/ 145 w 2240"/>
              <a:gd name="T67" fmla="*/ 78 h 1437"/>
              <a:gd name="T68" fmla="*/ 119 w 2240"/>
              <a:gd name="T69" fmla="*/ 37 h 1437"/>
              <a:gd name="T70" fmla="*/ 90 w 2240"/>
              <a:gd name="T71" fmla="*/ 21 h 1437"/>
              <a:gd name="T72" fmla="*/ 0 w 2240"/>
              <a:gd name="T73"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40" h="1437">
                <a:moveTo>
                  <a:pt x="2240" y="1437"/>
                </a:moveTo>
                <a:lnTo>
                  <a:pt x="1564" y="1437"/>
                </a:lnTo>
                <a:lnTo>
                  <a:pt x="1564" y="1390"/>
                </a:lnTo>
                <a:lnTo>
                  <a:pt x="1150" y="1390"/>
                </a:lnTo>
                <a:lnTo>
                  <a:pt x="1150" y="1354"/>
                </a:lnTo>
                <a:lnTo>
                  <a:pt x="1076" y="1354"/>
                </a:lnTo>
                <a:lnTo>
                  <a:pt x="1076" y="1325"/>
                </a:lnTo>
                <a:lnTo>
                  <a:pt x="907" y="1325"/>
                </a:lnTo>
                <a:lnTo>
                  <a:pt x="907" y="1284"/>
                </a:lnTo>
                <a:lnTo>
                  <a:pt x="892" y="1284"/>
                </a:lnTo>
                <a:lnTo>
                  <a:pt x="892" y="1266"/>
                </a:lnTo>
                <a:lnTo>
                  <a:pt x="886" y="1266"/>
                </a:lnTo>
                <a:lnTo>
                  <a:pt x="886" y="1241"/>
                </a:lnTo>
                <a:lnTo>
                  <a:pt x="866" y="1241"/>
                </a:lnTo>
                <a:lnTo>
                  <a:pt x="866" y="1213"/>
                </a:lnTo>
                <a:lnTo>
                  <a:pt x="805" y="1213"/>
                </a:lnTo>
                <a:lnTo>
                  <a:pt x="805" y="1186"/>
                </a:lnTo>
                <a:lnTo>
                  <a:pt x="690" y="1186"/>
                </a:lnTo>
                <a:lnTo>
                  <a:pt x="690" y="1162"/>
                </a:lnTo>
                <a:lnTo>
                  <a:pt x="668" y="1162"/>
                </a:lnTo>
                <a:lnTo>
                  <a:pt x="668" y="1138"/>
                </a:lnTo>
                <a:lnTo>
                  <a:pt x="654" y="1138"/>
                </a:lnTo>
                <a:lnTo>
                  <a:pt x="654" y="1093"/>
                </a:lnTo>
                <a:lnTo>
                  <a:pt x="500" y="1093"/>
                </a:lnTo>
                <a:lnTo>
                  <a:pt x="500" y="1076"/>
                </a:lnTo>
                <a:lnTo>
                  <a:pt x="474" y="1076"/>
                </a:lnTo>
                <a:lnTo>
                  <a:pt x="474" y="1050"/>
                </a:lnTo>
                <a:lnTo>
                  <a:pt x="464" y="1050"/>
                </a:lnTo>
                <a:lnTo>
                  <a:pt x="464" y="1025"/>
                </a:lnTo>
                <a:lnTo>
                  <a:pt x="458" y="1025"/>
                </a:lnTo>
                <a:lnTo>
                  <a:pt x="458" y="1009"/>
                </a:lnTo>
                <a:lnTo>
                  <a:pt x="455" y="1009"/>
                </a:lnTo>
                <a:lnTo>
                  <a:pt x="455" y="926"/>
                </a:lnTo>
                <a:lnTo>
                  <a:pt x="447" y="926"/>
                </a:lnTo>
                <a:lnTo>
                  <a:pt x="447" y="889"/>
                </a:lnTo>
                <a:lnTo>
                  <a:pt x="443" y="889"/>
                </a:lnTo>
                <a:lnTo>
                  <a:pt x="443" y="838"/>
                </a:lnTo>
                <a:lnTo>
                  <a:pt x="439" y="838"/>
                </a:lnTo>
                <a:lnTo>
                  <a:pt x="439" y="826"/>
                </a:lnTo>
                <a:lnTo>
                  <a:pt x="433" y="826"/>
                </a:lnTo>
                <a:lnTo>
                  <a:pt x="433" y="685"/>
                </a:lnTo>
                <a:lnTo>
                  <a:pt x="427" y="685"/>
                </a:lnTo>
                <a:lnTo>
                  <a:pt x="427" y="669"/>
                </a:lnTo>
                <a:lnTo>
                  <a:pt x="364" y="669"/>
                </a:lnTo>
                <a:lnTo>
                  <a:pt x="364" y="648"/>
                </a:lnTo>
                <a:lnTo>
                  <a:pt x="317" y="648"/>
                </a:lnTo>
                <a:lnTo>
                  <a:pt x="317" y="630"/>
                </a:lnTo>
                <a:lnTo>
                  <a:pt x="245" y="630"/>
                </a:lnTo>
                <a:lnTo>
                  <a:pt x="245" y="610"/>
                </a:lnTo>
                <a:lnTo>
                  <a:pt x="235" y="610"/>
                </a:lnTo>
                <a:lnTo>
                  <a:pt x="235" y="575"/>
                </a:lnTo>
                <a:lnTo>
                  <a:pt x="231" y="575"/>
                </a:lnTo>
                <a:lnTo>
                  <a:pt x="231" y="530"/>
                </a:lnTo>
                <a:lnTo>
                  <a:pt x="225" y="530"/>
                </a:lnTo>
                <a:lnTo>
                  <a:pt x="225" y="488"/>
                </a:lnTo>
                <a:lnTo>
                  <a:pt x="217" y="488"/>
                </a:lnTo>
                <a:lnTo>
                  <a:pt x="217" y="447"/>
                </a:lnTo>
                <a:lnTo>
                  <a:pt x="210" y="447"/>
                </a:lnTo>
                <a:lnTo>
                  <a:pt x="210" y="245"/>
                </a:lnTo>
                <a:lnTo>
                  <a:pt x="206" y="245"/>
                </a:lnTo>
                <a:lnTo>
                  <a:pt x="206" y="188"/>
                </a:lnTo>
                <a:lnTo>
                  <a:pt x="202" y="188"/>
                </a:lnTo>
                <a:lnTo>
                  <a:pt x="202" y="133"/>
                </a:lnTo>
                <a:lnTo>
                  <a:pt x="192" y="133"/>
                </a:lnTo>
                <a:lnTo>
                  <a:pt x="192" y="94"/>
                </a:lnTo>
                <a:lnTo>
                  <a:pt x="168" y="94"/>
                </a:lnTo>
                <a:lnTo>
                  <a:pt x="168" y="78"/>
                </a:lnTo>
                <a:lnTo>
                  <a:pt x="145" y="78"/>
                </a:lnTo>
                <a:lnTo>
                  <a:pt x="145" y="37"/>
                </a:lnTo>
                <a:lnTo>
                  <a:pt x="119" y="37"/>
                </a:lnTo>
                <a:lnTo>
                  <a:pt x="119" y="21"/>
                </a:lnTo>
                <a:lnTo>
                  <a:pt x="90" y="21"/>
                </a:lnTo>
                <a:lnTo>
                  <a:pt x="90" y="0"/>
                </a:lnTo>
                <a:lnTo>
                  <a:pt x="0" y="0"/>
                </a:lnTo>
              </a:path>
            </a:pathLst>
          </a:cu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104" name="Freeform 93">
            <a:extLst>
              <a:ext uri="{FF2B5EF4-FFF2-40B4-BE49-F238E27FC236}">
                <a16:creationId xmlns:a16="http://schemas.microsoft.com/office/drawing/2014/main" xmlns="" id="{86190836-9CE9-094B-B549-0BE5993214C9}"/>
              </a:ext>
            </a:extLst>
          </p:cNvPr>
          <p:cNvSpPr>
            <a:spLocks/>
          </p:cNvSpPr>
          <p:nvPr/>
        </p:nvSpPr>
        <p:spPr bwMode="auto">
          <a:xfrm>
            <a:off x="2180417" y="1628110"/>
            <a:ext cx="2692004" cy="1650206"/>
          </a:xfrm>
          <a:custGeom>
            <a:avLst/>
            <a:gdLst>
              <a:gd name="T0" fmla="*/ 2105 w 2261"/>
              <a:gd name="T1" fmla="*/ 1311 h 1386"/>
              <a:gd name="T2" fmla="*/ 2003 w 2261"/>
              <a:gd name="T3" fmla="*/ 1280 h 1386"/>
              <a:gd name="T4" fmla="*/ 1969 w 2261"/>
              <a:gd name="T5" fmla="*/ 1221 h 1386"/>
              <a:gd name="T6" fmla="*/ 1758 w 2261"/>
              <a:gd name="T7" fmla="*/ 1180 h 1386"/>
              <a:gd name="T8" fmla="*/ 1666 w 2261"/>
              <a:gd name="T9" fmla="*/ 1140 h 1386"/>
              <a:gd name="T10" fmla="*/ 1395 w 2261"/>
              <a:gd name="T11" fmla="*/ 1103 h 1386"/>
              <a:gd name="T12" fmla="*/ 1383 w 2261"/>
              <a:gd name="T13" fmla="*/ 1066 h 1386"/>
              <a:gd name="T14" fmla="*/ 1358 w 2261"/>
              <a:gd name="T15" fmla="*/ 1054 h 1386"/>
              <a:gd name="T16" fmla="*/ 1350 w 2261"/>
              <a:gd name="T17" fmla="*/ 1011 h 1386"/>
              <a:gd name="T18" fmla="*/ 1333 w 2261"/>
              <a:gd name="T19" fmla="*/ 993 h 1386"/>
              <a:gd name="T20" fmla="*/ 1329 w 2261"/>
              <a:gd name="T21" fmla="*/ 979 h 1386"/>
              <a:gd name="T22" fmla="*/ 1270 w 2261"/>
              <a:gd name="T23" fmla="*/ 970 h 1386"/>
              <a:gd name="T24" fmla="*/ 1237 w 2261"/>
              <a:gd name="T25" fmla="*/ 940 h 1386"/>
              <a:gd name="T26" fmla="*/ 1158 w 2261"/>
              <a:gd name="T27" fmla="*/ 926 h 1386"/>
              <a:gd name="T28" fmla="*/ 1154 w 2261"/>
              <a:gd name="T29" fmla="*/ 897 h 1386"/>
              <a:gd name="T30" fmla="*/ 1121 w 2261"/>
              <a:gd name="T31" fmla="*/ 881 h 1386"/>
              <a:gd name="T32" fmla="*/ 1111 w 2261"/>
              <a:gd name="T33" fmla="*/ 844 h 1386"/>
              <a:gd name="T34" fmla="*/ 952 w 2261"/>
              <a:gd name="T35" fmla="*/ 816 h 1386"/>
              <a:gd name="T36" fmla="*/ 937 w 2261"/>
              <a:gd name="T37" fmla="*/ 789 h 1386"/>
              <a:gd name="T38" fmla="*/ 907 w 2261"/>
              <a:gd name="T39" fmla="*/ 779 h 1386"/>
              <a:gd name="T40" fmla="*/ 903 w 2261"/>
              <a:gd name="T41" fmla="*/ 697 h 1386"/>
              <a:gd name="T42" fmla="*/ 882 w 2261"/>
              <a:gd name="T43" fmla="*/ 683 h 1386"/>
              <a:gd name="T44" fmla="*/ 878 w 2261"/>
              <a:gd name="T45" fmla="*/ 661 h 1386"/>
              <a:gd name="T46" fmla="*/ 841 w 2261"/>
              <a:gd name="T47" fmla="*/ 653 h 1386"/>
              <a:gd name="T48" fmla="*/ 764 w 2261"/>
              <a:gd name="T49" fmla="*/ 628 h 1386"/>
              <a:gd name="T50" fmla="*/ 715 w 2261"/>
              <a:gd name="T51" fmla="*/ 616 h 1386"/>
              <a:gd name="T52" fmla="*/ 705 w 2261"/>
              <a:gd name="T53" fmla="*/ 593 h 1386"/>
              <a:gd name="T54" fmla="*/ 690 w 2261"/>
              <a:gd name="T55" fmla="*/ 585 h 1386"/>
              <a:gd name="T56" fmla="*/ 688 w 2261"/>
              <a:gd name="T57" fmla="*/ 553 h 1386"/>
              <a:gd name="T58" fmla="*/ 682 w 2261"/>
              <a:gd name="T59" fmla="*/ 549 h 1386"/>
              <a:gd name="T60" fmla="*/ 680 w 2261"/>
              <a:gd name="T61" fmla="*/ 528 h 1386"/>
              <a:gd name="T62" fmla="*/ 674 w 2261"/>
              <a:gd name="T63" fmla="*/ 504 h 1386"/>
              <a:gd name="T64" fmla="*/ 660 w 2261"/>
              <a:gd name="T65" fmla="*/ 485 h 1386"/>
              <a:gd name="T66" fmla="*/ 654 w 2261"/>
              <a:gd name="T67" fmla="*/ 475 h 1386"/>
              <a:gd name="T68" fmla="*/ 484 w 2261"/>
              <a:gd name="T69" fmla="*/ 430 h 1386"/>
              <a:gd name="T70" fmla="*/ 456 w 2261"/>
              <a:gd name="T71" fmla="*/ 424 h 1386"/>
              <a:gd name="T72" fmla="*/ 451 w 2261"/>
              <a:gd name="T73" fmla="*/ 365 h 1386"/>
              <a:gd name="T74" fmla="*/ 443 w 2261"/>
              <a:gd name="T75" fmla="*/ 355 h 1386"/>
              <a:gd name="T76" fmla="*/ 435 w 2261"/>
              <a:gd name="T77" fmla="*/ 327 h 1386"/>
              <a:gd name="T78" fmla="*/ 349 w 2261"/>
              <a:gd name="T79" fmla="*/ 316 h 1386"/>
              <a:gd name="T80" fmla="*/ 325 w 2261"/>
              <a:gd name="T81" fmla="*/ 296 h 1386"/>
              <a:gd name="T82" fmla="*/ 278 w 2261"/>
              <a:gd name="T83" fmla="*/ 282 h 1386"/>
              <a:gd name="T84" fmla="*/ 270 w 2261"/>
              <a:gd name="T85" fmla="*/ 265 h 1386"/>
              <a:gd name="T86" fmla="*/ 247 w 2261"/>
              <a:gd name="T87" fmla="*/ 243 h 1386"/>
              <a:gd name="T88" fmla="*/ 241 w 2261"/>
              <a:gd name="T89" fmla="*/ 200 h 1386"/>
              <a:gd name="T90" fmla="*/ 225 w 2261"/>
              <a:gd name="T91" fmla="*/ 170 h 1386"/>
              <a:gd name="T92" fmla="*/ 223 w 2261"/>
              <a:gd name="T93" fmla="*/ 129 h 1386"/>
              <a:gd name="T94" fmla="*/ 213 w 2261"/>
              <a:gd name="T95" fmla="*/ 109 h 1386"/>
              <a:gd name="T96" fmla="*/ 210 w 2261"/>
              <a:gd name="T97" fmla="*/ 82 h 1386"/>
              <a:gd name="T98" fmla="*/ 188 w 2261"/>
              <a:gd name="T99" fmla="*/ 70 h 1386"/>
              <a:gd name="T100" fmla="*/ 168 w 2261"/>
              <a:gd name="T101" fmla="*/ 49 h 1386"/>
              <a:gd name="T102" fmla="*/ 61 w 2261"/>
              <a:gd name="T103" fmla="*/ 39 h 1386"/>
              <a:gd name="T104" fmla="*/ 53 w 2261"/>
              <a:gd name="T105" fmla="*/ 11 h 1386"/>
              <a:gd name="T106" fmla="*/ 0 w 2261"/>
              <a:gd name="T107" fmla="*/ 0 h 1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61" h="1386">
                <a:moveTo>
                  <a:pt x="2261" y="1386"/>
                </a:moveTo>
                <a:lnTo>
                  <a:pt x="2105" y="1386"/>
                </a:lnTo>
                <a:lnTo>
                  <a:pt x="2105" y="1311"/>
                </a:lnTo>
                <a:lnTo>
                  <a:pt x="2026" y="1311"/>
                </a:lnTo>
                <a:lnTo>
                  <a:pt x="2026" y="1280"/>
                </a:lnTo>
                <a:lnTo>
                  <a:pt x="2003" y="1280"/>
                </a:lnTo>
                <a:lnTo>
                  <a:pt x="2003" y="1250"/>
                </a:lnTo>
                <a:lnTo>
                  <a:pt x="1969" y="1250"/>
                </a:lnTo>
                <a:lnTo>
                  <a:pt x="1969" y="1221"/>
                </a:lnTo>
                <a:lnTo>
                  <a:pt x="1781" y="1221"/>
                </a:lnTo>
                <a:lnTo>
                  <a:pt x="1781" y="1180"/>
                </a:lnTo>
                <a:lnTo>
                  <a:pt x="1758" y="1180"/>
                </a:lnTo>
                <a:lnTo>
                  <a:pt x="1758" y="1160"/>
                </a:lnTo>
                <a:lnTo>
                  <a:pt x="1666" y="1160"/>
                </a:lnTo>
                <a:lnTo>
                  <a:pt x="1666" y="1140"/>
                </a:lnTo>
                <a:lnTo>
                  <a:pt x="1601" y="1140"/>
                </a:lnTo>
                <a:lnTo>
                  <a:pt x="1601" y="1103"/>
                </a:lnTo>
                <a:lnTo>
                  <a:pt x="1395" y="1103"/>
                </a:lnTo>
                <a:lnTo>
                  <a:pt x="1395" y="1087"/>
                </a:lnTo>
                <a:lnTo>
                  <a:pt x="1383" y="1087"/>
                </a:lnTo>
                <a:lnTo>
                  <a:pt x="1383" y="1066"/>
                </a:lnTo>
                <a:lnTo>
                  <a:pt x="1372" y="1066"/>
                </a:lnTo>
                <a:lnTo>
                  <a:pt x="1372" y="1054"/>
                </a:lnTo>
                <a:lnTo>
                  <a:pt x="1358" y="1054"/>
                </a:lnTo>
                <a:lnTo>
                  <a:pt x="1358" y="1023"/>
                </a:lnTo>
                <a:lnTo>
                  <a:pt x="1350" y="1023"/>
                </a:lnTo>
                <a:lnTo>
                  <a:pt x="1350" y="1011"/>
                </a:lnTo>
                <a:lnTo>
                  <a:pt x="1340" y="1011"/>
                </a:lnTo>
                <a:lnTo>
                  <a:pt x="1340" y="993"/>
                </a:lnTo>
                <a:lnTo>
                  <a:pt x="1333" y="993"/>
                </a:lnTo>
                <a:lnTo>
                  <a:pt x="1333" y="983"/>
                </a:lnTo>
                <a:lnTo>
                  <a:pt x="1329" y="983"/>
                </a:lnTo>
                <a:lnTo>
                  <a:pt x="1329" y="979"/>
                </a:lnTo>
                <a:lnTo>
                  <a:pt x="1325" y="979"/>
                </a:lnTo>
                <a:lnTo>
                  <a:pt x="1325" y="970"/>
                </a:lnTo>
                <a:lnTo>
                  <a:pt x="1270" y="970"/>
                </a:lnTo>
                <a:lnTo>
                  <a:pt x="1270" y="952"/>
                </a:lnTo>
                <a:lnTo>
                  <a:pt x="1237" y="952"/>
                </a:lnTo>
                <a:lnTo>
                  <a:pt x="1237" y="940"/>
                </a:lnTo>
                <a:lnTo>
                  <a:pt x="1201" y="940"/>
                </a:lnTo>
                <a:lnTo>
                  <a:pt x="1201" y="926"/>
                </a:lnTo>
                <a:lnTo>
                  <a:pt x="1158" y="926"/>
                </a:lnTo>
                <a:lnTo>
                  <a:pt x="1158" y="909"/>
                </a:lnTo>
                <a:lnTo>
                  <a:pt x="1154" y="909"/>
                </a:lnTo>
                <a:lnTo>
                  <a:pt x="1154" y="897"/>
                </a:lnTo>
                <a:lnTo>
                  <a:pt x="1142" y="897"/>
                </a:lnTo>
                <a:lnTo>
                  <a:pt x="1142" y="881"/>
                </a:lnTo>
                <a:lnTo>
                  <a:pt x="1121" y="881"/>
                </a:lnTo>
                <a:lnTo>
                  <a:pt x="1121" y="858"/>
                </a:lnTo>
                <a:lnTo>
                  <a:pt x="1111" y="858"/>
                </a:lnTo>
                <a:lnTo>
                  <a:pt x="1111" y="844"/>
                </a:lnTo>
                <a:lnTo>
                  <a:pt x="1097" y="844"/>
                </a:lnTo>
                <a:lnTo>
                  <a:pt x="1097" y="816"/>
                </a:lnTo>
                <a:lnTo>
                  <a:pt x="952" y="816"/>
                </a:lnTo>
                <a:lnTo>
                  <a:pt x="952" y="807"/>
                </a:lnTo>
                <a:lnTo>
                  <a:pt x="937" y="807"/>
                </a:lnTo>
                <a:lnTo>
                  <a:pt x="937" y="789"/>
                </a:lnTo>
                <a:lnTo>
                  <a:pt x="929" y="789"/>
                </a:lnTo>
                <a:lnTo>
                  <a:pt x="929" y="779"/>
                </a:lnTo>
                <a:lnTo>
                  <a:pt x="907" y="779"/>
                </a:lnTo>
                <a:lnTo>
                  <a:pt x="907" y="732"/>
                </a:lnTo>
                <a:lnTo>
                  <a:pt x="903" y="732"/>
                </a:lnTo>
                <a:lnTo>
                  <a:pt x="903" y="697"/>
                </a:lnTo>
                <a:lnTo>
                  <a:pt x="895" y="697"/>
                </a:lnTo>
                <a:lnTo>
                  <a:pt x="895" y="683"/>
                </a:lnTo>
                <a:lnTo>
                  <a:pt x="882" y="683"/>
                </a:lnTo>
                <a:lnTo>
                  <a:pt x="882" y="671"/>
                </a:lnTo>
                <a:lnTo>
                  <a:pt x="878" y="671"/>
                </a:lnTo>
                <a:lnTo>
                  <a:pt x="878" y="661"/>
                </a:lnTo>
                <a:lnTo>
                  <a:pt x="856" y="661"/>
                </a:lnTo>
                <a:lnTo>
                  <a:pt x="856" y="653"/>
                </a:lnTo>
                <a:lnTo>
                  <a:pt x="841" y="653"/>
                </a:lnTo>
                <a:lnTo>
                  <a:pt x="841" y="638"/>
                </a:lnTo>
                <a:lnTo>
                  <a:pt x="764" y="638"/>
                </a:lnTo>
                <a:lnTo>
                  <a:pt x="764" y="628"/>
                </a:lnTo>
                <a:lnTo>
                  <a:pt x="762" y="628"/>
                </a:lnTo>
                <a:lnTo>
                  <a:pt x="762" y="616"/>
                </a:lnTo>
                <a:lnTo>
                  <a:pt x="715" y="616"/>
                </a:lnTo>
                <a:lnTo>
                  <a:pt x="715" y="608"/>
                </a:lnTo>
                <a:lnTo>
                  <a:pt x="705" y="608"/>
                </a:lnTo>
                <a:lnTo>
                  <a:pt x="705" y="593"/>
                </a:lnTo>
                <a:lnTo>
                  <a:pt x="698" y="593"/>
                </a:lnTo>
                <a:lnTo>
                  <a:pt x="698" y="585"/>
                </a:lnTo>
                <a:lnTo>
                  <a:pt x="690" y="585"/>
                </a:lnTo>
                <a:lnTo>
                  <a:pt x="690" y="561"/>
                </a:lnTo>
                <a:lnTo>
                  <a:pt x="688" y="561"/>
                </a:lnTo>
                <a:lnTo>
                  <a:pt x="688" y="553"/>
                </a:lnTo>
                <a:lnTo>
                  <a:pt x="684" y="553"/>
                </a:lnTo>
                <a:lnTo>
                  <a:pt x="684" y="549"/>
                </a:lnTo>
                <a:lnTo>
                  <a:pt x="682" y="549"/>
                </a:lnTo>
                <a:lnTo>
                  <a:pt x="682" y="538"/>
                </a:lnTo>
                <a:lnTo>
                  <a:pt x="680" y="538"/>
                </a:lnTo>
                <a:lnTo>
                  <a:pt x="680" y="528"/>
                </a:lnTo>
                <a:lnTo>
                  <a:pt x="676" y="528"/>
                </a:lnTo>
                <a:lnTo>
                  <a:pt x="676" y="504"/>
                </a:lnTo>
                <a:lnTo>
                  <a:pt x="674" y="504"/>
                </a:lnTo>
                <a:lnTo>
                  <a:pt x="674" y="500"/>
                </a:lnTo>
                <a:lnTo>
                  <a:pt x="660" y="500"/>
                </a:lnTo>
                <a:lnTo>
                  <a:pt x="660" y="485"/>
                </a:lnTo>
                <a:lnTo>
                  <a:pt x="656" y="485"/>
                </a:lnTo>
                <a:lnTo>
                  <a:pt x="656" y="475"/>
                </a:lnTo>
                <a:lnTo>
                  <a:pt x="654" y="475"/>
                </a:lnTo>
                <a:lnTo>
                  <a:pt x="654" y="443"/>
                </a:lnTo>
                <a:lnTo>
                  <a:pt x="484" y="443"/>
                </a:lnTo>
                <a:lnTo>
                  <a:pt x="484" y="430"/>
                </a:lnTo>
                <a:lnTo>
                  <a:pt x="458" y="430"/>
                </a:lnTo>
                <a:lnTo>
                  <a:pt x="458" y="424"/>
                </a:lnTo>
                <a:lnTo>
                  <a:pt x="456" y="424"/>
                </a:lnTo>
                <a:lnTo>
                  <a:pt x="456" y="398"/>
                </a:lnTo>
                <a:lnTo>
                  <a:pt x="451" y="398"/>
                </a:lnTo>
                <a:lnTo>
                  <a:pt x="451" y="365"/>
                </a:lnTo>
                <a:lnTo>
                  <a:pt x="447" y="365"/>
                </a:lnTo>
                <a:lnTo>
                  <a:pt x="447" y="355"/>
                </a:lnTo>
                <a:lnTo>
                  <a:pt x="443" y="355"/>
                </a:lnTo>
                <a:lnTo>
                  <a:pt x="443" y="345"/>
                </a:lnTo>
                <a:lnTo>
                  <a:pt x="435" y="345"/>
                </a:lnTo>
                <a:lnTo>
                  <a:pt x="435" y="327"/>
                </a:lnTo>
                <a:lnTo>
                  <a:pt x="384" y="327"/>
                </a:lnTo>
                <a:lnTo>
                  <a:pt x="384" y="316"/>
                </a:lnTo>
                <a:lnTo>
                  <a:pt x="349" y="316"/>
                </a:lnTo>
                <a:lnTo>
                  <a:pt x="349" y="306"/>
                </a:lnTo>
                <a:lnTo>
                  <a:pt x="325" y="306"/>
                </a:lnTo>
                <a:lnTo>
                  <a:pt x="325" y="296"/>
                </a:lnTo>
                <a:lnTo>
                  <a:pt x="317" y="296"/>
                </a:lnTo>
                <a:lnTo>
                  <a:pt x="317" y="282"/>
                </a:lnTo>
                <a:lnTo>
                  <a:pt x="278" y="282"/>
                </a:lnTo>
                <a:lnTo>
                  <a:pt x="278" y="272"/>
                </a:lnTo>
                <a:lnTo>
                  <a:pt x="270" y="272"/>
                </a:lnTo>
                <a:lnTo>
                  <a:pt x="270" y="265"/>
                </a:lnTo>
                <a:lnTo>
                  <a:pt x="257" y="265"/>
                </a:lnTo>
                <a:lnTo>
                  <a:pt x="257" y="243"/>
                </a:lnTo>
                <a:lnTo>
                  <a:pt x="247" y="243"/>
                </a:lnTo>
                <a:lnTo>
                  <a:pt x="247" y="221"/>
                </a:lnTo>
                <a:lnTo>
                  <a:pt x="241" y="221"/>
                </a:lnTo>
                <a:lnTo>
                  <a:pt x="241" y="200"/>
                </a:lnTo>
                <a:lnTo>
                  <a:pt x="231" y="200"/>
                </a:lnTo>
                <a:lnTo>
                  <a:pt x="231" y="170"/>
                </a:lnTo>
                <a:lnTo>
                  <a:pt x="225" y="170"/>
                </a:lnTo>
                <a:lnTo>
                  <a:pt x="225" y="147"/>
                </a:lnTo>
                <a:lnTo>
                  <a:pt x="223" y="147"/>
                </a:lnTo>
                <a:lnTo>
                  <a:pt x="223" y="129"/>
                </a:lnTo>
                <a:lnTo>
                  <a:pt x="219" y="129"/>
                </a:lnTo>
                <a:lnTo>
                  <a:pt x="219" y="109"/>
                </a:lnTo>
                <a:lnTo>
                  <a:pt x="213" y="109"/>
                </a:lnTo>
                <a:lnTo>
                  <a:pt x="213" y="98"/>
                </a:lnTo>
                <a:lnTo>
                  <a:pt x="210" y="98"/>
                </a:lnTo>
                <a:lnTo>
                  <a:pt x="210" y="82"/>
                </a:lnTo>
                <a:lnTo>
                  <a:pt x="202" y="82"/>
                </a:lnTo>
                <a:lnTo>
                  <a:pt x="202" y="70"/>
                </a:lnTo>
                <a:lnTo>
                  <a:pt x="188" y="70"/>
                </a:lnTo>
                <a:lnTo>
                  <a:pt x="188" y="62"/>
                </a:lnTo>
                <a:lnTo>
                  <a:pt x="168" y="62"/>
                </a:lnTo>
                <a:lnTo>
                  <a:pt x="168" y="49"/>
                </a:lnTo>
                <a:lnTo>
                  <a:pt x="82" y="49"/>
                </a:lnTo>
                <a:lnTo>
                  <a:pt x="82" y="39"/>
                </a:lnTo>
                <a:lnTo>
                  <a:pt x="61" y="39"/>
                </a:lnTo>
                <a:lnTo>
                  <a:pt x="61" y="29"/>
                </a:lnTo>
                <a:lnTo>
                  <a:pt x="53" y="29"/>
                </a:lnTo>
                <a:lnTo>
                  <a:pt x="53" y="11"/>
                </a:lnTo>
                <a:lnTo>
                  <a:pt x="37" y="11"/>
                </a:lnTo>
                <a:lnTo>
                  <a:pt x="37" y="0"/>
                </a:lnTo>
                <a:lnTo>
                  <a:pt x="0" y="0"/>
                </a:lnTo>
              </a:path>
            </a:pathLst>
          </a:cu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350" dirty="0">
              <a:solidFill>
                <a:prstClr val="black"/>
              </a:solidFill>
              <a:latin typeface="Arial Narrow"/>
              <a:ea typeface="MS PGothic" panose="020B0600070205080204" pitchFamily="34" charset="-128"/>
            </a:endParaRPr>
          </a:p>
        </p:txBody>
      </p:sp>
      <p:sp>
        <p:nvSpPr>
          <p:cNvPr id="105" name="TextBox 104">
            <a:extLst>
              <a:ext uri="{FF2B5EF4-FFF2-40B4-BE49-F238E27FC236}">
                <a16:creationId xmlns:a16="http://schemas.microsoft.com/office/drawing/2014/main" xmlns="" id="{DC8BFE7E-7A84-0349-A4F2-D103BFE3C38B}"/>
              </a:ext>
            </a:extLst>
          </p:cNvPr>
          <p:cNvSpPr txBox="1"/>
          <p:nvPr/>
        </p:nvSpPr>
        <p:spPr>
          <a:xfrm>
            <a:off x="2066116" y="3521429"/>
            <a:ext cx="222317" cy="121252"/>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0</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06" name="TextBox 105">
            <a:extLst>
              <a:ext uri="{FF2B5EF4-FFF2-40B4-BE49-F238E27FC236}">
                <a16:creationId xmlns:a16="http://schemas.microsoft.com/office/drawing/2014/main" xmlns="" id="{BB148FA1-B894-5D44-8EDF-570C717D9E47}"/>
              </a:ext>
            </a:extLst>
          </p:cNvPr>
          <p:cNvSpPr txBox="1"/>
          <p:nvPr/>
        </p:nvSpPr>
        <p:spPr>
          <a:xfrm>
            <a:off x="2358750" y="3521429"/>
            <a:ext cx="222317" cy="121252"/>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2</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07" name="TextBox 106">
            <a:extLst>
              <a:ext uri="{FF2B5EF4-FFF2-40B4-BE49-F238E27FC236}">
                <a16:creationId xmlns:a16="http://schemas.microsoft.com/office/drawing/2014/main" xmlns="" id="{8ABC4ED2-E2CD-AC49-8F1F-E2B602BD8225}"/>
              </a:ext>
            </a:extLst>
          </p:cNvPr>
          <p:cNvSpPr txBox="1"/>
          <p:nvPr/>
        </p:nvSpPr>
        <p:spPr>
          <a:xfrm>
            <a:off x="2511962" y="3521429"/>
            <a:ext cx="222317" cy="121252"/>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3</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08" name="TextBox 107">
            <a:extLst>
              <a:ext uri="{FF2B5EF4-FFF2-40B4-BE49-F238E27FC236}">
                <a16:creationId xmlns:a16="http://schemas.microsoft.com/office/drawing/2014/main" xmlns="" id="{C309038A-2A75-A644-8A6E-377C246AECD2}"/>
              </a:ext>
            </a:extLst>
          </p:cNvPr>
          <p:cNvSpPr txBox="1"/>
          <p:nvPr/>
        </p:nvSpPr>
        <p:spPr>
          <a:xfrm>
            <a:off x="2642566" y="3521429"/>
            <a:ext cx="222317" cy="121252"/>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4</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09" name="TextBox 108">
            <a:extLst>
              <a:ext uri="{FF2B5EF4-FFF2-40B4-BE49-F238E27FC236}">
                <a16:creationId xmlns:a16="http://schemas.microsoft.com/office/drawing/2014/main" xmlns="" id="{DCDD8CDD-6A8A-7948-8A72-D61D9B12B176}"/>
              </a:ext>
            </a:extLst>
          </p:cNvPr>
          <p:cNvSpPr txBox="1"/>
          <p:nvPr/>
        </p:nvSpPr>
        <p:spPr>
          <a:xfrm>
            <a:off x="2788243" y="3521429"/>
            <a:ext cx="222317" cy="121252"/>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5</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10" name="TextBox 109">
            <a:extLst>
              <a:ext uri="{FF2B5EF4-FFF2-40B4-BE49-F238E27FC236}">
                <a16:creationId xmlns:a16="http://schemas.microsoft.com/office/drawing/2014/main" xmlns="" id="{CA43BE82-315D-B94D-A578-6B86BB921609}"/>
              </a:ext>
            </a:extLst>
          </p:cNvPr>
          <p:cNvSpPr txBox="1"/>
          <p:nvPr/>
        </p:nvSpPr>
        <p:spPr>
          <a:xfrm>
            <a:off x="2941455" y="3521429"/>
            <a:ext cx="222317" cy="121252"/>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6</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11" name="TextBox 110">
            <a:extLst>
              <a:ext uri="{FF2B5EF4-FFF2-40B4-BE49-F238E27FC236}">
                <a16:creationId xmlns:a16="http://schemas.microsoft.com/office/drawing/2014/main" xmlns="" id="{1C4BDC57-8C98-7347-8B20-022F6562212C}"/>
              </a:ext>
            </a:extLst>
          </p:cNvPr>
          <p:cNvSpPr txBox="1"/>
          <p:nvPr/>
        </p:nvSpPr>
        <p:spPr>
          <a:xfrm>
            <a:off x="3083363" y="3521429"/>
            <a:ext cx="222317" cy="121252"/>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7</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12" name="TextBox 111">
            <a:extLst>
              <a:ext uri="{FF2B5EF4-FFF2-40B4-BE49-F238E27FC236}">
                <a16:creationId xmlns:a16="http://schemas.microsoft.com/office/drawing/2014/main" xmlns="" id="{ED335880-0593-5249-9801-207D392EFF32}"/>
              </a:ext>
            </a:extLst>
          </p:cNvPr>
          <p:cNvSpPr txBox="1"/>
          <p:nvPr/>
        </p:nvSpPr>
        <p:spPr>
          <a:xfrm>
            <a:off x="3229039" y="3521429"/>
            <a:ext cx="222317" cy="121252"/>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8</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13" name="TextBox 112">
            <a:extLst>
              <a:ext uri="{FF2B5EF4-FFF2-40B4-BE49-F238E27FC236}">
                <a16:creationId xmlns:a16="http://schemas.microsoft.com/office/drawing/2014/main" xmlns="" id="{DE8D2DF9-B3ED-E549-ABF7-C055FCA61076}"/>
              </a:ext>
            </a:extLst>
          </p:cNvPr>
          <p:cNvSpPr txBox="1"/>
          <p:nvPr/>
        </p:nvSpPr>
        <p:spPr>
          <a:xfrm>
            <a:off x="3374716" y="3521429"/>
            <a:ext cx="222317" cy="121252"/>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9</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14" name="TextBox 113">
            <a:extLst>
              <a:ext uri="{FF2B5EF4-FFF2-40B4-BE49-F238E27FC236}">
                <a16:creationId xmlns:a16="http://schemas.microsoft.com/office/drawing/2014/main" xmlns="" id="{D82FCA7B-F717-8E4C-BC5E-58C18F1F9C01}"/>
              </a:ext>
            </a:extLst>
          </p:cNvPr>
          <p:cNvSpPr txBox="1"/>
          <p:nvPr/>
        </p:nvSpPr>
        <p:spPr>
          <a:xfrm>
            <a:off x="3520389" y="3521429"/>
            <a:ext cx="222317" cy="121252"/>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10</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15" name="TextBox 114">
            <a:extLst>
              <a:ext uri="{FF2B5EF4-FFF2-40B4-BE49-F238E27FC236}">
                <a16:creationId xmlns:a16="http://schemas.microsoft.com/office/drawing/2014/main" xmlns="" id="{89465287-4633-A549-BF92-D52F726A1380}"/>
              </a:ext>
            </a:extLst>
          </p:cNvPr>
          <p:cNvSpPr txBox="1"/>
          <p:nvPr/>
        </p:nvSpPr>
        <p:spPr>
          <a:xfrm>
            <a:off x="3666068" y="3521429"/>
            <a:ext cx="222317" cy="121252"/>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11</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16" name="TextBox 115">
            <a:extLst>
              <a:ext uri="{FF2B5EF4-FFF2-40B4-BE49-F238E27FC236}">
                <a16:creationId xmlns:a16="http://schemas.microsoft.com/office/drawing/2014/main" xmlns="" id="{85EA82BE-2D66-DB45-9FAC-EB8295CFB622}"/>
              </a:ext>
            </a:extLst>
          </p:cNvPr>
          <p:cNvSpPr txBox="1"/>
          <p:nvPr/>
        </p:nvSpPr>
        <p:spPr>
          <a:xfrm>
            <a:off x="3815506" y="3521429"/>
            <a:ext cx="222317" cy="121252"/>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12</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17" name="TextBox 116">
            <a:extLst>
              <a:ext uri="{FF2B5EF4-FFF2-40B4-BE49-F238E27FC236}">
                <a16:creationId xmlns:a16="http://schemas.microsoft.com/office/drawing/2014/main" xmlns="" id="{3E50EDEF-3915-BF4C-94BF-5F22D9D528AC}"/>
              </a:ext>
            </a:extLst>
          </p:cNvPr>
          <p:cNvSpPr txBox="1"/>
          <p:nvPr/>
        </p:nvSpPr>
        <p:spPr>
          <a:xfrm>
            <a:off x="3961185" y="3521429"/>
            <a:ext cx="222317" cy="121252"/>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13</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18" name="TextBox 117">
            <a:extLst>
              <a:ext uri="{FF2B5EF4-FFF2-40B4-BE49-F238E27FC236}">
                <a16:creationId xmlns:a16="http://schemas.microsoft.com/office/drawing/2014/main" xmlns="" id="{F8D224CA-0F35-5947-98B4-BDCD7C0AA08F}"/>
              </a:ext>
            </a:extLst>
          </p:cNvPr>
          <p:cNvSpPr txBox="1"/>
          <p:nvPr/>
        </p:nvSpPr>
        <p:spPr>
          <a:xfrm>
            <a:off x="4106859" y="3521429"/>
            <a:ext cx="222317" cy="121252"/>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14</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19" name="TextBox 118">
            <a:extLst>
              <a:ext uri="{FF2B5EF4-FFF2-40B4-BE49-F238E27FC236}">
                <a16:creationId xmlns:a16="http://schemas.microsoft.com/office/drawing/2014/main" xmlns="" id="{A9816761-1CC0-214E-AAB0-5730A4D8BDFE}"/>
              </a:ext>
            </a:extLst>
          </p:cNvPr>
          <p:cNvSpPr txBox="1"/>
          <p:nvPr/>
        </p:nvSpPr>
        <p:spPr>
          <a:xfrm>
            <a:off x="4260071" y="3521429"/>
            <a:ext cx="222317" cy="121252"/>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15</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20" name="TextBox 119">
            <a:extLst>
              <a:ext uri="{FF2B5EF4-FFF2-40B4-BE49-F238E27FC236}">
                <a16:creationId xmlns:a16="http://schemas.microsoft.com/office/drawing/2014/main" xmlns="" id="{C9A114F3-2661-E74D-907B-38A0AC6D4305}"/>
              </a:ext>
            </a:extLst>
          </p:cNvPr>
          <p:cNvSpPr txBox="1"/>
          <p:nvPr/>
        </p:nvSpPr>
        <p:spPr>
          <a:xfrm>
            <a:off x="4398211" y="3521429"/>
            <a:ext cx="222317" cy="121252"/>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16</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21" name="TextBox 120">
            <a:extLst>
              <a:ext uri="{FF2B5EF4-FFF2-40B4-BE49-F238E27FC236}">
                <a16:creationId xmlns:a16="http://schemas.microsoft.com/office/drawing/2014/main" xmlns="" id="{2930E556-4C9F-A04A-AD79-A180426AA2B4}"/>
              </a:ext>
            </a:extLst>
          </p:cNvPr>
          <p:cNvSpPr txBox="1"/>
          <p:nvPr/>
        </p:nvSpPr>
        <p:spPr>
          <a:xfrm>
            <a:off x="4543888" y="3521429"/>
            <a:ext cx="222317" cy="121252"/>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17</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22" name="TextBox 121">
            <a:extLst>
              <a:ext uri="{FF2B5EF4-FFF2-40B4-BE49-F238E27FC236}">
                <a16:creationId xmlns:a16="http://schemas.microsoft.com/office/drawing/2014/main" xmlns="" id="{8B2C0A99-1EC3-D645-9EF0-12C523A65CEC}"/>
              </a:ext>
            </a:extLst>
          </p:cNvPr>
          <p:cNvSpPr txBox="1"/>
          <p:nvPr/>
        </p:nvSpPr>
        <p:spPr>
          <a:xfrm>
            <a:off x="4693332" y="3521429"/>
            <a:ext cx="222317" cy="121252"/>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18</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23" name="TextBox 122">
            <a:extLst>
              <a:ext uri="{FF2B5EF4-FFF2-40B4-BE49-F238E27FC236}">
                <a16:creationId xmlns:a16="http://schemas.microsoft.com/office/drawing/2014/main" xmlns="" id="{F93F3CB1-5A59-8747-852B-7C5AAF1AD0EA}"/>
              </a:ext>
            </a:extLst>
          </p:cNvPr>
          <p:cNvSpPr txBox="1"/>
          <p:nvPr/>
        </p:nvSpPr>
        <p:spPr>
          <a:xfrm>
            <a:off x="4835240" y="3521429"/>
            <a:ext cx="222317" cy="121252"/>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19</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24" name="TextBox 123">
            <a:extLst>
              <a:ext uri="{FF2B5EF4-FFF2-40B4-BE49-F238E27FC236}">
                <a16:creationId xmlns:a16="http://schemas.microsoft.com/office/drawing/2014/main" xmlns="" id="{8E8977D2-D9F4-7C44-ADD3-6BBAFCFA33AA}"/>
              </a:ext>
            </a:extLst>
          </p:cNvPr>
          <p:cNvSpPr txBox="1"/>
          <p:nvPr/>
        </p:nvSpPr>
        <p:spPr>
          <a:xfrm>
            <a:off x="4984684" y="3521429"/>
            <a:ext cx="222317" cy="121252"/>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20</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25" name="TextBox 124">
            <a:extLst>
              <a:ext uri="{FF2B5EF4-FFF2-40B4-BE49-F238E27FC236}">
                <a16:creationId xmlns:a16="http://schemas.microsoft.com/office/drawing/2014/main" xmlns="" id="{54AA8A34-BFA2-5D42-BA71-5B21D0CA3CA7}"/>
              </a:ext>
            </a:extLst>
          </p:cNvPr>
          <p:cNvSpPr txBox="1"/>
          <p:nvPr/>
        </p:nvSpPr>
        <p:spPr>
          <a:xfrm>
            <a:off x="5130357" y="3521429"/>
            <a:ext cx="222317" cy="121252"/>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21</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26" name="TextBox 125">
            <a:extLst>
              <a:ext uri="{FF2B5EF4-FFF2-40B4-BE49-F238E27FC236}">
                <a16:creationId xmlns:a16="http://schemas.microsoft.com/office/drawing/2014/main" xmlns="" id="{24447F1F-D9C4-614B-A4A3-18A87224ACA8}"/>
              </a:ext>
            </a:extLst>
          </p:cNvPr>
          <p:cNvSpPr txBox="1"/>
          <p:nvPr/>
        </p:nvSpPr>
        <p:spPr>
          <a:xfrm>
            <a:off x="2211793" y="3521429"/>
            <a:ext cx="222317" cy="121252"/>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1</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27" name="TextBox 126">
            <a:extLst>
              <a:ext uri="{FF2B5EF4-FFF2-40B4-BE49-F238E27FC236}">
                <a16:creationId xmlns:a16="http://schemas.microsoft.com/office/drawing/2014/main" xmlns="" id="{C8F04D4E-B0E3-DF41-902F-DC34616A317C}"/>
              </a:ext>
            </a:extLst>
          </p:cNvPr>
          <p:cNvSpPr txBox="1"/>
          <p:nvPr/>
        </p:nvSpPr>
        <p:spPr>
          <a:xfrm>
            <a:off x="1843861" y="3391328"/>
            <a:ext cx="222317" cy="121252"/>
          </a:xfrm>
          <a:prstGeom prst="rect">
            <a:avLst/>
          </a:prstGeom>
          <a:noFill/>
        </p:spPr>
        <p:txBody>
          <a:bodyPr wrap="square" lIns="0" tIns="0" rIns="0" bIns="0" rtlCol="0" anchor="ctr">
            <a:spAutoFit/>
          </a:bodyPr>
          <a:lstStyle/>
          <a:p>
            <a:pPr algn="r" defTabSz="342900">
              <a:defRPr/>
            </a:pPr>
            <a:r>
              <a:rPr lang="en-US" sz="788" dirty="0">
                <a:solidFill>
                  <a:prstClr val="black"/>
                </a:solidFill>
                <a:latin typeface="Arial Narrow"/>
                <a:ea typeface="MS PGothic" panose="020B0600070205080204" pitchFamily="34" charset="-128"/>
                <a:cs typeface="Arial" panose="020B0604020202020204" pitchFamily="34" charset="0"/>
              </a:rPr>
              <a:t>0.0</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28" name="TextBox 127">
            <a:extLst>
              <a:ext uri="{FF2B5EF4-FFF2-40B4-BE49-F238E27FC236}">
                <a16:creationId xmlns:a16="http://schemas.microsoft.com/office/drawing/2014/main" xmlns="" id="{7755EC0A-DACB-3F41-A7D1-E687FCA3E37C}"/>
              </a:ext>
            </a:extLst>
          </p:cNvPr>
          <p:cNvSpPr txBox="1"/>
          <p:nvPr/>
        </p:nvSpPr>
        <p:spPr>
          <a:xfrm>
            <a:off x="1843861" y="3209085"/>
            <a:ext cx="222317" cy="121252"/>
          </a:xfrm>
          <a:prstGeom prst="rect">
            <a:avLst/>
          </a:prstGeom>
          <a:noFill/>
        </p:spPr>
        <p:txBody>
          <a:bodyPr wrap="square" lIns="0" tIns="0" rIns="0" bIns="0" rtlCol="0" anchor="ctr">
            <a:spAutoFit/>
          </a:bodyPr>
          <a:lstStyle/>
          <a:p>
            <a:pPr algn="r" defTabSz="342900">
              <a:defRPr/>
            </a:pPr>
            <a:r>
              <a:rPr lang="en-US" sz="788" dirty="0">
                <a:solidFill>
                  <a:prstClr val="black"/>
                </a:solidFill>
                <a:latin typeface="Arial Narrow"/>
                <a:ea typeface="MS PGothic" panose="020B0600070205080204" pitchFamily="34" charset="-128"/>
                <a:cs typeface="Arial" panose="020B0604020202020204" pitchFamily="34" charset="0"/>
              </a:rPr>
              <a:t>0.1</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29" name="TextBox 128">
            <a:extLst>
              <a:ext uri="{FF2B5EF4-FFF2-40B4-BE49-F238E27FC236}">
                <a16:creationId xmlns:a16="http://schemas.microsoft.com/office/drawing/2014/main" xmlns="" id="{D8C9E284-3A43-614A-AD1F-7878ECD6C23B}"/>
              </a:ext>
            </a:extLst>
          </p:cNvPr>
          <p:cNvSpPr txBox="1"/>
          <p:nvPr/>
        </p:nvSpPr>
        <p:spPr>
          <a:xfrm>
            <a:off x="1843861" y="2115626"/>
            <a:ext cx="222317" cy="121252"/>
          </a:xfrm>
          <a:prstGeom prst="rect">
            <a:avLst/>
          </a:prstGeom>
          <a:noFill/>
        </p:spPr>
        <p:txBody>
          <a:bodyPr wrap="square" lIns="0" tIns="0" rIns="0" bIns="0" rtlCol="0" anchor="ctr">
            <a:spAutoFit/>
          </a:bodyPr>
          <a:lstStyle/>
          <a:p>
            <a:pPr algn="r" defTabSz="342900">
              <a:defRPr/>
            </a:pPr>
            <a:r>
              <a:rPr lang="en-US" sz="788" dirty="0">
                <a:solidFill>
                  <a:prstClr val="black"/>
                </a:solidFill>
                <a:latin typeface="Arial Narrow"/>
                <a:ea typeface="MS PGothic" panose="020B0600070205080204" pitchFamily="34" charset="-128"/>
                <a:cs typeface="Arial" panose="020B0604020202020204" pitchFamily="34" charset="0"/>
              </a:rPr>
              <a:t>0.7</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30" name="TextBox 129">
            <a:extLst>
              <a:ext uri="{FF2B5EF4-FFF2-40B4-BE49-F238E27FC236}">
                <a16:creationId xmlns:a16="http://schemas.microsoft.com/office/drawing/2014/main" xmlns="" id="{A751ED08-4275-164C-A3FE-FC1938246C2A}"/>
              </a:ext>
            </a:extLst>
          </p:cNvPr>
          <p:cNvSpPr txBox="1"/>
          <p:nvPr/>
        </p:nvSpPr>
        <p:spPr>
          <a:xfrm>
            <a:off x="1843861" y="2297869"/>
            <a:ext cx="222317" cy="121252"/>
          </a:xfrm>
          <a:prstGeom prst="rect">
            <a:avLst/>
          </a:prstGeom>
          <a:noFill/>
        </p:spPr>
        <p:txBody>
          <a:bodyPr wrap="square" lIns="0" tIns="0" rIns="0" bIns="0" rtlCol="0" anchor="ctr">
            <a:spAutoFit/>
          </a:bodyPr>
          <a:lstStyle/>
          <a:p>
            <a:pPr algn="r" defTabSz="342900">
              <a:defRPr/>
            </a:pPr>
            <a:r>
              <a:rPr lang="en-US" sz="788" dirty="0">
                <a:solidFill>
                  <a:prstClr val="black"/>
                </a:solidFill>
                <a:latin typeface="Arial Narrow"/>
                <a:ea typeface="MS PGothic" panose="020B0600070205080204" pitchFamily="34" charset="-128"/>
                <a:cs typeface="Arial" panose="020B0604020202020204" pitchFamily="34" charset="0"/>
              </a:rPr>
              <a:t>0.6</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31" name="TextBox 130">
            <a:extLst>
              <a:ext uri="{FF2B5EF4-FFF2-40B4-BE49-F238E27FC236}">
                <a16:creationId xmlns:a16="http://schemas.microsoft.com/office/drawing/2014/main" xmlns="" id="{0C6A9790-95B2-C644-B3D3-19E8EA770E97}"/>
              </a:ext>
            </a:extLst>
          </p:cNvPr>
          <p:cNvSpPr txBox="1"/>
          <p:nvPr/>
        </p:nvSpPr>
        <p:spPr>
          <a:xfrm>
            <a:off x="1843861" y="2480112"/>
            <a:ext cx="222317" cy="121252"/>
          </a:xfrm>
          <a:prstGeom prst="rect">
            <a:avLst/>
          </a:prstGeom>
          <a:noFill/>
        </p:spPr>
        <p:txBody>
          <a:bodyPr wrap="square" lIns="0" tIns="0" rIns="0" bIns="0" rtlCol="0" anchor="ctr">
            <a:spAutoFit/>
          </a:bodyPr>
          <a:lstStyle/>
          <a:p>
            <a:pPr algn="r" defTabSz="342900">
              <a:defRPr/>
            </a:pPr>
            <a:r>
              <a:rPr lang="en-US" sz="788" dirty="0">
                <a:solidFill>
                  <a:prstClr val="black"/>
                </a:solidFill>
                <a:latin typeface="Arial Narrow"/>
                <a:ea typeface="MS PGothic" panose="020B0600070205080204" pitchFamily="34" charset="-128"/>
                <a:cs typeface="Arial" panose="020B0604020202020204" pitchFamily="34" charset="0"/>
              </a:rPr>
              <a:t>0.5</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32" name="TextBox 131">
            <a:extLst>
              <a:ext uri="{FF2B5EF4-FFF2-40B4-BE49-F238E27FC236}">
                <a16:creationId xmlns:a16="http://schemas.microsoft.com/office/drawing/2014/main" xmlns="" id="{3F9ED85B-7D29-154E-869C-84E0BC05621F}"/>
              </a:ext>
            </a:extLst>
          </p:cNvPr>
          <p:cNvSpPr txBox="1"/>
          <p:nvPr/>
        </p:nvSpPr>
        <p:spPr>
          <a:xfrm>
            <a:off x="1843861" y="2662355"/>
            <a:ext cx="222317" cy="121252"/>
          </a:xfrm>
          <a:prstGeom prst="rect">
            <a:avLst/>
          </a:prstGeom>
          <a:noFill/>
        </p:spPr>
        <p:txBody>
          <a:bodyPr wrap="square" lIns="0" tIns="0" rIns="0" bIns="0" rtlCol="0" anchor="ctr">
            <a:spAutoFit/>
          </a:bodyPr>
          <a:lstStyle/>
          <a:p>
            <a:pPr algn="r" defTabSz="342900">
              <a:defRPr/>
            </a:pPr>
            <a:r>
              <a:rPr lang="en-US" sz="788" dirty="0">
                <a:solidFill>
                  <a:prstClr val="black"/>
                </a:solidFill>
                <a:latin typeface="Arial Narrow"/>
                <a:ea typeface="MS PGothic" panose="020B0600070205080204" pitchFamily="34" charset="-128"/>
                <a:cs typeface="Arial" panose="020B0604020202020204" pitchFamily="34" charset="0"/>
              </a:rPr>
              <a:t>0.4</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33" name="TextBox 132">
            <a:extLst>
              <a:ext uri="{FF2B5EF4-FFF2-40B4-BE49-F238E27FC236}">
                <a16:creationId xmlns:a16="http://schemas.microsoft.com/office/drawing/2014/main" xmlns="" id="{6B848A2F-DE7B-CD4A-B2AF-8785FC21F7FA}"/>
              </a:ext>
            </a:extLst>
          </p:cNvPr>
          <p:cNvSpPr txBox="1"/>
          <p:nvPr/>
        </p:nvSpPr>
        <p:spPr>
          <a:xfrm>
            <a:off x="1843861" y="2844599"/>
            <a:ext cx="222317" cy="121252"/>
          </a:xfrm>
          <a:prstGeom prst="rect">
            <a:avLst/>
          </a:prstGeom>
          <a:noFill/>
        </p:spPr>
        <p:txBody>
          <a:bodyPr wrap="square" lIns="0" tIns="0" rIns="0" bIns="0" rtlCol="0" anchor="ctr">
            <a:spAutoFit/>
          </a:bodyPr>
          <a:lstStyle/>
          <a:p>
            <a:pPr algn="r" defTabSz="342900">
              <a:defRPr/>
            </a:pPr>
            <a:r>
              <a:rPr lang="en-US" sz="788" dirty="0">
                <a:solidFill>
                  <a:prstClr val="black"/>
                </a:solidFill>
                <a:latin typeface="Arial Narrow"/>
                <a:ea typeface="MS PGothic" panose="020B0600070205080204" pitchFamily="34" charset="-128"/>
                <a:cs typeface="Arial" panose="020B0604020202020204" pitchFamily="34" charset="0"/>
              </a:rPr>
              <a:t>0.3</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34" name="TextBox 133">
            <a:extLst>
              <a:ext uri="{FF2B5EF4-FFF2-40B4-BE49-F238E27FC236}">
                <a16:creationId xmlns:a16="http://schemas.microsoft.com/office/drawing/2014/main" xmlns="" id="{18D4837E-2C3B-134A-9AAE-C51A0C3ADAE9}"/>
              </a:ext>
            </a:extLst>
          </p:cNvPr>
          <p:cNvSpPr txBox="1"/>
          <p:nvPr/>
        </p:nvSpPr>
        <p:spPr>
          <a:xfrm>
            <a:off x="1843861" y="3026842"/>
            <a:ext cx="222317" cy="121252"/>
          </a:xfrm>
          <a:prstGeom prst="rect">
            <a:avLst/>
          </a:prstGeom>
          <a:noFill/>
        </p:spPr>
        <p:txBody>
          <a:bodyPr wrap="square" lIns="0" tIns="0" rIns="0" bIns="0" rtlCol="0" anchor="ctr">
            <a:spAutoFit/>
          </a:bodyPr>
          <a:lstStyle/>
          <a:p>
            <a:pPr algn="r" defTabSz="342900">
              <a:defRPr/>
            </a:pPr>
            <a:r>
              <a:rPr lang="en-US" sz="788" dirty="0">
                <a:solidFill>
                  <a:prstClr val="black"/>
                </a:solidFill>
                <a:latin typeface="Arial Narrow"/>
                <a:ea typeface="MS PGothic" panose="020B0600070205080204" pitchFamily="34" charset="-128"/>
                <a:cs typeface="Arial" panose="020B0604020202020204" pitchFamily="34" charset="0"/>
              </a:rPr>
              <a:t>0.2</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35" name="TextBox 134">
            <a:extLst>
              <a:ext uri="{FF2B5EF4-FFF2-40B4-BE49-F238E27FC236}">
                <a16:creationId xmlns:a16="http://schemas.microsoft.com/office/drawing/2014/main" xmlns="" id="{02A7BFDC-4227-8A4B-8734-8C4ADD3F1702}"/>
              </a:ext>
            </a:extLst>
          </p:cNvPr>
          <p:cNvSpPr txBox="1"/>
          <p:nvPr/>
        </p:nvSpPr>
        <p:spPr>
          <a:xfrm>
            <a:off x="1843861" y="1568896"/>
            <a:ext cx="222317" cy="121252"/>
          </a:xfrm>
          <a:prstGeom prst="rect">
            <a:avLst/>
          </a:prstGeom>
          <a:noFill/>
        </p:spPr>
        <p:txBody>
          <a:bodyPr wrap="square" lIns="0" tIns="0" rIns="0" bIns="0" rtlCol="0" anchor="ctr">
            <a:spAutoFit/>
          </a:bodyPr>
          <a:lstStyle/>
          <a:p>
            <a:pPr algn="r" defTabSz="342900">
              <a:defRPr/>
            </a:pPr>
            <a:r>
              <a:rPr lang="en-US" sz="788" dirty="0">
                <a:solidFill>
                  <a:prstClr val="black"/>
                </a:solidFill>
                <a:latin typeface="Arial Narrow"/>
                <a:ea typeface="MS PGothic" panose="020B0600070205080204" pitchFamily="34" charset="-128"/>
                <a:cs typeface="Arial" panose="020B0604020202020204" pitchFamily="34" charset="0"/>
              </a:rPr>
              <a:t>1.0</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36" name="TextBox 135">
            <a:extLst>
              <a:ext uri="{FF2B5EF4-FFF2-40B4-BE49-F238E27FC236}">
                <a16:creationId xmlns:a16="http://schemas.microsoft.com/office/drawing/2014/main" xmlns="" id="{CCCC8DC1-82DA-A946-B2EB-378556808D55}"/>
              </a:ext>
            </a:extLst>
          </p:cNvPr>
          <p:cNvSpPr txBox="1"/>
          <p:nvPr/>
        </p:nvSpPr>
        <p:spPr>
          <a:xfrm>
            <a:off x="1847530" y="1751139"/>
            <a:ext cx="222317" cy="121252"/>
          </a:xfrm>
          <a:prstGeom prst="rect">
            <a:avLst/>
          </a:prstGeom>
          <a:noFill/>
        </p:spPr>
        <p:txBody>
          <a:bodyPr wrap="square" lIns="0" tIns="0" rIns="0" bIns="0" rtlCol="0" anchor="ctr">
            <a:spAutoFit/>
          </a:bodyPr>
          <a:lstStyle/>
          <a:p>
            <a:pPr algn="r" defTabSz="342900">
              <a:defRPr/>
            </a:pPr>
            <a:r>
              <a:rPr lang="en-US" sz="788" dirty="0">
                <a:solidFill>
                  <a:prstClr val="black"/>
                </a:solidFill>
                <a:latin typeface="Arial Narrow"/>
                <a:ea typeface="MS PGothic" panose="020B0600070205080204" pitchFamily="34" charset="-128"/>
                <a:cs typeface="Arial" panose="020B0604020202020204" pitchFamily="34" charset="0"/>
              </a:rPr>
              <a:t>0.9</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37" name="TextBox 136">
            <a:extLst>
              <a:ext uri="{FF2B5EF4-FFF2-40B4-BE49-F238E27FC236}">
                <a16:creationId xmlns:a16="http://schemas.microsoft.com/office/drawing/2014/main" xmlns="" id="{97BBFF74-F707-DB49-94FE-994B6E20C175}"/>
              </a:ext>
            </a:extLst>
          </p:cNvPr>
          <p:cNvSpPr txBox="1"/>
          <p:nvPr/>
        </p:nvSpPr>
        <p:spPr>
          <a:xfrm>
            <a:off x="1843861" y="1933382"/>
            <a:ext cx="222317" cy="121252"/>
          </a:xfrm>
          <a:prstGeom prst="rect">
            <a:avLst/>
          </a:prstGeom>
          <a:noFill/>
        </p:spPr>
        <p:txBody>
          <a:bodyPr wrap="square" lIns="0" tIns="0" rIns="0" bIns="0" rtlCol="0" anchor="ctr">
            <a:spAutoFit/>
          </a:bodyPr>
          <a:lstStyle/>
          <a:p>
            <a:pPr algn="r" defTabSz="342900">
              <a:defRPr/>
            </a:pPr>
            <a:r>
              <a:rPr lang="en-US" sz="788" dirty="0">
                <a:solidFill>
                  <a:prstClr val="black"/>
                </a:solidFill>
                <a:latin typeface="Arial Narrow"/>
                <a:ea typeface="MS PGothic" panose="020B0600070205080204" pitchFamily="34" charset="-128"/>
                <a:cs typeface="Arial" panose="020B0604020202020204" pitchFamily="34" charset="0"/>
              </a:rPr>
              <a:t>0.8</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38" name="TextBox 137">
            <a:extLst>
              <a:ext uri="{FF2B5EF4-FFF2-40B4-BE49-F238E27FC236}">
                <a16:creationId xmlns:a16="http://schemas.microsoft.com/office/drawing/2014/main" xmlns="" id="{91364D9C-C4CE-B147-AF2A-80CBAE7D2FA6}"/>
              </a:ext>
            </a:extLst>
          </p:cNvPr>
          <p:cNvSpPr txBox="1"/>
          <p:nvPr/>
        </p:nvSpPr>
        <p:spPr>
          <a:xfrm>
            <a:off x="2180418" y="3705018"/>
            <a:ext cx="3063479" cy="138499"/>
          </a:xfrm>
          <a:prstGeom prst="rect">
            <a:avLst/>
          </a:prstGeom>
          <a:noFill/>
        </p:spPr>
        <p:txBody>
          <a:bodyPr wrap="square" lIns="0" tIns="0" rIns="0" bIns="0" rtlCol="0" anchor="t">
            <a:spAutoFit/>
          </a:bodyPr>
          <a:lstStyle/>
          <a:p>
            <a:pPr algn="ctr" defTabSz="342900">
              <a:defRPr/>
            </a:pPr>
            <a:r>
              <a:rPr lang="en-US" sz="900" b="1" dirty="0">
                <a:solidFill>
                  <a:prstClr val="black"/>
                </a:solidFill>
                <a:latin typeface="Arial Narrow"/>
                <a:ea typeface="MS PGothic" panose="020B0600070205080204" pitchFamily="34" charset="-128"/>
                <a:cs typeface="Arial" panose="020B0604020202020204" pitchFamily="34" charset="0"/>
              </a:rPr>
              <a:t>Time from randomization (months)</a:t>
            </a:r>
            <a:endParaRPr lang="en-GB" sz="900" b="1" dirty="0">
              <a:solidFill>
                <a:prstClr val="black"/>
              </a:solidFill>
              <a:latin typeface="Arial Narrow"/>
              <a:ea typeface="MS PGothic" panose="020B0600070205080204" pitchFamily="34" charset="-128"/>
              <a:cs typeface="Arial" panose="020B0604020202020204" pitchFamily="34" charset="0"/>
            </a:endParaRPr>
          </a:p>
        </p:txBody>
      </p:sp>
      <p:sp>
        <p:nvSpPr>
          <p:cNvPr id="139" name="TextBox 138">
            <a:extLst>
              <a:ext uri="{FF2B5EF4-FFF2-40B4-BE49-F238E27FC236}">
                <a16:creationId xmlns:a16="http://schemas.microsoft.com/office/drawing/2014/main" xmlns="" id="{60EC3CB7-DE6D-1B4F-B7E5-C9D67BCB3E84}"/>
              </a:ext>
            </a:extLst>
          </p:cNvPr>
          <p:cNvSpPr txBox="1"/>
          <p:nvPr/>
        </p:nvSpPr>
        <p:spPr>
          <a:xfrm rot="16200000">
            <a:off x="889142" y="2458741"/>
            <a:ext cx="1827609" cy="161583"/>
          </a:xfrm>
          <a:prstGeom prst="rect">
            <a:avLst/>
          </a:prstGeom>
          <a:noFill/>
        </p:spPr>
        <p:txBody>
          <a:bodyPr wrap="square" lIns="0" tIns="0" rIns="0" bIns="0" rtlCol="0" anchor="b">
            <a:spAutoFit/>
          </a:bodyPr>
          <a:lstStyle/>
          <a:p>
            <a:pPr algn="ctr" defTabSz="342900">
              <a:defRPr/>
            </a:pPr>
            <a:r>
              <a:rPr lang="en-US" sz="1050" b="1" dirty="0">
                <a:solidFill>
                  <a:prstClr val="black"/>
                </a:solidFill>
                <a:latin typeface="Arial Narrow"/>
                <a:ea typeface="MS PGothic" panose="020B0600070205080204" pitchFamily="34" charset="-128"/>
                <a:cs typeface="Arial" panose="020B0604020202020204" pitchFamily="34" charset="0"/>
              </a:rPr>
              <a:t>Probability of rPFS</a:t>
            </a:r>
            <a:endParaRPr lang="en-GB" sz="1050" b="1" dirty="0">
              <a:solidFill>
                <a:prstClr val="black"/>
              </a:solidFill>
              <a:latin typeface="Arial Narrow"/>
              <a:ea typeface="MS PGothic" panose="020B0600070205080204" pitchFamily="34" charset="-128"/>
              <a:cs typeface="Arial" panose="020B0604020202020204" pitchFamily="34" charset="0"/>
            </a:endParaRPr>
          </a:p>
        </p:txBody>
      </p:sp>
      <p:grpSp>
        <p:nvGrpSpPr>
          <p:cNvPr id="140" name="Group 139">
            <a:extLst>
              <a:ext uri="{FF2B5EF4-FFF2-40B4-BE49-F238E27FC236}">
                <a16:creationId xmlns:a16="http://schemas.microsoft.com/office/drawing/2014/main" xmlns="" id="{4A4BCDB5-E929-3040-AED3-C79A9C651A99}"/>
              </a:ext>
            </a:extLst>
          </p:cNvPr>
          <p:cNvGrpSpPr/>
          <p:nvPr/>
        </p:nvGrpSpPr>
        <p:grpSpPr>
          <a:xfrm>
            <a:off x="1677111" y="3894728"/>
            <a:ext cx="4608663" cy="277983"/>
            <a:chOff x="1903849" y="4324710"/>
            <a:chExt cx="6144883" cy="370644"/>
          </a:xfrm>
        </p:grpSpPr>
        <p:grpSp>
          <p:nvGrpSpPr>
            <p:cNvPr id="141" name="Group 140">
              <a:extLst>
                <a:ext uri="{FF2B5EF4-FFF2-40B4-BE49-F238E27FC236}">
                  <a16:creationId xmlns:a16="http://schemas.microsoft.com/office/drawing/2014/main" xmlns="" id="{CAF64489-1958-A749-B3B5-6687E36A25E0}"/>
                </a:ext>
              </a:extLst>
            </p:cNvPr>
            <p:cNvGrpSpPr/>
            <p:nvPr/>
          </p:nvGrpSpPr>
          <p:grpSpPr>
            <a:xfrm>
              <a:off x="1903849" y="4324710"/>
              <a:ext cx="6111629" cy="253981"/>
              <a:chOff x="1903849" y="4314584"/>
              <a:chExt cx="6111629" cy="253981"/>
            </a:xfrm>
          </p:grpSpPr>
          <p:sp>
            <p:nvSpPr>
              <p:cNvPr id="166" name="TextBox 165">
                <a:extLst>
                  <a:ext uri="{FF2B5EF4-FFF2-40B4-BE49-F238E27FC236}">
                    <a16:creationId xmlns:a16="http://schemas.microsoft.com/office/drawing/2014/main" xmlns="" id="{15C7722D-9D77-7C47-9AA2-3FBE29CF44F1}"/>
                  </a:ext>
                </a:extLst>
              </p:cNvPr>
              <p:cNvSpPr txBox="1"/>
              <p:nvPr/>
            </p:nvSpPr>
            <p:spPr>
              <a:xfrm>
                <a:off x="2422522" y="4329952"/>
                <a:ext cx="296423" cy="161669"/>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162</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67" name="TextBox 166">
                <a:extLst>
                  <a:ext uri="{FF2B5EF4-FFF2-40B4-BE49-F238E27FC236}">
                    <a16:creationId xmlns:a16="http://schemas.microsoft.com/office/drawing/2014/main" xmlns="" id="{0F21E125-208D-3844-942D-190C756109E4}"/>
                  </a:ext>
                </a:extLst>
              </p:cNvPr>
              <p:cNvSpPr txBox="1"/>
              <p:nvPr/>
            </p:nvSpPr>
            <p:spPr>
              <a:xfrm>
                <a:off x="2812701" y="4329952"/>
                <a:ext cx="296423" cy="161669"/>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126</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68" name="TextBox 167">
                <a:extLst>
                  <a:ext uri="{FF2B5EF4-FFF2-40B4-BE49-F238E27FC236}">
                    <a16:creationId xmlns:a16="http://schemas.microsoft.com/office/drawing/2014/main" xmlns="" id="{4AEEA209-48B7-F845-BF8E-7CA1F7F7643F}"/>
                  </a:ext>
                </a:extLst>
              </p:cNvPr>
              <p:cNvSpPr txBox="1"/>
              <p:nvPr/>
            </p:nvSpPr>
            <p:spPr>
              <a:xfrm>
                <a:off x="3016984" y="4329952"/>
                <a:ext cx="296423" cy="161669"/>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116</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69" name="TextBox 168">
                <a:extLst>
                  <a:ext uri="{FF2B5EF4-FFF2-40B4-BE49-F238E27FC236}">
                    <a16:creationId xmlns:a16="http://schemas.microsoft.com/office/drawing/2014/main" xmlns="" id="{16A5D9BC-D29D-4447-AE35-72FC9D6CADBF}"/>
                  </a:ext>
                </a:extLst>
              </p:cNvPr>
              <p:cNvSpPr txBox="1"/>
              <p:nvPr/>
            </p:nvSpPr>
            <p:spPr>
              <a:xfrm>
                <a:off x="3191124" y="4329952"/>
                <a:ext cx="296423" cy="161669"/>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102</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70" name="TextBox 169">
                <a:extLst>
                  <a:ext uri="{FF2B5EF4-FFF2-40B4-BE49-F238E27FC236}">
                    <a16:creationId xmlns:a16="http://schemas.microsoft.com/office/drawing/2014/main" xmlns="" id="{3C350A91-AE23-B642-BA18-5A798616CC57}"/>
                  </a:ext>
                </a:extLst>
              </p:cNvPr>
              <p:cNvSpPr txBox="1"/>
              <p:nvPr/>
            </p:nvSpPr>
            <p:spPr>
              <a:xfrm>
                <a:off x="3385358" y="4329952"/>
                <a:ext cx="296423" cy="161669"/>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101</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71" name="TextBox 170">
                <a:extLst>
                  <a:ext uri="{FF2B5EF4-FFF2-40B4-BE49-F238E27FC236}">
                    <a16:creationId xmlns:a16="http://schemas.microsoft.com/office/drawing/2014/main" xmlns="" id="{77710DF1-795C-F846-BBA9-3BD560533A1E}"/>
                  </a:ext>
                </a:extLst>
              </p:cNvPr>
              <p:cNvSpPr txBox="1"/>
              <p:nvPr/>
            </p:nvSpPr>
            <p:spPr>
              <a:xfrm>
                <a:off x="3589641" y="4329952"/>
                <a:ext cx="296423" cy="161669"/>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82</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72" name="TextBox 171">
                <a:extLst>
                  <a:ext uri="{FF2B5EF4-FFF2-40B4-BE49-F238E27FC236}">
                    <a16:creationId xmlns:a16="http://schemas.microsoft.com/office/drawing/2014/main" xmlns="" id="{A14372F9-B9CD-FF41-A586-679A7A0E6318}"/>
                  </a:ext>
                </a:extLst>
              </p:cNvPr>
              <p:cNvSpPr txBox="1"/>
              <p:nvPr/>
            </p:nvSpPr>
            <p:spPr>
              <a:xfrm>
                <a:off x="3778852" y="4329952"/>
                <a:ext cx="296423" cy="161669"/>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77</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73" name="TextBox 172">
                <a:extLst>
                  <a:ext uri="{FF2B5EF4-FFF2-40B4-BE49-F238E27FC236}">
                    <a16:creationId xmlns:a16="http://schemas.microsoft.com/office/drawing/2014/main" xmlns="" id="{A6BF33FE-263D-3847-BE53-BD3C40A9011F}"/>
                  </a:ext>
                </a:extLst>
              </p:cNvPr>
              <p:cNvSpPr txBox="1"/>
              <p:nvPr/>
            </p:nvSpPr>
            <p:spPr>
              <a:xfrm>
                <a:off x="3973088" y="4329952"/>
                <a:ext cx="296423" cy="161669"/>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56</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74" name="TextBox 173">
                <a:extLst>
                  <a:ext uri="{FF2B5EF4-FFF2-40B4-BE49-F238E27FC236}">
                    <a16:creationId xmlns:a16="http://schemas.microsoft.com/office/drawing/2014/main" xmlns="" id="{3D3638C7-25CE-7C48-9134-F69440C42C04}"/>
                  </a:ext>
                </a:extLst>
              </p:cNvPr>
              <p:cNvSpPr txBox="1"/>
              <p:nvPr/>
            </p:nvSpPr>
            <p:spPr>
              <a:xfrm>
                <a:off x="4167322" y="4329952"/>
                <a:ext cx="296423" cy="161669"/>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53</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75" name="TextBox 174">
                <a:extLst>
                  <a:ext uri="{FF2B5EF4-FFF2-40B4-BE49-F238E27FC236}">
                    <a16:creationId xmlns:a16="http://schemas.microsoft.com/office/drawing/2014/main" xmlns="" id="{5B7D61A4-9A59-7D4F-8564-B6716E81A529}"/>
                  </a:ext>
                </a:extLst>
              </p:cNvPr>
              <p:cNvSpPr txBox="1"/>
              <p:nvPr/>
            </p:nvSpPr>
            <p:spPr>
              <a:xfrm>
                <a:off x="4361553" y="4329952"/>
                <a:ext cx="296423" cy="161669"/>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42</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76" name="TextBox 175">
                <a:extLst>
                  <a:ext uri="{FF2B5EF4-FFF2-40B4-BE49-F238E27FC236}">
                    <a16:creationId xmlns:a16="http://schemas.microsoft.com/office/drawing/2014/main" xmlns="" id="{448FF1C9-4FAA-9049-AF45-532DCA2FD61C}"/>
                  </a:ext>
                </a:extLst>
              </p:cNvPr>
              <p:cNvSpPr txBox="1"/>
              <p:nvPr/>
            </p:nvSpPr>
            <p:spPr>
              <a:xfrm>
                <a:off x="4555792" y="4329952"/>
                <a:ext cx="296423" cy="161669"/>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37</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77" name="TextBox 176">
                <a:extLst>
                  <a:ext uri="{FF2B5EF4-FFF2-40B4-BE49-F238E27FC236}">
                    <a16:creationId xmlns:a16="http://schemas.microsoft.com/office/drawing/2014/main" xmlns="" id="{B48C5CC4-F75E-E544-870E-A8C61372CDAA}"/>
                  </a:ext>
                </a:extLst>
              </p:cNvPr>
              <p:cNvSpPr txBox="1"/>
              <p:nvPr/>
            </p:nvSpPr>
            <p:spPr>
              <a:xfrm>
                <a:off x="4755044" y="4329952"/>
                <a:ext cx="296423" cy="161669"/>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26</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78" name="TextBox 177">
                <a:extLst>
                  <a:ext uri="{FF2B5EF4-FFF2-40B4-BE49-F238E27FC236}">
                    <a16:creationId xmlns:a16="http://schemas.microsoft.com/office/drawing/2014/main" xmlns="" id="{15AE37B4-2BD8-B34A-9B5F-E834C6C09CC0}"/>
                  </a:ext>
                </a:extLst>
              </p:cNvPr>
              <p:cNvSpPr txBox="1"/>
              <p:nvPr/>
            </p:nvSpPr>
            <p:spPr>
              <a:xfrm>
                <a:off x="4949281" y="4329952"/>
                <a:ext cx="296423" cy="161669"/>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24</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79" name="TextBox 178">
                <a:extLst>
                  <a:ext uri="{FF2B5EF4-FFF2-40B4-BE49-F238E27FC236}">
                    <a16:creationId xmlns:a16="http://schemas.microsoft.com/office/drawing/2014/main" xmlns="" id="{15BCE5D5-1A64-2A4B-A857-B432BC537D88}"/>
                  </a:ext>
                </a:extLst>
              </p:cNvPr>
              <p:cNvSpPr txBox="1"/>
              <p:nvPr/>
            </p:nvSpPr>
            <p:spPr>
              <a:xfrm>
                <a:off x="5143513" y="4329952"/>
                <a:ext cx="296423" cy="161669"/>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18</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80" name="TextBox 179">
                <a:extLst>
                  <a:ext uri="{FF2B5EF4-FFF2-40B4-BE49-F238E27FC236}">
                    <a16:creationId xmlns:a16="http://schemas.microsoft.com/office/drawing/2014/main" xmlns="" id="{01988F4E-11EA-424B-8B8F-5A42EA5C7B07}"/>
                  </a:ext>
                </a:extLst>
              </p:cNvPr>
              <p:cNvSpPr txBox="1"/>
              <p:nvPr/>
            </p:nvSpPr>
            <p:spPr>
              <a:xfrm>
                <a:off x="5347795" y="4329952"/>
                <a:ext cx="296423" cy="161669"/>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11</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81" name="TextBox 180">
                <a:extLst>
                  <a:ext uri="{FF2B5EF4-FFF2-40B4-BE49-F238E27FC236}">
                    <a16:creationId xmlns:a16="http://schemas.microsoft.com/office/drawing/2014/main" xmlns="" id="{76774DDA-9F77-BA4C-A76F-CB18C17E8675}"/>
                  </a:ext>
                </a:extLst>
              </p:cNvPr>
              <p:cNvSpPr txBox="1"/>
              <p:nvPr/>
            </p:nvSpPr>
            <p:spPr>
              <a:xfrm>
                <a:off x="5531983" y="4329952"/>
                <a:ext cx="296423" cy="161669"/>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11</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82" name="TextBox 181">
                <a:extLst>
                  <a:ext uri="{FF2B5EF4-FFF2-40B4-BE49-F238E27FC236}">
                    <a16:creationId xmlns:a16="http://schemas.microsoft.com/office/drawing/2014/main" xmlns="" id="{4A147E52-EE12-7F4F-BF95-295C44563179}"/>
                  </a:ext>
                </a:extLst>
              </p:cNvPr>
              <p:cNvSpPr txBox="1"/>
              <p:nvPr/>
            </p:nvSpPr>
            <p:spPr>
              <a:xfrm>
                <a:off x="5726218" y="4329952"/>
                <a:ext cx="296423" cy="161669"/>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3</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83" name="TextBox 182">
                <a:extLst>
                  <a:ext uri="{FF2B5EF4-FFF2-40B4-BE49-F238E27FC236}">
                    <a16:creationId xmlns:a16="http://schemas.microsoft.com/office/drawing/2014/main" xmlns="" id="{236E705A-EC61-A240-B05E-6B6E229949EF}"/>
                  </a:ext>
                </a:extLst>
              </p:cNvPr>
              <p:cNvSpPr txBox="1"/>
              <p:nvPr/>
            </p:nvSpPr>
            <p:spPr>
              <a:xfrm>
                <a:off x="5925477" y="4329952"/>
                <a:ext cx="296423" cy="161669"/>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2</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84" name="TextBox 183">
                <a:extLst>
                  <a:ext uri="{FF2B5EF4-FFF2-40B4-BE49-F238E27FC236}">
                    <a16:creationId xmlns:a16="http://schemas.microsoft.com/office/drawing/2014/main" xmlns="" id="{6625B70D-B7D9-EE41-A0F2-AFC2A55E423F}"/>
                  </a:ext>
                </a:extLst>
              </p:cNvPr>
              <p:cNvSpPr txBox="1"/>
              <p:nvPr/>
            </p:nvSpPr>
            <p:spPr>
              <a:xfrm>
                <a:off x="6114687" y="4329952"/>
                <a:ext cx="296423" cy="161669"/>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0</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85" name="TextBox 184">
                <a:extLst>
                  <a:ext uri="{FF2B5EF4-FFF2-40B4-BE49-F238E27FC236}">
                    <a16:creationId xmlns:a16="http://schemas.microsoft.com/office/drawing/2014/main" xmlns="" id="{70764634-5E1F-AC45-B783-2CFF7D4CEAC3}"/>
                  </a:ext>
                </a:extLst>
              </p:cNvPr>
              <p:cNvSpPr txBox="1"/>
              <p:nvPr/>
            </p:nvSpPr>
            <p:spPr>
              <a:xfrm>
                <a:off x="6313947" y="4329952"/>
                <a:ext cx="296423" cy="161669"/>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0</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86" name="TextBox 185">
                <a:extLst>
                  <a:ext uri="{FF2B5EF4-FFF2-40B4-BE49-F238E27FC236}">
                    <a16:creationId xmlns:a16="http://schemas.microsoft.com/office/drawing/2014/main" xmlns="" id="{26058EC3-627C-3B46-BD16-CC8F511C8702}"/>
                  </a:ext>
                </a:extLst>
              </p:cNvPr>
              <p:cNvSpPr txBox="1"/>
              <p:nvPr/>
            </p:nvSpPr>
            <p:spPr>
              <a:xfrm>
                <a:off x="6508177" y="4329952"/>
                <a:ext cx="296423" cy="161669"/>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0</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87" name="TextBox 186">
                <a:extLst>
                  <a:ext uri="{FF2B5EF4-FFF2-40B4-BE49-F238E27FC236}">
                    <a16:creationId xmlns:a16="http://schemas.microsoft.com/office/drawing/2014/main" xmlns="" id="{1995EEE6-986E-934F-84BE-82F795A7DAF9}"/>
                  </a:ext>
                </a:extLst>
              </p:cNvPr>
              <p:cNvSpPr txBox="1"/>
              <p:nvPr/>
            </p:nvSpPr>
            <p:spPr>
              <a:xfrm>
                <a:off x="2616758" y="4329952"/>
                <a:ext cx="296423" cy="161669"/>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149</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88" name="TextBox 187">
                <a:extLst>
                  <a:ext uri="{FF2B5EF4-FFF2-40B4-BE49-F238E27FC236}">
                    <a16:creationId xmlns:a16="http://schemas.microsoft.com/office/drawing/2014/main" xmlns="" id="{5A046A14-EC64-8044-A312-F3FC580E6093}"/>
                  </a:ext>
                </a:extLst>
              </p:cNvPr>
              <p:cNvSpPr txBox="1"/>
              <p:nvPr/>
            </p:nvSpPr>
            <p:spPr>
              <a:xfrm>
                <a:off x="6864887" y="4314584"/>
                <a:ext cx="1150591" cy="184665"/>
              </a:xfrm>
              <a:prstGeom prst="rect">
                <a:avLst/>
              </a:prstGeom>
              <a:noFill/>
            </p:spPr>
            <p:txBody>
              <a:bodyPr wrap="square" lIns="0" tIns="0" rIns="0" bIns="0" rtlCol="0" anchor="t">
                <a:spAutoFit/>
              </a:bodyPr>
              <a:lstStyle/>
              <a:p>
                <a:pPr defTabSz="342900">
                  <a:defRPr/>
                </a:pPr>
                <a:r>
                  <a:rPr lang="en-US" sz="900" b="1" dirty="0">
                    <a:solidFill>
                      <a:schemeClr val="tx2"/>
                    </a:solidFill>
                    <a:latin typeface="Arial Narrow"/>
                    <a:ea typeface="MS PGothic" panose="020B0600070205080204" pitchFamily="34" charset="-128"/>
                    <a:cs typeface="Arial" panose="020B0604020202020204" pitchFamily="34" charset="0"/>
                  </a:rPr>
                  <a:t>Olaparib</a:t>
                </a:r>
                <a:endParaRPr lang="en-GB" sz="900" b="1" dirty="0">
                  <a:solidFill>
                    <a:schemeClr val="tx2"/>
                  </a:solidFill>
                  <a:latin typeface="Arial Narrow"/>
                  <a:ea typeface="MS PGothic" panose="020B0600070205080204" pitchFamily="34" charset="-128"/>
                  <a:cs typeface="Arial" panose="020B0604020202020204" pitchFamily="34" charset="0"/>
                </a:endParaRPr>
              </a:p>
            </p:txBody>
          </p:sp>
          <p:sp>
            <p:nvSpPr>
              <p:cNvPr id="189" name="TextBox 188">
                <a:extLst>
                  <a:ext uri="{FF2B5EF4-FFF2-40B4-BE49-F238E27FC236}">
                    <a16:creationId xmlns:a16="http://schemas.microsoft.com/office/drawing/2014/main" xmlns="" id="{C816AD63-5D37-934E-A7D0-1C7B369D4E8D}"/>
                  </a:ext>
                </a:extLst>
              </p:cNvPr>
              <p:cNvSpPr txBox="1"/>
              <p:nvPr/>
            </p:nvSpPr>
            <p:spPr>
              <a:xfrm>
                <a:off x="1903849" y="4406896"/>
                <a:ext cx="594463" cy="161669"/>
              </a:xfrm>
              <a:prstGeom prst="rect">
                <a:avLst/>
              </a:prstGeom>
              <a:noFill/>
            </p:spPr>
            <p:txBody>
              <a:bodyPr wrap="square" lIns="0" tIns="0" rIns="0" bIns="0" rtlCol="0" anchor="t">
                <a:spAutoFit/>
              </a:bodyPr>
              <a:lstStyle/>
              <a:p>
                <a:pPr defTabSz="342900">
                  <a:defRPr/>
                </a:pPr>
                <a:r>
                  <a:rPr lang="en-US" sz="788" b="1" dirty="0">
                    <a:solidFill>
                      <a:prstClr val="black"/>
                    </a:solidFill>
                    <a:latin typeface="Arial Narrow"/>
                    <a:ea typeface="MS PGothic" panose="020B0600070205080204" pitchFamily="34" charset="-128"/>
                    <a:cs typeface="Arial" panose="020B0604020202020204" pitchFamily="34" charset="0"/>
                  </a:rPr>
                  <a:t>No. at risk</a:t>
                </a:r>
                <a:endParaRPr lang="en-GB" sz="788" b="1" dirty="0">
                  <a:solidFill>
                    <a:prstClr val="black"/>
                  </a:solidFill>
                  <a:latin typeface="Arial Narrow"/>
                  <a:ea typeface="MS PGothic" panose="020B0600070205080204" pitchFamily="34" charset="-128"/>
                  <a:cs typeface="Arial" panose="020B0604020202020204" pitchFamily="34" charset="0"/>
                </a:endParaRPr>
              </a:p>
            </p:txBody>
          </p:sp>
        </p:grpSp>
        <p:grpSp>
          <p:nvGrpSpPr>
            <p:cNvPr id="142" name="Group 141">
              <a:extLst>
                <a:ext uri="{FF2B5EF4-FFF2-40B4-BE49-F238E27FC236}">
                  <a16:creationId xmlns:a16="http://schemas.microsoft.com/office/drawing/2014/main" xmlns="" id="{5B09D7E3-B515-9847-B80F-90B14113A2F4}"/>
                </a:ext>
              </a:extLst>
            </p:cNvPr>
            <p:cNvGrpSpPr/>
            <p:nvPr/>
          </p:nvGrpSpPr>
          <p:grpSpPr>
            <a:xfrm>
              <a:off x="2422522" y="4510689"/>
              <a:ext cx="5626210" cy="184665"/>
              <a:chOff x="2422522" y="4329952"/>
              <a:chExt cx="5626210" cy="184665"/>
            </a:xfrm>
          </p:grpSpPr>
          <p:sp>
            <p:nvSpPr>
              <p:cNvPr id="143" name="TextBox 142">
                <a:extLst>
                  <a:ext uri="{FF2B5EF4-FFF2-40B4-BE49-F238E27FC236}">
                    <a16:creationId xmlns:a16="http://schemas.microsoft.com/office/drawing/2014/main" xmlns="" id="{F79938BE-CFF1-074D-9B79-D846BC3F5A18}"/>
                  </a:ext>
                </a:extLst>
              </p:cNvPr>
              <p:cNvSpPr txBox="1"/>
              <p:nvPr/>
            </p:nvSpPr>
            <p:spPr>
              <a:xfrm>
                <a:off x="2422522" y="4329952"/>
                <a:ext cx="296423" cy="161670"/>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83</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44" name="TextBox 143">
                <a:extLst>
                  <a:ext uri="{FF2B5EF4-FFF2-40B4-BE49-F238E27FC236}">
                    <a16:creationId xmlns:a16="http://schemas.microsoft.com/office/drawing/2014/main" xmlns="" id="{C39E3B8F-6CC2-DF46-8AE9-1A4A5C18AFF6}"/>
                  </a:ext>
                </a:extLst>
              </p:cNvPr>
              <p:cNvSpPr txBox="1"/>
              <p:nvPr/>
            </p:nvSpPr>
            <p:spPr>
              <a:xfrm>
                <a:off x="2812701" y="4329952"/>
                <a:ext cx="296423" cy="161669"/>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47</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45" name="TextBox 144">
                <a:extLst>
                  <a:ext uri="{FF2B5EF4-FFF2-40B4-BE49-F238E27FC236}">
                    <a16:creationId xmlns:a16="http://schemas.microsoft.com/office/drawing/2014/main" xmlns="" id="{5A92C919-CD3A-1846-9D8C-A6D8AE5F1B05}"/>
                  </a:ext>
                </a:extLst>
              </p:cNvPr>
              <p:cNvSpPr txBox="1"/>
              <p:nvPr/>
            </p:nvSpPr>
            <p:spPr>
              <a:xfrm>
                <a:off x="3016985" y="4329952"/>
                <a:ext cx="296423" cy="161669"/>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44</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46" name="TextBox 145">
                <a:extLst>
                  <a:ext uri="{FF2B5EF4-FFF2-40B4-BE49-F238E27FC236}">
                    <a16:creationId xmlns:a16="http://schemas.microsoft.com/office/drawing/2014/main" xmlns="" id="{088BF6D2-3F98-3043-BF11-496B4513E425}"/>
                  </a:ext>
                </a:extLst>
              </p:cNvPr>
              <p:cNvSpPr txBox="1"/>
              <p:nvPr/>
            </p:nvSpPr>
            <p:spPr>
              <a:xfrm>
                <a:off x="3191123" y="4329952"/>
                <a:ext cx="296423" cy="161669"/>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22</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47" name="TextBox 146">
                <a:extLst>
                  <a:ext uri="{FF2B5EF4-FFF2-40B4-BE49-F238E27FC236}">
                    <a16:creationId xmlns:a16="http://schemas.microsoft.com/office/drawing/2014/main" xmlns="" id="{187DAFA1-5B71-0B47-82DC-121561D089B2}"/>
                  </a:ext>
                </a:extLst>
              </p:cNvPr>
              <p:cNvSpPr txBox="1"/>
              <p:nvPr/>
            </p:nvSpPr>
            <p:spPr>
              <a:xfrm>
                <a:off x="3385358" y="4329952"/>
                <a:ext cx="296423" cy="161669"/>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20</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48" name="TextBox 147">
                <a:extLst>
                  <a:ext uri="{FF2B5EF4-FFF2-40B4-BE49-F238E27FC236}">
                    <a16:creationId xmlns:a16="http://schemas.microsoft.com/office/drawing/2014/main" xmlns="" id="{71CE840F-F58A-7E41-810F-00E217D65B0C}"/>
                  </a:ext>
                </a:extLst>
              </p:cNvPr>
              <p:cNvSpPr txBox="1"/>
              <p:nvPr/>
            </p:nvSpPr>
            <p:spPr>
              <a:xfrm>
                <a:off x="3589641" y="4329952"/>
                <a:ext cx="296423" cy="161669"/>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13</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49" name="TextBox 148">
                <a:extLst>
                  <a:ext uri="{FF2B5EF4-FFF2-40B4-BE49-F238E27FC236}">
                    <a16:creationId xmlns:a16="http://schemas.microsoft.com/office/drawing/2014/main" xmlns="" id="{5925AF5F-2867-4A47-8742-99E1B46D95B8}"/>
                  </a:ext>
                </a:extLst>
              </p:cNvPr>
              <p:cNvSpPr txBox="1"/>
              <p:nvPr/>
            </p:nvSpPr>
            <p:spPr>
              <a:xfrm>
                <a:off x="3778853" y="4329952"/>
                <a:ext cx="296423" cy="161669"/>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12</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50" name="TextBox 149">
                <a:extLst>
                  <a:ext uri="{FF2B5EF4-FFF2-40B4-BE49-F238E27FC236}">
                    <a16:creationId xmlns:a16="http://schemas.microsoft.com/office/drawing/2014/main" xmlns="" id="{7D625786-8FB4-E84F-B6B4-20C67BC0E4DC}"/>
                  </a:ext>
                </a:extLst>
              </p:cNvPr>
              <p:cNvSpPr txBox="1"/>
              <p:nvPr/>
            </p:nvSpPr>
            <p:spPr>
              <a:xfrm>
                <a:off x="3973087" y="4329952"/>
                <a:ext cx="296423" cy="161669"/>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7</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51" name="TextBox 150">
                <a:extLst>
                  <a:ext uri="{FF2B5EF4-FFF2-40B4-BE49-F238E27FC236}">
                    <a16:creationId xmlns:a16="http://schemas.microsoft.com/office/drawing/2014/main" xmlns="" id="{4B291EAD-5780-F047-BEA5-149538C3F376}"/>
                  </a:ext>
                </a:extLst>
              </p:cNvPr>
              <p:cNvSpPr txBox="1"/>
              <p:nvPr/>
            </p:nvSpPr>
            <p:spPr>
              <a:xfrm>
                <a:off x="4167322" y="4329952"/>
                <a:ext cx="296423" cy="161669"/>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6</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52" name="TextBox 151">
                <a:extLst>
                  <a:ext uri="{FF2B5EF4-FFF2-40B4-BE49-F238E27FC236}">
                    <a16:creationId xmlns:a16="http://schemas.microsoft.com/office/drawing/2014/main" xmlns="" id="{B99E0B6B-9249-E64B-9955-B9067C632181}"/>
                  </a:ext>
                </a:extLst>
              </p:cNvPr>
              <p:cNvSpPr txBox="1"/>
              <p:nvPr/>
            </p:nvSpPr>
            <p:spPr>
              <a:xfrm>
                <a:off x="4361553" y="4329952"/>
                <a:ext cx="296423" cy="161669"/>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3</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53" name="TextBox 152">
                <a:extLst>
                  <a:ext uri="{FF2B5EF4-FFF2-40B4-BE49-F238E27FC236}">
                    <a16:creationId xmlns:a16="http://schemas.microsoft.com/office/drawing/2014/main" xmlns="" id="{DDB12D25-6FC7-544A-A76E-1884F47EB16F}"/>
                  </a:ext>
                </a:extLst>
              </p:cNvPr>
              <p:cNvSpPr txBox="1"/>
              <p:nvPr/>
            </p:nvSpPr>
            <p:spPr>
              <a:xfrm>
                <a:off x="4555793" y="4329952"/>
                <a:ext cx="296423" cy="161669"/>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3</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54" name="TextBox 153">
                <a:extLst>
                  <a:ext uri="{FF2B5EF4-FFF2-40B4-BE49-F238E27FC236}">
                    <a16:creationId xmlns:a16="http://schemas.microsoft.com/office/drawing/2014/main" xmlns="" id="{DAD6BA1E-452B-0C47-A5DE-06505E718170}"/>
                  </a:ext>
                </a:extLst>
              </p:cNvPr>
              <p:cNvSpPr txBox="1"/>
              <p:nvPr/>
            </p:nvSpPr>
            <p:spPr>
              <a:xfrm>
                <a:off x="4755043" y="4329952"/>
                <a:ext cx="296423" cy="161669"/>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3</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55" name="TextBox 154">
                <a:extLst>
                  <a:ext uri="{FF2B5EF4-FFF2-40B4-BE49-F238E27FC236}">
                    <a16:creationId xmlns:a16="http://schemas.microsoft.com/office/drawing/2014/main" xmlns="" id="{0BE4AA96-B98A-8343-BB7E-280644CCA04C}"/>
                  </a:ext>
                </a:extLst>
              </p:cNvPr>
              <p:cNvSpPr txBox="1"/>
              <p:nvPr/>
            </p:nvSpPr>
            <p:spPr>
              <a:xfrm>
                <a:off x="4949281" y="4329952"/>
                <a:ext cx="296423" cy="161669"/>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2</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56" name="TextBox 155">
                <a:extLst>
                  <a:ext uri="{FF2B5EF4-FFF2-40B4-BE49-F238E27FC236}">
                    <a16:creationId xmlns:a16="http://schemas.microsoft.com/office/drawing/2014/main" xmlns="" id="{20F38989-7226-F845-8714-DBE09AD7937F}"/>
                  </a:ext>
                </a:extLst>
              </p:cNvPr>
              <p:cNvSpPr txBox="1"/>
              <p:nvPr/>
            </p:nvSpPr>
            <p:spPr>
              <a:xfrm>
                <a:off x="5143513" y="4329952"/>
                <a:ext cx="296423" cy="161669"/>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2</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57" name="TextBox 156">
                <a:extLst>
                  <a:ext uri="{FF2B5EF4-FFF2-40B4-BE49-F238E27FC236}">
                    <a16:creationId xmlns:a16="http://schemas.microsoft.com/office/drawing/2014/main" xmlns="" id="{62EF8C46-3A6E-164C-8E76-08ED90DCA58F}"/>
                  </a:ext>
                </a:extLst>
              </p:cNvPr>
              <p:cNvSpPr txBox="1"/>
              <p:nvPr/>
            </p:nvSpPr>
            <p:spPr>
              <a:xfrm>
                <a:off x="5347797" y="4329952"/>
                <a:ext cx="296423" cy="161669"/>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1</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58" name="TextBox 157">
                <a:extLst>
                  <a:ext uri="{FF2B5EF4-FFF2-40B4-BE49-F238E27FC236}">
                    <a16:creationId xmlns:a16="http://schemas.microsoft.com/office/drawing/2014/main" xmlns="" id="{C0DDFC79-8094-2F4D-9737-9931C03D3427}"/>
                  </a:ext>
                </a:extLst>
              </p:cNvPr>
              <p:cNvSpPr txBox="1"/>
              <p:nvPr/>
            </p:nvSpPr>
            <p:spPr>
              <a:xfrm>
                <a:off x="5531983" y="4329952"/>
                <a:ext cx="296423" cy="161669"/>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1</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59" name="TextBox 158">
                <a:extLst>
                  <a:ext uri="{FF2B5EF4-FFF2-40B4-BE49-F238E27FC236}">
                    <a16:creationId xmlns:a16="http://schemas.microsoft.com/office/drawing/2014/main" xmlns="" id="{5D170DAA-7F8E-C649-B66E-25AB572D5051}"/>
                  </a:ext>
                </a:extLst>
              </p:cNvPr>
              <p:cNvSpPr txBox="1"/>
              <p:nvPr/>
            </p:nvSpPr>
            <p:spPr>
              <a:xfrm>
                <a:off x="5726218" y="4329952"/>
                <a:ext cx="296423" cy="161669"/>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1</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60" name="TextBox 159">
                <a:extLst>
                  <a:ext uri="{FF2B5EF4-FFF2-40B4-BE49-F238E27FC236}">
                    <a16:creationId xmlns:a16="http://schemas.microsoft.com/office/drawing/2014/main" xmlns="" id="{A302D900-0761-0A40-BBD3-CB28669AFAD7}"/>
                  </a:ext>
                </a:extLst>
              </p:cNvPr>
              <p:cNvSpPr txBox="1"/>
              <p:nvPr/>
            </p:nvSpPr>
            <p:spPr>
              <a:xfrm>
                <a:off x="5925477" y="4329952"/>
                <a:ext cx="296423" cy="161669"/>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1</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61" name="TextBox 160">
                <a:extLst>
                  <a:ext uri="{FF2B5EF4-FFF2-40B4-BE49-F238E27FC236}">
                    <a16:creationId xmlns:a16="http://schemas.microsoft.com/office/drawing/2014/main" xmlns="" id="{0F64A8FD-5CEB-9D43-99C6-20F769A4D9D3}"/>
                  </a:ext>
                </a:extLst>
              </p:cNvPr>
              <p:cNvSpPr txBox="1"/>
              <p:nvPr/>
            </p:nvSpPr>
            <p:spPr>
              <a:xfrm>
                <a:off x="6114689" y="4329952"/>
                <a:ext cx="296423" cy="161669"/>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0</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62" name="TextBox 161">
                <a:extLst>
                  <a:ext uri="{FF2B5EF4-FFF2-40B4-BE49-F238E27FC236}">
                    <a16:creationId xmlns:a16="http://schemas.microsoft.com/office/drawing/2014/main" xmlns="" id="{1E6328A8-A1D2-DF41-939F-F9E7EAC40D9F}"/>
                  </a:ext>
                </a:extLst>
              </p:cNvPr>
              <p:cNvSpPr txBox="1"/>
              <p:nvPr/>
            </p:nvSpPr>
            <p:spPr>
              <a:xfrm>
                <a:off x="6313947" y="4329952"/>
                <a:ext cx="296423" cy="161669"/>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0</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63" name="TextBox 162">
                <a:extLst>
                  <a:ext uri="{FF2B5EF4-FFF2-40B4-BE49-F238E27FC236}">
                    <a16:creationId xmlns:a16="http://schemas.microsoft.com/office/drawing/2014/main" xmlns="" id="{58CD71A0-41CE-DA41-9B60-5546EAE20FA8}"/>
                  </a:ext>
                </a:extLst>
              </p:cNvPr>
              <p:cNvSpPr txBox="1"/>
              <p:nvPr/>
            </p:nvSpPr>
            <p:spPr>
              <a:xfrm>
                <a:off x="6508177" y="4329952"/>
                <a:ext cx="296423" cy="161669"/>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0</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64" name="TextBox 163">
                <a:extLst>
                  <a:ext uri="{FF2B5EF4-FFF2-40B4-BE49-F238E27FC236}">
                    <a16:creationId xmlns:a16="http://schemas.microsoft.com/office/drawing/2014/main" xmlns="" id="{9725C53B-4076-F049-92E5-CF9C042277C1}"/>
                  </a:ext>
                </a:extLst>
              </p:cNvPr>
              <p:cNvSpPr txBox="1"/>
              <p:nvPr/>
            </p:nvSpPr>
            <p:spPr>
              <a:xfrm>
                <a:off x="2616758" y="4329952"/>
                <a:ext cx="296423" cy="161669"/>
              </a:xfrm>
              <a:prstGeom prst="rect">
                <a:avLst/>
              </a:prstGeom>
              <a:noFill/>
            </p:spPr>
            <p:txBody>
              <a:bodyPr wrap="square" lIns="0" tIns="0" rIns="0" bIns="0" rtlCol="0" anchor="t">
                <a:spAutoFit/>
              </a:bodyPr>
              <a:lstStyle/>
              <a:p>
                <a:pPr algn="ctr" defTabSz="342900">
                  <a:defRPr/>
                </a:pPr>
                <a:r>
                  <a:rPr lang="en-US" sz="788" dirty="0">
                    <a:solidFill>
                      <a:prstClr val="black"/>
                    </a:solidFill>
                    <a:latin typeface="Arial Narrow"/>
                    <a:ea typeface="MS PGothic" panose="020B0600070205080204" pitchFamily="34" charset="-128"/>
                    <a:cs typeface="Arial" panose="020B0604020202020204" pitchFamily="34" charset="0"/>
                  </a:rPr>
                  <a:t>79</a:t>
                </a:r>
                <a:endParaRPr lang="en-GB" sz="788" dirty="0">
                  <a:solidFill>
                    <a:prstClr val="black"/>
                  </a:solidFill>
                  <a:latin typeface="Arial Narrow"/>
                  <a:ea typeface="MS PGothic" panose="020B0600070205080204" pitchFamily="34" charset="-128"/>
                  <a:cs typeface="Arial" panose="020B0604020202020204" pitchFamily="34" charset="0"/>
                </a:endParaRPr>
              </a:p>
            </p:txBody>
          </p:sp>
          <p:sp>
            <p:nvSpPr>
              <p:cNvPr id="165" name="TextBox 164">
                <a:extLst>
                  <a:ext uri="{FF2B5EF4-FFF2-40B4-BE49-F238E27FC236}">
                    <a16:creationId xmlns:a16="http://schemas.microsoft.com/office/drawing/2014/main" xmlns="" id="{6F888A87-A423-584B-B553-3045A81A9E7D}"/>
                  </a:ext>
                </a:extLst>
              </p:cNvPr>
              <p:cNvSpPr txBox="1"/>
              <p:nvPr/>
            </p:nvSpPr>
            <p:spPr>
              <a:xfrm>
                <a:off x="6864889" y="4329952"/>
                <a:ext cx="1183843" cy="184665"/>
              </a:xfrm>
              <a:prstGeom prst="rect">
                <a:avLst/>
              </a:prstGeom>
              <a:noFill/>
            </p:spPr>
            <p:txBody>
              <a:bodyPr wrap="square" lIns="0" tIns="0" rIns="0" bIns="0" rtlCol="0" anchor="t">
                <a:spAutoFit/>
              </a:bodyPr>
              <a:lstStyle/>
              <a:p>
                <a:pPr defTabSz="342900">
                  <a:defRPr/>
                </a:pPr>
                <a:r>
                  <a:rPr lang="en-US" sz="900" b="1" dirty="0">
                    <a:solidFill>
                      <a:schemeClr val="accent6"/>
                    </a:solidFill>
                    <a:latin typeface="Arial Narrow"/>
                    <a:cs typeface="Arial" panose="020B0604020202020204" pitchFamily="34" charset="0"/>
                  </a:rPr>
                  <a:t>Physician's choice</a:t>
                </a:r>
                <a:endParaRPr lang="en-GB" sz="900" b="1" dirty="0">
                  <a:solidFill>
                    <a:schemeClr val="accent6"/>
                  </a:solidFill>
                  <a:latin typeface="Arial Narrow"/>
                  <a:cs typeface="Arial" panose="020B0604020202020204" pitchFamily="34" charset="0"/>
                </a:endParaRPr>
              </a:p>
            </p:txBody>
          </p:sp>
        </p:grpSp>
      </p:grpSp>
      <p:graphicFrame>
        <p:nvGraphicFramePr>
          <p:cNvPr id="190" name="Table 189">
            <a:extLst>
              <a:ext uri="{FF2B5EF4-FFF2-40B4-BE49-F238E27FC236}">
                <a16:creationId xmlns:a16="http://schemas.microsoft.com/office/drawing/2014/main" xmlns="" id="{84A7BA84-BF1D-EE47-AF3A-354C1F2CF570}"/>
              </a:ext>
            </a:extLst>
          </p:cNvPr>
          <p:cNvGraphicFramePr>
            <a:graphicFrameLocks noGrp="1"/>
          </p:cNvGraphicFramePr>
          <p:nvPr/>
        </p:nvGraphicFramePr>
        <p:xfrm>
          <a:off x="4606546" y="1559234"/>
          <a:ext cx="3133353" cy="1524283"/>
        </p:xfrm>
        <a:graphic>
          <a:graphicData uri="http://schemas.openxmlformats.org/drawingml/2006/table">
            <a:tbl>
              <a:tblPr firstRow="1" bandRow="1">
                <a:tableStyleId>{5C22544A-7EE6-4342-B048-85BDC9FD1C3A}</a:tableStyleId>
              </a:tblPr>
              <a:tblGrid>
                <a:gridCol w="1608182">
                  <a:extLst>
                    <a:ext uri="{9D8B030D-6E8A-4147-A177-3AD203B41FA5}">
                      <a16:colId xmlns:a16="http://schemas.microsoft.com/office/drawing/2014/main" xmlns="" val="20000"/>
                    </a:ext>
                  </a:extLst>
                </a:gridCol>
                <a:gridCol w="728124">
                  <a:extLst>
                    <a:ext uri="{9D8B030D-6E8A-4147-A177-3AD203B41FA5}">
                      <a16:colId xmlns:a16="http://schemas.microsoft.com/office/drawing/2014/main" xmlns="" val="20001"/>
                    </a:ext>
                  </a:extLst>
                </a:gridCol>
                <a:gridCol w="797047">
                  <a:extLst>
                    <a:ext uri="{9D8B030D-6E8A-4147-A177-3AD203B41FA5}">
                      <a16:colId xmlns:a16="http://schemas.microsoft.com/office/drawing/2014/main" xmlns="" val="20003"/>
                    </a:ext>
                  </a:extLst>
                </a:gridCol>
              </a:tblGrid>
              <a:tr h="541988">
                <a:tc>
                  <a:txBody>
                    <a:bodyPr/>
                    <a:lstStyle/>
                    <a:p>
                      <a:pPr algn="r"/>
                      <a:endParaRPr lang="en-GB" sz="900" b="1" dirty="0">
                        <a:solidFill>
                          <a:schemeClr val="tx1"/>
                        </a:solidFill>
                      </a:endParaRPr>
                    </a:p>
                  </a:txBody>
                  <a:tcPr marL="61928" marR="61928" marT="30964" marB="30964">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100" b="1" dirty="0">
                          <a:solidFill>
                            <a:schemeClr val="bg1"/>
                          </a:solidFill>
                        </a:rPr>
                        <a:t>Olaparib (N=162)</a:t>
                      </a:r>
                    </a:p>
                  </a:txBody>
                  <a:tcPr marL="61928" marR="61928" marT="30964" marB="30964"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100" b="1" dirty="0">
                          <a:solidFill>
                            <a:schemeClr val="bg1"/>
                          </a:solidFill>
                        </a:rPr>
                        <a:t>Physician's choice</a:t>
                      </a:r>
                    </a:p>
                    <a:p>
                      <a:pPr marL="0" marR="0" indent="0" algn="ctr" defTabSz="914400" rtl="0" eaLnBrk="1" fontAlgn="auto" latinLnBrk="0" hangingPunct="1">
                        <a:lnSpc>
                          <a:spcPct val="100000"/>
                        </a:lnSpc>
                        <a:spcBef>
                          <a:spcPts val="0"/>
                        </a:spcBef>
                        <a:spcAft>
                          <a:spcPts val="0"/>
                        </a:spcAft>
                        <a:buClrTx/>
                        <a:buSzTx/>
                        <a:buFontTx/>
                        <a:buNone/>
                        <a:tabLst/>
                        <a:defRPr/>
                      </a:pPr>
                      <a:r>
                        <a:rPr lang="fr-FR" sz="1100" b="1" dirty="0">
                          <a:solidFill>
                            <a:schemeClr val="bg1"/>
                          </a:solidFill>
                        </a:rPr>
                        <a:t>(N=83)</a:t>
                      </a:r>
                    </a:p>
                  </a:txBody>
                  <a:tcPr marL="61928" marR="61928" marT="30964" marB="30964"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xmlns="" val="10000"/>
                  </a:ext>
                </a:extLst>
              </a:tr>
              <a:tr h="221948">
                <a:tc>
                  <a:txBody>
                    <a:bodyPr/>
                    <a:lstStyle/>
                    <a:p>
                      <a:pPr algn="r"/>
                      <a:r>
                        <a:rPr lang="en-GB" sz="1100" b="1" dirty="0">
                          <a:solidFill>
                            <a:schemeClr val="tx1"/>
                          </a:solidFill>
                        </a:rPr>
                        <a:t>Events </a:t>
                      </a:r>
                      <a:r>
                        <a:rPr lang="en-GB" sz="1100" b="1" baseline="0" dirty="0">
                          <a:solidFill>
                            <a:schemeClr val="tx1"/>
                          </a:solidFill>
                        </a:rPr>
                        <a:t> (%)</a:t>
                      </a:r>
                      <a:endParaRPr lang="en-GB" sz="1100" b="1" dirty="0">
                        <a:solidFill>
                          <a:schemeClr val="tx1"/>
                        </a:solidFill>
                      </a:endParaRPr>
                    </a:p>
                  </a:txBody>
                  <a:tcPr marL="61928" marR="61928" marT="30964" marB="30964">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09585" rtl="0" eaLnBrk="1" fontAlgn="auto" latinLnBrk="0" hangingPunct="1">
                        <a:lnSpc>
                          <a:spcPct val="100000"/>
                        </a:lnSpc>
                        <a:spcBef>
                          <a:spcPts val="300"/>
                        </a:spcBef>
                        <a:spcAft>
                          <a:spcPts val="300"/>
                        </a:spcAft>
                        <a:buClrTx/>
                        <a:buSzTx/>
                        <a:buFontTx/>
                        <a:buNone/>
                        <a:tabLst/>
                        <a:defRPr/>
                      </a:pPr>
                      <a:r>
                        <a:rPr lang="en-GB" sz="1100" b="1" dirty="0"/>
                        <a:t>106 (65.4)</a:t>
                      </a:r>
                    </a:p>
                  </a:txBody>
                  <a:tcPr marL="51435" marR="51435"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300"/>
                        </a:spcBef>
                        <a:spcAft>
                          <a:spcPts val="300"/>
                        </a:spcAft>
                      </a:pPr>
                      <a:r>
                        <a:rPr lang="en-US" sz="1100" b="1" dirty="0">
                          <a:effectLst/>
                          <a:latin typeface="+mn-lt"/>
                          <a:ea typeface="Times New Roman" panose="02020603050405020304" pitchFamily="18" charset="0"/>
                        </a:rPr>
                        <a:t>68 (81.9)</a:t>
                      </a:r>
                    </a:p>
                  </a:txBody>
                  <a:tcPr marL="51435" marR="51435"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2"/>
                  </a:ext>
                </a:extLst>
              </a:tr>
              <a:tr h="221948">
                <a:tc>
                  <a:txBody>
                    <a:bodyPr/>
                    <a:lstStyle/>
                    <a:p>
                      <a:pPr algn="r"/>
                      <a:r>
                        <a:rPr lang="en-GB" sz="1100" b="1" dirty="0">
                          <a:solidFill>
                            <a:schemeClr val="tx1"/>
                          </a:solidFill>
                        </a:rPr>
                        <a:t>Median rPFS (months)</a:t>
                      </a:r>
                    </a:p>
                  </a:txBody>
                  <a:tcPr marL="61928" marR="61928" marT="30964" marB="30964">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200" b="1" dirty="0">
                          <a:effectLst/>
                          <a:latin typeface="+mn-lt"/>
                          <a:ea typeface="Times New Roman" panose="02020603050405020304" pitchFamily="18" charset="0"/>
                        </a:rPr>
                        <a:t>7.39</a:t>
                      </a:r>
                    </a:p>
                  </a:txBody>
                  <a:tcPr marL="51435" marR="51435"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200" b="1" dirty="0">
                          <a:effectLst/>
                          <a:latin typeface="+mn-lt"/>
                          <a:ea typeface="Times New Roman" panose="02020603050405020304" pitchFamily="18" charset="0"/>
                        </a:rPr>
                        <a:t>3.55</a:t>
                      </a:r>
                    </a:p>
                  </a:txBody>
                  <a:tcPr marL="51435" marR="51435"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3"/>
                  </a:ext>
                </a:extLst>
              </a:tr>
              <a:tr h="190516">
                <a:tc rowSpan="2">
                  <a:txBody>
                    <a:bodyPr/>
                    <a:lstStyle/>
                    <a:p>
                      <a:pPr algn="r"/>
                      <a:r>
                        <a:rPr lang="en-GB" sz="1100" b="1" dirty="0">
                          <a:solidFill>
                            <a:schemeClr val="tx1"/>
                          </a:solidFill>
                        </a:rPr>
                        <a:t>Hazard ratio (95% CI)</a:t>
                      </a:r>
                    </a:p>
                  </a:txBody>
                  <a:tcPr marL="61928" marR="61928" marT="30964" marB="30964"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lang="en-GB" sz="1100" b="1" dirty="0">
                          <a:solidFill>
                            <a:schemeClr val="bg1">
                              <a:lumMod val="95000"/>
                            </a:schemeClr>
                          </a:solidFill>
                        </a:rPr>
                        <a:t>0.34 (0.25, 0.47)</a:t>
                      </a:r>
                    </a:p>
                  </a:txBody>
                  <a:tcPr marL="51435" marR="51435"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a:p>
                  </a:txBody>
                  <a:tcPr>
                    <a:lnL w="12700" cmpd="sng">
                      <a:noFill/>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0004"/>
                  </a:ext>
                </a:extLst>
              </a:tr>
              <a:tr h="204071">
                <a:tc vMerge="1">
                  <a:txBody>
                    <a:bodyPr/>
                    <a:lstStyle/>
                    <a:p>
                      <a:pPr algn="r"/>
                      <a:endParaRPr lang="en-GB" sz="1100" b="1" dirty="0">
                        <a:solidFill>
                          <a:schemeClr val="tx1"/>
                        </a:solidFill>
                      </a:endParaRPr>
                    </a:p>
                  </a:txBody>
                  <a:tcPr marL="82571" marR="82571" marT="41285" marB="41285">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lang="en-GB" sz="1100" b="1" i="1" dirty="0">
                          <a:solidFill>
                            <a:schemeClr val="bg1">
                              <a:lumMod val="95000"/>
                            </a:schemeClr>
                          </a:solidFill>
                        </a:rPr>
                        <a:t>P</a:t>
                      </a:r>
                      <a:r>
                        <a:rPr lang="en-GB" sz="1100" b="1" dirty="0">
                          <a:solidFill>
                            <a:schemeClr val="bg1">
                              <a:lumMod val="95000"/>
                            </a:schemeClr>
                          </a:solidFill>
                        </a:rPr>
                        <a:t>&lt;0.0001</a:t>
                      </a:r>
                    </a:p>
                  </a:txBody>
                  <a:tcPr marL="51435" marR="51435"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a:p>
                  </a:txBody>
                  <a:tcPr>
                    <a:lnL w="12700" cmpd="sng">
                      <a:noFill/>
                    </a:lnL>
                  </a:tcPr>
                </a:tc>
                <a:extLst>
                  <a:ext uri="{0D108BD9-81ED-4DB2-BD59-A6C34878D82A}">
                    <a16:rowId xmlns:a16="http://schemas.microsoft.com/office/drawing/2014/main" xmlns="" val="10005"/>
                  </a:ext>
                </a:extLst>
              </a:tr>
            </a:tbl>
          </a:graphicData>
        </a:graphic>
      </p:graphicFrame>
      <p:sp>
        <p:nvSpPr>
          <p:cNvPr id="191" name="TextBox 190">
            <a:extLst>
              <a:ext uri="{FF2B5EF4-FFF2-40B4-BE49-F238E27FC236}">
                <a16:creationId xmlns:a16="http://schemas.microsoft.com/office/drawing/2014/main" xmlns="" id="{F1E41EE0-51D6-384A-BB83-49040F80DDB1}"/>
              </a:ext>
            </a:extLst>
          </p:cNvPr>
          <p:cNvSpPr txBox="1"/>
          <p:nvPr/>
        </p:nvSpPr>
        <p:spPr>
          <a:xfrm>
            <a:off x="3820849" y="1946230"/>
            <a:ext cx="826178" cy="830997"/>
          </a:xfrm>
          <a:prstGeom prst="rect">
            <a:avLst/>
          </a:prstGeom>
          <a:noFill/>
        </p:spPr>
        <p:txBody>
          <a:bodyPr wrap="square" rtlCol="0">
            <a:spAutoFit/>
          </a:bodyPr>
          <a:lstStyle/>
          <a:p>
            <a:pPr defTabSz="342900">
              <a:defRPr/>
            </a:pPr>
            <a:r>
              <a:rPr lang="en-US" altLang="zh-CN" sz="1200" b="1" dirty="0">
                <a:solidFill>
                  <a:srgbClr val="000000"/>
                </a:solidFill>
                <a:ea typeface="黑体" panose="02010609060101010101" pitchFamily="49" charset="-122"/>
              </a:rPr>
              <a:t>12</a:t>
            </a:r>
            <a:r>
              <a:rPr lang="en-US" sz="1200" b="1" dirty="0">
                <a:solidFill>
                  <a:srgbClr val="000000"/>
                </a:solidFill>
              </a:rPr>
              <a:t>-mo rate</a:t>
            </a:r>
          </a:p>
          <a:p>
            <a:pPr defTabSz="342900">
              <a:defRPr/>
            </a:pPr>
            <a:r>
              <a:rPr lang="en-US" altLang="zh-CN" sz="1200" b="1" dirty="0">
                <a:solidFill>
                  <a:schemeClr val="accent2"/>
                </a:solidFill>
                <a:ea typeface="黑体" panose="02010609060101010101" pitchFamily="49" charset="-122"/>
              </a:rPr>
              <a:t>28.11%</a:t>
            </a:r>
          </a:p>
          <a:p>
            <a:pPr defTabSz="342900">
              <a:defRPr/>
            </a:pPr>
            <a:r>
              <a:rPr lang="en-US" altLang="zh-CN" sz="1200" b="1" dirty="0">
                <a:solidFill>
                  <a:schemeClr val="accent6"/>
                </a:solidFill>
                <a:ea typeface="黑体" panose="02010609060101010101" pitchFamily="49" charset="-122"/>
              </a:rPr>
              <a:t>9.40%</a:t>
            </a:r>
            <a:endParaRPr lang="en-US" sz="1200" b="1" dirty="0">
              <a:solidFill>
                <a:schemeClr val="accent6"/>
              </a:solidFill>
            </a:endParaRPr>
          </a:p>
        </p:txBody>
      </p:sp>
      <p:sp>
        <p:nvSpPr>
          <p:cNvPr id="192" name="TextBox 191">
            <a:extLst>
              <a:ext uri="{FF2B5EF4-FFF2-40B4-BE49-F238E27FC236}">
                <a16:creationId xmlns:a16="http://schemas.microsoft.com/office/drawing/2014/main" xmlns="" id="{43C621A8-E018-774B-BEA6-9B8D7A6D9473}"/>
              </a:ext>
            </a:extLst>
          </p:cNvPr>
          <p:cNvSpPr txBox="1"/>
          <p:nvPr/>
        </p:nvSpPr>
        <p:spPr>
          <a:xfrm>
            <a:off x="2965501" y="1620736"/>
            <a:ext cx="882021" cy="646331"/>
          </a:xfrm>
          <a:prstGeom prst="rect">
            <a:avLst/>
          </a:prstGeom>
          <a:noFill/>
        </p:spPr>
        <p:txBody>
          <a:bodyPr wrap="square" rtlCol="0">
            <a:spAutoFit/>
          </a:bodyPr>
          <a:lstStyle/>
          <a:p>
            <a:pPr defTabSz="342900">
              <a:defRPr/>
            </a:pPr>
            <a:r>
              <a:rPr lang="en-US" sz="1200" b="1" dirty="0">
                <a:solidFill>
                  <a:srgbClr val="000000"/>
                </a:solidFill>
              </a:rPr>
              <a:t>6-mo rate</a:t>
            </a:r>
          </a:p>
          <a:p>
            <a:pPr defTabSz="342900">
              <a:defRPr/>
            </a:pPr>
            <a:r>
              <a:rPr lang="en-US" altLang="zh-CN" sz="1200" b="1" dirty="0">
                <a:solidFill>
                  <a:schemeClr val="accent2"/>
                </a:solidFill>
                <a:ea typeface="黑体" panose="02010609060101010101" pitchFamily="49" charset="-122"/>
              </a:rPr>
              <a:t>59.76%</a:t>
            </a:r>
          </a:p>
          <a:p>
            <a:pPr defTabSz="342900">
              <a:defRPr/>
            </a:pPr>
            <a:r>
              <a:rPr lang="en-US" altLang="zh-CN" sz="1200" b="1" dirty="0">
                <a:solidFill>
                  <a:schemeClr val="accent6"/>
                </a:solidFill>
                <a:ea typeface="黑体" panose="02010609060101010101" pitchFamily="49" charset="-122"/>
              </a:rPr>
              <a:t>22.63%</a:t>
            </a:r>
            <a:endParaRPr lang="en-US" sz="1200" b="1" dirty="0">
              <a:solidFill>
                <a:schemeClr val="accent6"/>
              </a:solidFill>
            </a:endParaRPr>
          </a:p>
        </p:txBody>
      </p:sp>
      <p:sp>
        <p:nvSpPr>
          <p:cNvPr id="193" name="TextBox 192">
            <a:extLst>
              <a:ext uri="{FF2B5EF4-FFF2-40B4-BE49-F238E27FC236}">
                <a16:creationId xmlns:a16="http://schemas.microsoft.com/office/drawing/2014/main" xmlns="" id="{921EF6A7-772D-3F4F-BB01-98E93D4B6BD7}"/>
              </a:ext>
            </a:extLst>
          </p:cNvPr>
          <p:cNvSpPr txBox="1"/>
          <p:nvPr/>
        </p:nvSpPr>
        <p:spPr>
          <a:xfrm>
            <a:off x="6173222" y="4683605"/>
            <a:ext cx="2304349" cy="253916"/>
          </a:xfrm>
          <a:prstGeom prst="rect">
            <a:avLst/>
          </a:prstGeom>
          <a:noFill/>
        </p:spPr>
        <p:txBody>
          <a:bodyPr wrap="none" rtlCol="0">
            <a:spAutoFit/>
          </a:bodyPr>
          <a:lstStyle/>
          <a:p>
            <a:pPr defTabSz="685800">
              <a:defRPr/>
            </a:pPr>
            <a:r>
              <a:rPr lang="en-US" altLang="en-US" sz="1050" spc="-8" dirty="0">
                <a:solidFill>
                  <a:schemeClr val="tx2"/>
                </a:solidFill>
              </a:rPr>
              <a:t>Hussain M et al.  ESMO 2019; LBA12 PR</a:t>
            </a:r>
          </a:p>
        </p:txBody>
      </p:sp>
    </p:spTree>
    <p:extLst>
      <p:ext uri="{BB962C8B-B14F-4D97-AF65-F5344CB8AC3E}">
        <p14:creationId xmlns:p14="http://schemas.microsoft.com/office/powerpoint/2010/main" val="31498420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44BFB6-E442-4F6E-BA99-C42C7C4CD78C}"/>
              </a:ext>
            </a:extLst>
          </p:cNvPr>
          <p:cNvSpPr>
            <a:spLocks noGrp="1"/>
          </p:cNvSpPr>
          <p:nvPr>
            <p:ph type="title"/>
          </p:nvPr>
        </p:nvSpPr>
        <p:spPr>
          <a:xfrm>
            <a:off x="453957" y="752272"/>
            <a:ext cx="8229599" cy="2219528"/>
          </a:xfrm>
        </p:spPr>
        <p:txBody>
          <a:bodyPr/>
          <a:lstStyle/>
          <a:p>
            <a:r>
              <a:rPr lang="en-US" dirty="0"/>
              <a:t>Cancer and the Immune </a:t>
            </a:r>
            <a:r>
              <a:rPr lang="en-US" dirty="0" smtClean="0"/>
              <a:t>System</a:t>
            </a:r>
            <a:br>
              <a:rPr lang="en-US" dirty="0" smtClean="0"/>
            </a:br>
            <a:r>
              <a:rPr lang="en-US" dirty="0" smtClean="0"/>
              <a:t/>
            </a:r>
            <a:br>
              <a:rPr lang="en-US" dirty="0" smtClean="0"/>
            </a:br>
            <a:r>
              <a:rPr lang="en-US" dirty="0" smtClean="0"/>
              <a:t>Prostate Cancer:</a:t>
            </a:r>
            <a:br>
              <a:rPr lang="en-US" dirty="0" smtClean="0"/>
            </a:br>
            <a:r>
              <a:rPr lang="en-US" dirty="0"/>
              <a:t/>
            </a:r>
            <a:br>
              <a:rPr lang="en-US" dirty="0"/>
            </a:br>
            <a:r>
              <a:rPr lang="en-US" dirty="0" smtClean="0"/>
              <a:t>-</a:t>
            </a:r>
            <a:r>
              <a:rPr lang="en-US" dirty="0" err="1" smtClean="0"/>
              <a:t>Sipuleucel</a:t>
            </a:r>
            <a:r>
              <a:rPr lang="en-US" dirty="0" smtClean="0"/>
              <a:t>-T (</a:t>
            </a:r>
            <a:r>
              <a:rPr lang="en-US" dirty="0" err="1" smtClean="0"/>
              <a:t>Provenge</a:t>
            </a:r>
            <a:r>
              <a:rPr lang="en-US" dirty="0" smtClean="0"/>
              <a:t>): 2010-present</a:t>
            </a:r>
            <a:br>
              <a:rPr lang="en-US" dirty="0" smtClean="0"/>
            </a:br>
            <a:r>
              <a:rPr lang="en-US" dirty="0" smtClean="0"/>
              <a:t/>
            </a:r>
            <a:br>
              <a:rPr lang="en-US" dirty="0" smtClean="0"/>
            </a:br>
            <a:r>
              <a:rPr lang="en-US" dirty="0" smtClean="0"/>
              <a:t>-PARP Inhibitors: Brand New-- 2020</a:t>
            </a:r>
            <a:endParaRPr lang="en-US" dirty="0"/>
          </a:p>
        </p:txBody>
      </p:sp>
    </p:spTree>
    <p:extLst>
      <p:ext uri="{BB962C8B-B14F-4D97-AF65-F5344CB8AC3E}">
        <p14:creationId xmlns:p14="http://schemas.microsoft.com/office/powerpoint/2010/main" val="39777782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150" b="1" dirty="0" err="1"/>
              <a:t>PROfound</a:t>
            </a:r>
            <a:r>
              <a:rPr lang="en-US" sz="3150" b="1" dirty="0"/>
              <a:t> Interim Overall Survival</a:t>
            </a:r>
          </a:p>
        </p:txBody>
      </p:sp>
      <p:sp>
        <p:nvSpPr>
          <p:cNvPr id="193" name="TextBox 192">
            <a:extLst>
              <a:ext uri="{FF2B5EF4-FFF2-40B4-BE49-F238E27FC236}">
                <a16:creationId xmlns:a16="http://schemas.microsoft.com/office/drawing/2014/main" xmlns="" id="{921EF6A7-772D-3F4F-BB01-98E93D4B6BD7}"/>
              </a:ext>
            </a:extLst>
          </p:cNvPr>
          <p:cNvSpPr txBox="1"/>
          <p:nvPr/>
        </p:nvSpPr>
        <p:spPr>
          <a:xfrm>
            <a:off x="6295333" y="4683605"/>
            <a:ext cx="2304349" cy="253916"/>
          </a:xfrm>
          <a:prstGeom prst="rect">
            <a:avLst/>
          </a:prstGeom>
          <a:noFill/>
        </p:spPr>
        <p:txBody>
          <a:bodyPr wrap="none" rtlCol="0">
            <a:spAutoFit/>
          </a:bodyPr>
          <a:lstStyle/>
          <a:p>
            <a:pPr defTabSz="685800">
              <a:defRPr/>
            </a:pPr>
            <a:r>
              <a:rPr lang="en-US" altLang="en-US" sz="1050" spc="-8" dirty="0">
                <a:solidFill>
                  <a:schemeClr val="tx2"/>
                </a:solidFill>
              </a:rPr>
              <a:t>Hussain M et al.  ESMO 2019; LBA12 PR</a:t>
            </a:r>
          </a:p>
        </p:txBody>
      </p:sp>
      <p:graphicFrame>
        <p:nvGraphicFramePr>
          <p:cNvPr id="194" name="Table 193">
            <a:extLst>
              <a:ext uri="{FF2B5EF4-FFF2-40B4-BE49-F238E27FC236}">
                <a16:creationId xmlns:a16="http://schemas.microsoft.com/office/drawing/2014/main" xmlns="" id="{E9C735C2-E919-4144-9EC0-69F17BAD2E83}"/>
              </a:ext>
            </a:extLst>
          </p:cNvPr>
          <p:cNvGraphicFramePr>
            <a:graphicFrameLocks noGrp="1"/>
          </p:cNvGraphicFramePr>
          <p:nvPr>
            <p:extLst/>
          </p:nvPr>
        </p:nvGraphicFramePr>
        <p:xfrm>
          <a:off x="1112911" y="1256566"/>
          <a:ext cx="2832306" cy="1039224"/>
        </p:xfrm>
        <a:graphic>
          <a:graphicData uri="http://schemas.openxmlformats.org/drawingml/2006/table">
            <a:tbl>
              <a:tblPr firstRow="1" bandRow="1">
                <a:tableStyleId>{5C22544A-7EE6-4342-B048-85BDC9FD1C3A}</a:tableStyleId>
              </a:tblPr>
              <a:tblGrid>
                <a:gridCol w="1001320">
                  <a:extLst>
                    <a:ext uri="{9D8B030D-6E8A-4147-A177-3AD203B41FA5}">
                      <a16:colId xmlns:a16="http://schemas.microsoft.com/office/drawing/2014/main" xmlns="" val="20000"/>
                    </a:ext>
                  </a:extLst>
                </a:gridCol>
                <a:gridCol w="915493">
                  <a:extLst>
                    <a:ext uri="{9D8B030D-6E8A-4147-A177-3AD203B41FA5}">
                      <a16:colId xmlns:a16="http://schemas.microsoft.com/office/drawing/2014/main" xmlns="" val="20001"/>
                    </a:ext>
                  </a:extLst>
                </a:gridCol>
                <a:gridCol w="915493">
                  <a:extLst>
                    <a:ext uri="{9D8B030D-6E8A-4147-A177-3AD203B41FA5}">
                      <a16:colId xmlns:a16="http://schemas.microsoft.com/office/drawing/2014/main" xmlns="" val="20003"/>
                    </a:ext>
                  </a:extLst>
                </a:gridCol>
              </a:tblGrid>
              <a:tr h="313388">
                <a:tc>
                  <a:txBody>
                    <a:bodyPr/>
                    <a:lstStyle/>
                    <a:p>
                      <a:pPr algn="l"/>
                      <a:r>
                        <a:rPr lang="en-GB" sz="1100" b="1" dirty="0">
                          <a:solidFill>
                            <a:schemeClr val="accent1"/>
                          </a:solidFill>
                          <a:latin typeface="+mn-lt"/>
                        </a:rPr>
                        <a:t>Cohort A</a:t>
                      </a:r>
                      <a:endParaRPr lang="en-GB" sz="1100" b="0" u="none" dirty="0">
                        <a:solidFill>
                          <a:schemeClr val="tx1"/>
                        </a:solidFill>
                      </a:endParaRPr>
                    </a:p>
                  </a:txBody>
                  <a:tcPr marL="61928" marR="61928" marT="30964" marB="30964"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dirty="0">
                          <a:solidFill>
                            <a:schemeClr val="bg1"/>
                          </a:solidFill>
                        </a:rPr>
                        <a:t>Olaparib </a:t>
                      </a:r>
                    </a:p>
                    <a:p>
                      <a:pPr marL="0" marR="0" indent="0" algn="ctr" defTabSz="914400" rtl="0" eaLnBrk="1" fontAlgn="auto" latinLnBrk="0" hangingPunct="1">
                        <a:lnSpc>
                          <a:spcPct val="100000"/>
                        </a:lnSpc>
                        <a:spcBef>
                          <a:spcPts val="0"/>
                        </a:spcBef>
                        <a:spcAft>
                          <a:spcPts val="0"/>
                        </a:spcAft>
                        <a:buClrTx/>
                        <a:buSzTx/>
                        <a:buFontTx/>
                        <a:buNone/>
                        <a:tabLst/>
                        <a:defRPr/>
                      </a:pPr>
                      <a:r>
                        <a:rPr lang="en-GB" sz="800" b="1" dirty="0">
                          <a:solidFill>
                            <a:schemeClr val="bg1"/>
                          </a:solidFill>
                        </a:rPr>
                        <a:t>(N=162)</a:t>
                      </a:r>
                    </a:p>
                  </a:txBody>
                  <a:tcPr marL="61928" marR="61928" marT="30964" marB="30964"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800" b="1" dirty="0">
                          <a:solidFill>
                            <a:schemeClr val="bg1"/>
                          </a:solidFill>
                        </a:rPr>
                        <a:t>Physician's choice</a:t>
                      </a:r>
                    </a:p>
                    <a:p>
                      <a:pPr marL="0" marR="0" indent="0" algn="ctr" defTabSz="914400" rtl="0" eaLnBrk="1" fontAlgn="auto" latinLnBrk="0" hangingPunct="1">
                        <a:lnSpc>
                          <a:spcPct val="100000"/>
                        </a:lnSpc>
                        <a:spcBef>
                          <a:spcPts val="0"/>
                        </a:spcBef>
                        <a:spcAft>
                          <a:spcPts val="0"/>
                        </a:spcAft>
                        <a:buClrTx/>
                        <a:buSzTx/>
                        <a:buFontTx/>
                        <a:buNone/>
                        <a:tabLst/>
                        <a:defRPr/>
                      </a:pPr>
                      <a:r>
                        <a:rPr lang="fr-FR" sz="800" b="1" dirty="0">
                          <a:solidFill>
                            <a:schemeClr val="bg1"/>
                          </a:solidFill>
                        </a:rPr>
                        <a:t>(N=83)</a:t>
                      </a:r>
                    </a:p>
                  </a:txBody>
                  <a:tcPr marL="61928" marR="61928" marT="30964" marB="30964"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xmlns="" val="10000"/>
                  </a:ext>
                </a:extLst>
              </a:tr>
              <a:tr h="181943">
                <a:tc>
                  <a:txBody>
                    <a:bodyPr/>
                    <a:lstStyle/>
                    <a:p>
                      <a:pPr algn="l"/>
                      <a:r>
                        <a:rPr lang="en-GB" sz="800" b="1" dirty="0">
                          <a:solidFill>
                            <a:schemeClr val="tx1"/>
                          </a:solidFill>
                        </a:rPr>
                        <a:t>Median OS (months)</a:t>
                      </a:r>
                    </a:p>
                  </a:txBody>
                  <a:tcPr marL="61928" marR="61928" marT="30964" marB="30964">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100" b="1" dirty="0">
                          <a:effectLst/>
                          <a:latin typeface="+mn-lt"/>
                          <a:ea typeface="Times New Roman" panose="02020603050405020304" pitchFamily="18" charset="0"/>
                        </a:rPr>
                        <a:t>18.50</a:t>
                      </a:r>
                    </a:p>
                  </a:txBody>
                  <a:tcPr marL="51435" marR="51435"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100" b="1" dirty="0">
                          <a:effectLst/>
                          <a:latin typeface="+mn-lt"/>
                          <a:ea typeface="Times New Roman" panose="02020603050405020304" pitchFamily="18" charset="0"/>
                        </a:rPr>
                        <a:t>15.11</a:t>
                      </a:r>
                    </a:p>
                  </a:txBody>
                  <a:tcPr marL="51435" marR="51435"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3"/>
                  </a:ext>
                </a:extLst>
              </a:tr>
              <a:tr h="135000">
                <a:tc rowSpan="2">
                  <a:txBody>
                    <a:bodyPr/>
                    <a:lstStyle/>
                    <a:p>
                      <a:pPr algn="l"/>
                      <a:r>
                        <a:rPr lang="en-GB" sz="800" b="1" dirty="0">
                          <a:solidFill>
                            <a:schemeClr val="tx1"/>
                          </a:solidFill>
                        </a:rPr>
                        <a:t>Hazard ratio (95% CI)</a:t>
                      </a:r>
                    </a:p>
                  </a:txBody>
                  <a:tcPr marL="61928" marR="61928" marT="30964" marB="30964"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lang="en-GB" sz="800" b="1" dirty="0">
                          <a:solidFill>
                            <a:schemeClr val="bg1"/>
                          </a:solidFill>
                        </a:rPr>
                        <a:t>0.64 (0.43, 0.97)</a:t>
                      </a:r>
                    </a:p>
                  </a:txBody>
                  <a:tcPr marL="51435" marR="51435"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a:p>
                  </a:txBody>
                  <a:tcPr>
                    <a:lnL w="12700" cmpd="sng">
                      <a:noFill/>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0004"/>
                  </a:ext>
                </a:extLst>
              </a:tr>
              <a:tr h="135000">
                <a:tc vMerge="1">
                  <a:txBody>
                    <a:bodyPr/>
                    <a:lstStyle/>
                    <a:p>
                      <a:pPr algn="r"/>
                      <a:endParaRPr lang="en-GB" sz="1100" b="1" dirty="0">
                        <a:solidFill>
                          <a:schemeClr val="tx1"/>
                        </a:solidFill>
                      </a:endParaRPr>
                    </a:p>
                  </a:txBody>
                  <a:tcPr marL="82571" marR="82571" marT="41285" marB="41285">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lang="en-GB" sz="800" b="1" i="1" dirty="0">
                          <a:solidFill>
                            <a:schemeClr val="bg1"/>
                          </a:solidFill>
                        </a:rPr>
                        <a:t>P</a:t>
                      </a:r>
                      <a:r>
                        <a:rPr lang="en-GB" sz="800" b="1" dirty="0">
                          <a:solidFill>
                            <a:schemeClr val="bg1"/>
                          </a:solidFill>
                        </a:rPr>
                        <a:t>=0.0173</a:t>
                      </a:r>
                      <a:r>
                        <a:rPr lang="en-GB" sz="800" b="1" baseline="30000" dirty="0">
                          <a:solidFill>
                            <a:schemeClr val="bg1"/>
                          </a:solidFill>
                        </a:rPr>
                        <a:t>†</a:t>
                      </a:r>
                      <a:endParaRPr lang="en-GB" sz="800" b="1" dirty="0">
                        <a:solidFill>
                          <a:schemeClr val="bg1"/>
                        </a:solidFill>
                      </a:endParaRPr>
                    </a:p>
                  </a:txBody>
                  <a:tcPr marL="51435" marR="51435"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a:p>
                  </a:txBody>
                  <a:tcPr>
                    <a:lnL w="12700" cmpd="sng">
                      <a:noFill/>
                    </a:lnL>
                  </a:tcPr>
                </a:tc>
                <a:extLst>
                  <a:ext uri="{0D108BD9-81ED-4DB2-BD59-A6C34878D82A}">
                    <a16:rowId xmlns:a16="http://schemas.microsoft.com/office/drawing/2014/main" xmlns="" val="10005"/>
                  </a:ext>
                </a:extLst>
              </a:tr>
            </a:tbl>
          </a:graphicData>
        </a:graphic>
      </p:graphicFrame>
      <p:sp>
        <p:nvSpPr>
          <p:cNvPr id="195" name="Rectangle 194">
            <a:extLst>
              <a:ext uri="{FF2B5EF4-FFF2-40B4-BE49-F238E27FC236}">
                <a16:creationId xmlns:a16="http://schemas.microsoft.com/office/drawing/2014/main" xmlns="" id="{F5A67222-E80B-5B44-BFE0-790DE2406939}"/>
              </a:ext>
            </a:extLst>
          </p:cNvPr>
          <p:cNvSpPr/>
          <p:nvPr/>
        </p:nvSpPr>
        <p:spPr>
          <a:xfrm>
            <a:off x="7123769" y="1741623"/>
            <a:ext cx="1791632" cy="1661993"/>
          </a:xfrm>
          <a:prstGeom prst="rect">
            <a:avLst/>
          </a:prstGeom>
          <a:solidFill>
            <a:schemeClr val="bg1"/>
          </a:solidFill>
        </p:spPr>
        <p:txBody>
          <a:bodyPr wrap="square">
            <a:spAutoFit/>
          </a:bodyPr>
          <a:lstStyle/>
          <a:p>
            <a:r>
              <a:rPr lang="en-GB" sz="1050" b="1" dirty="0">
                <a:solidFill>
                  <a:srgbClr val="000099"/>
                </a:solidFill>
                <a:ea typeface="Calibri" panose="020F0502020204030204" pitchFamily="34" charset="0"/>
              </a:rPr>
              <a:t>Of the physician's choice arm patients who progressed, 80.6% in Cohort A and 84.6% in Cohort B crossed over to olaparib</a:t>
            </a:r>
          </a:p>
          <a:p>
            <a:r>
              <a:rPr lang="en-GB" sz="825" dirty="0">
                <a:ea typeface="Calibri" panose="020F0502020204030204" pitchFamily="34" charset="0"/>
              </a:rPr>
              <a:t>*38% maturity in Cohort A; 41% maturity in Cohort A+B; final analysis planned after ~146 deaths in Cohort A (60% maturity)</a:t>
            </a:r>
          </a:p>
          <a:p>
            <a:r>
              <a:rPr lang="en-GB" sz="825" baseline="30000" dirty="0">
                <a:ea typeface="Calibri" panose="020F0502020204030204" pitchFamily="34" charset="0"/>
              </a:rPr>
              <a:t>†</a:t>
            </a:r>
            <a:r>
              <a:rPr lang="en-GB" sz="825" dirty="0">
                <a:cs typeface="Arial Narrow"/>
              </a:rPr>
              <a:t>Alpha spend at interim was 0.01; statistical significance not reached</a:t>
            </a:r>
            <a:r>
              <a:rPr lang="en-GB" sz="825" dirty="0">
                <a:ea typeface="Calibri" panose="020F0502020204030204" pitchFamily="34" charset="0"/>
              </a:rPr>
              <a:t> </a:t>
            </a:r>
            <a:endParaRPr lang="en-US" sz="825" dirty="0"/>
          </a:p>
        </p:txBody>
      </p:sp>
      <p:grpSp>
        <p:nvGrpSpPr>
          <p:cNvPr id="196" name="Group 195">
            <a:extLst>
              <a:ext uri="{FF2B5EF4-FFF2-40B4-BE49-F238E27FC236}">
                <a16:creationId xmlns:a16="http://schemas.microsoft.com/office/drawing/2014/main" xmlns="" id="{F52BAE90-1D62-5046-A358-6F73AB8706A8}"/>
              </a:ext>
            </a:extLst>
          </p:cNvPr>
          <p:cNvGrpSpPr/>
          <p:nvPr/>
        </p:nvGrpSpPr>
        <p:grpSpPr>
          <a:xfrm>
            <a:off x="815547" y="2081290"/>
            <a:ext cx="3054923" cy="2021812"/>
            <a:chOff x="160629" y="1847210"/>
            <a:chExt cx="4122966" cy="2733414"/>
          </a:xfrm>
        </p:grpSpPr>
        <p:grpSp>
          <p:nvGrpSpPr>
            <p:cNvPr id="197" name="Group 196">
              <a:extLst>
                <a:ext uri="{FF2B5EF4-FFF2-40B4-BE49-F238E27FC236}">
                  <a16:creationId xmlns:a16="http://schemas.microsoft.com/office/drawing/2014/main" xmlns="" id="{042AC162-1BD6-0849-9DB7-4AD08C7EF41D}"/>
                </a:ext>
              </a:extLst>
            </p:cNvPr>
            <p:cNvGrpSpPr/>
            <p:nvPr/>
          </p:nvGrpSpPr>
          <p:grpSpPr>
            <a:xfrm>
              <a:off x="167465" y="4286307"/>
              <a:ext cx="4090195" cy="294317"/>
              <a:chOff x="1847043" y="4385131"/>
              <a:chExt cx="5564634" cy="400414"/>
            </a:xfrm>
          </p:grpSpPr>
          <p:grpSp>
            <p:nvGrpSpPr>
              <p:cNvPr id="360" name="Group 359">
                <a:extLst>
                  <a:ext uri="{FF2B5EF4-FFF2-40B4-BE49-F238E27FC236}">
                    <a16:creationId xmlns:a16="http://schemas.microsoft.com/office/drawing/2014/main" xmlns="" id="{DA360C15-0073-9440-8380-386C3CFFE0B5}"/>
                  </a:ext>
                </a:extLst>
              </p:cNvPr>
              <p:cNvGrpSpPr/>
              <p:nvPr/>
            </p:nvGrpSpPr>
            <p:grpSpPr>
              <a:xfrm>
                <a:off x="1847043" y="4385131"/>
                <a:ext cx="5564634" cy="382119"/>
                <a:chOff x="1847043" y="4375005"/>
                <a:chExt cx="5564634" cy="382119"/>
              </a:xfrm>
            </p:grpSpPr>
            <p:sp>
              <p:nvSpPr>
                <p:cNvPr id="369" name="TextBox 368">
                  <a:extLst>
                    <a:ext uri="{FF2B5EF4-FFF2-40B4-BE49-F238E27FC236}">
                      <a16:creationId xmlns:a16="http://schemas.microsoft.com/office/drawing/2014/main" xmlns="" id="{30223231-BC1F-4849-B959-67FC7E1A8ED2}"/>
                    </a:ext>
                  </a:extLst>
                </p:cNvPr>
                <p:cNvSpPr txBox="1"/>
                <p:nvPr/>
              </p:nvSpPr>
              <p:spPr>
                <a:xfrm>
                  <a:off x="2422523" y="4392525"/>
                  <a:ext cx="296422" cy="212288"/>
                </a:xfrm>
                <a:prstGeom prst="rect">
                  <a:avLst/>
                </a:prstGeom>
                <a:noFill/>
              </p:spPr>
              <p:txBody>
                <a:bodyPr wrap="square" lIns="0" tIns="0" rIns="0" bIns="0" rtlCol="0" anchor="t">
                  <a:spAutoFit/>
                </a:bodyPr>
                <a:lstStyle/>
                <a:p>
                  <a:pPr algn="ctr" defTabSz="342900">
                    <a:defRPr/>
                  </a:pPr>
                  <a:r>
                    <a:rPr lang="en-US" sz="750" dirty="0">
                      <a:solidFill>
                        <a:prstClr val="black"/>
                      </a:solidFill>
                      <a:latin typeface="Arial Narrow"/>
                      <a:ea typeface="MS PGothic" panose="020B0600070205080204" pitchFamily="34" charset="-128"/>
                      <a:cs typeface="Arial" panose="020B0604020202020204" pitchFamily="34" charset="0"/>
                    </a:rPr>
                    <a:t>162</a:t>
                  </a:r>
                  <a:endParaRPr lang="en-GB" sz="750" dirty="0">
                    <a:solidFill>
                      <a:prstClr val="black"/>
                    </a:solidFill>
                    <a:latin typeface="Arial Narrow"/>
                    <a:ea typeface="MS PGothic" panose="020B0600070205080204" pitchFamily="34" charset="-128"/>
                    <a:cs typeface="Arial" panose="020B0604020202020204" pitchFamily="34" charset="0"/>
                  </a:endParaRPr>
                </a:p>
              </p:txBody>
            </p:sp>
            <p:sp>
              <p:nvSpPr>
                <p:cNvPr id="370" name="TextBox 369">
                  <a:extLst>
                    <a:ext uri="{FF2B5EF4-FFF2-40B4-BE49-F238E27FC236}">
                      <a16:creationId xmlns:a16="http://schemas.microsoft.com/office/drawing/2014/main" xmlns="" id="{11752F8D-9274-E949-BA18-2C697E585FA1}"/>
                    </a:ext>
                  </a:extLst>
                </p:cNvPr>
                <p:cNvSpPr txBox="1"/>
                <p:nvPr/>
              </p:nvSpPr>
              <p:spPr>
                <a:xfrm>
                  <a:off x="3191123" y="4392515"/>
                  <a:ext cx="296422" cy="212288"/>
                </a:xfrm>
                <a:prstGeom prst="rect">
                  <a:avLst/>
                </a:prstGeom>
                <a:noFill/>
              </p:spPr>
              <p:txBody>
                <a:bodyPr wrap="square" lIns="0" tIns="0" rIns="0" bIns="0" rtlCol="0" anchor="t">
                  <a:spAutoFit/>
                </a:bodyPr>
                <a:lstStyle/>
                <a:p>
                  <a:pPr algn="ctr" defTabSz="342900">
                    <a:defRPr/>
                  </a:pPr>
                  <a:r>
                    <a:rPr lang="en-US" sz="750" dirty="0">
                      <a:solidFill>
                        <a:prstClr val="black"/>
                      </a:solidFill>
                      <a:latin typeface="Arial Narrow"/>
                      <a:ea typeface="MS PGothic" panose="020B0600070205080204" pitchFamily="34" charset="-128"/>
                      <a:cs typeface="Arial" panose="020B0604020202020204" pitchFamily="34" charset="0"/>
                    </a:rPr>
                    <a:t>150</a:t>
                  </a:r>
                  <a:endParaRPr lang="en-GB" sz="750" dirty="0">
                    <a:solidFill>
                      <a:prstClr val="black"/>
                    </a:solidFill>
                    <a:latin typeface="Arial Narrow"/>
                    <a:ea typeface="MS PGothic" panose="020B0600070205080204" pitchFamily="34" charset="-128"/>
                    <a:cs typeface="Arial" panose="020B0604020202020204" pitchFamily="34" charset="0"/>
                  </a:endParaRPr>
                </a:p>
              </p:txBody>
            </p:sp>
            <p:sp>
              <p:nvSpPr>
                <p:cNvPr id="371" name="TextBox 370">
                  <a:extLst>
                    <a:ext uri="{FF2B5EF4-FFF2-40B4-BE49-F238E27FC236}">
                      <a16:creationId xmlns:a16="http://schemas.microsoft.com/office/drawing/2014/main" xmlns="" id="{7F4750CD-E51E-AB4F-A44B-6467B843AD93}"/>
                    </a:ext>
                  </a:extLst>
                </p:cNvPr>
                <p:cNvSpPr txBox="1"/>
                <p:nvPr/>
              </p:nvSpPr>
              <p:spPr>
                <a:xfrm>
                  <a:off x="3973088" y="4392515"/>
                  <a:ext cx="296422" cy="212288"/>
                </a:xfrm>
                <a:prstGeom prst="rect">
                  <a:avLst/>
                </a:prstGeom>
                <a:noFill/>
              </p:spPr>
              <p:txBody>
                <a:bodyPr wrap="square" lIns="0" tIns="0" rIns="0" bIns="0" rtlCol="0" anchor="t">
                  <a:spAutoFit/>
                </a:bodyPr>
                <a:lstStyle/>
                <a:p>
                  <a:pPr algn="ctr" defTabSz="342900">
                    <a:defRPr/>
                  </a:pPr>
                  <a:r>
                    <a:rPr lang="en-US" sz="750" dirty="0">
                      <a:solidFill>
                        <a:prstClr val="black"/>
                      </a:solidFill>
                      <a:latin typeface="Arial Narrow"/>
                      <a:ea typeface="MS PGothic" panose="020B0600070205080204" pitchFamily="34" charset="-128"/>
                      <a:cs typeface="Arial" panose="020B0604020202020204" pitchFamily="34" charset="0"/>
                    </a:rPr>
                    <a:t>125</a:t>
                  </a:r>
                  <a:endParaRPr lang="en-GB" sz="750" dirty="0">
                    <a:solidFill>
                      <a:prstClr val="black"/>
                    </a:solidFill>
                    <a:latin typeface="Arial Narrow"/>
                    <a:ea typeface="MS PGothic" panose="020B0600070205080204" pitchFamily="34" charset="-128"/>
                    <a:cs typeface="Arial" panose="020B0604020202020204" pitchFamily="34" charset="0"/>
                  </a:endParaRPr>
                </a:p>
              </p:txBody>
            </p:sp>
            <p:sp>
              <p:nvSpPr>
                <p:cNvPr id="372" name="TextBox 371">
                  <a:extLst>
                    <a:ext uri="{FF2B5EF4-FFF2-40B4-BE49-F238E27FC236}">
                      <a16:creationId xmlns:a16="http://schemas.microsoft.com/office/drawing/2014/main" xmlns="" id="{4DBDD4E8-794C-2545-B242-7D89930DAAC4}"/>
                    </a:ext>
                  </a:extLst>
                </p:cNvPr>
                <p:cNvSpPr txBox="1"/>
                <p:nvPr/>
              </p:nvSpPr>
              <p:spPr>
                <a:xfrm>
                  <a:off x="4755042" y="4392515"/>
                  <a:ext cx="296422" cy="212288"/>
                </a:xfrm>
                <a:prstGeom prst="rect">
                  <a:avLst/>
                </a:prstGeom>
                <a:noFill/>
              </p:spPr>
              <p:txBody>
                <a:bodyPr wrap="square" lIns="0" tIns="0" rIns="0" bIns="0" rtlCol="0" anchor="t">
                  <a:spAutoFit/>
                </a:bodyPr>
                <a:lstStyle/>
                <a:p>
                  <a:pPr algn="ctr" defTabSz="342900">
                    <a:defRPr/>
                  </a:pPr>
                  <a:r>
                    <a:rPr lang="en-US" sz="750" dirty="0">
                      <a:solidFill>
                        <a:prstClr val="black"/>
                      </a:solidFill>
                      <a:latin typeface="Arial Narrow"/>
                      <a:ea typeface="MS PGothic" panose="020B0600070205080204" pitchFamily="34" charset="-128"/>
                      <a:cs typeface="Arial" panose="020B0604020202020204" pitchFamily="34" charset="0"/>
                    </a:rPr>
                    <a:t>76</a:t>
                  </a:r>
                  <a:endParaRPr lang="en-GB" sz="750" dirty="0">
                    <a:solidFill>
                      <a:prstClr val="black"/>
                    </a:solidFill>
                    <a:latin typeface="Arial Narrow"/>
                    <a:ea typeface="MS PGothic" panose="020B0600070205080204" pitchFamily="34" charset="-128"/>
                    <a:cs typeface="Arial" panose="020B0604020202020204" pitchFamily="34" charset="0"/>
                  </a:endParaRPr>
                </a:p>
              </p:txBody>
            </p:sp>
            <p:sp>
              <p:nvSpPr>
                <p:cNvPr id="373" name="TextBox 372">
                  <a:extLst>
                    <a:ext uri="{FF2B5EF4-FFF2-40B4-BE49-F238E27FC236}">
                      <a16:creationId xmlns:a16="http://schemas.microsoft.com/office/drawing/2014/main" xmlns="" id="{A9618C7B-943C-B44F-9658-C2662B961ECF}"/>
                    </a:ext>
                  </a:extLst>
                </p:cNvPr>
                <p:cNvSpPr txBox="1"/>
                <p:nvPr/>
              </p:nvSpPr>
              <p:spPr>
                <a:xfrm>
                  <a:off x="5531983" y="4392515"/>
                  <a:ext cx="296422" cy="212288"/>
                </a:xfrm>
                <a:prstGeom prst="rect">
                  <a:avLst/>
                </a:prstGeom>
                <a:noFill/>
              </p:spPr>
              <p:txBody>
                <a:bodyPr wrap="square" lIns="0" tIns="0" rIns="0" bIns="0" rtlCol="0" anchor="t">
                  <a:spAutoFit/>
                </a:bodyPr>
                <a:lstStyle/>
                <a:p>
                  <a:pPr algn="ctr" defTabSz="342900">
                    <a:defRPr/>
                  </a:pPr>
                  <a:r>
                    <a:rPr lang="en-US" sz="750" dirty="0">
                      <a:solidFill>
                        <a:prstClr val="black"/>
                      </a:solidFill>
                      <a:latin typeface="Arial Narrow"/>
                      <a:ea typeface="MS PGothic" panose="020B0600070205080204" pitchFamily="34" charset="-128"/>
                      <a:cs typeface="Arial" panose="020B0604020202020204" pitchFamily="34" charset="0"/>
                    </a:rPr>
                    <a:t>46</a:t>
                  </a:r>
                  <a:endParaRPr lang="en-GB" sz="750" dirty="0">
                    <a:solidFill>
                      <a:prstClr val="black"/>
                    </a:solidFill>
                    <a:latin typeface="Arial Narrow"/>
                    <a:ea typeface="MS PGothic" panose="020B0600070205080204" pitchFamily="34" charset="-128"/>
                    <a:cs typeface="Arial" panose="020B0604020202020204" pitchFamily="34" charset="0"/>
                  </a:endParaRPr>
                </a:p>
              </p:txBody>
            </p:sp>
            <p:sp>
              <p:nvSpPr>
                <p:cNvPr id="374" name="TextBox 373">
                  <a:extLst>
                    <a:ext uri="{FF2B5EF4-FFF2-40B4-BE49-F238E27FC236}">
                      <a16:creationId xmlns:a16="http://schemas.microsoft.com/office/drawing/2014/main" xmlns="" id="{F878AA2E-17C4-6842-B328-942EB8761591}"/>
                    </a:ext>
                  </a:extLst>
                </p:cNvPr>
                <p:cNvSpPr txBox="1"/>
                <p:nvPr/>
              </p:nvSpPr>
              <p:spPr>
                <a:xfrm>
                  <a:off x="6313946" y="4392515"/>
                  <a:ext cx="296422" cy="212288"/>
                </a:xfrm>
                <a:prstGeom prst="rect">
                  <a:avLst/>
                </a:prstGeom>
                <a:noFill/>
              </p:spPr>
              <p:txBody>
                <a:bodyPr wrap="square" lIns="0" tIns="0" rIns="0" bIns="0" rtlCol="0" anchor="t">
                  <a:spAutoFit/>
                </a:bodyPr>
                <a:lstStyle/>
                <a:p>
                  <a:pPr algn="ctr" defTabSz="342900">
                    <a:defRPr/>
                  </a:pPr>
                  <a:r>
                    <a:rPr lang="en-US" sz="750" dirty="0">
                      <a:solidFill>
                        <a:prstClr val="black"/>
                      </a:solidFill>
                      <a:latin typeface="Arial Narrow"/>
                      <a:ea typeface="MS PGothic" panose="020B0600070205080204" pitchFamily="34" charset="-128"/>
                      <a:cs typeface="Arial" panose="020B0604020202020204" pitchFamily="34" charset="0"/>
                    </a:rPr>
                    <a:t>11</a:t>
                  </a:r>
                  <a:endParaRPr lang="en-GB" sz="750" dirty="0">
                    <a:solidFill>
                      <a:prstClr val="black"/>
                    </a:solidFill>
                    <a:latin typeface="Arial Narrow"/>
                    <a:ea typeface="MS PGothic" panose="020B0600070205080204" pitchFamily="34" charset="-128"/>
                    <a:cs typeface="Arial" panose="020B0604020202020204" pitchFamily="34" charset="0"/>
                  </a:endParaRPr>
                </a:p>
              </p:txBody>
            </p:sp>
            <p:sp>
              <p:nvSpPr>
                <p:cNvPr id="375" name="TextBox 374">
                  <a:extLst>
                    <a:ext uri="{FF2B5EF4-FFF2-40B4-BE49-F238E27FC236}">
                      <a16:creationId xmlns:a16="http://schemas.microsoft.com/office/drawing/2014/main" xmlns="" id="{AB5B008D-FC2E-7F42-83EF-502A5F0C9863}"/>
                    </a:ext>
                  </a:extLst>
                </p:cNvPr>
                <p:cNvSpPr txBox="1"/>
                <p:nvPr/>
              </p:nvSpPr>
              <p:spPr>
                <a:xfrm>
                  <a:off x="1847043" y="4375005"/>
                  <a:ext cx="546791" cy="382119"/>
                </a:xfrm>
                <a:prstGeom prst="rect">
                  <a:avLst/>
                </a:prstGeom>
                <a:noFill/>
              </p:spPr>
              <p:txBody>
                <a:bodyPr wrap="square" lIns="0" tIns="0" rIns="0" bIns="0" rtlCol="0" anchor="t">
                  <a:spAutoFit/>
                </a:bodyPr>
                <a:lstStyle/>
                <a:p>
                  <a:pPr defTabSz="342900">
                    <a:defRPr/>
                  </a:pPr>
                  <a:r>
                    <a:rPr lang="en-US" sz="675" b="1" dirty="0">
                      <a:solidFill>
                        <a:prstClr val="black"/>
                      </a:solidFill>
                      <a:latin typeface="Arial Narrow"/>
                      <a:ea typeface="MS PGothic" panose="020B0600070205080204" pitchFamily="34" charset="-128"/>
                      <a:cs typeface="Arial" panose="020B0604020202020204" pitchFamily="34" charset="0"/>
                    </a:rPr>
                    <a:t>No. at risk</a:t>
                  </a:r>
                  <a:endParaRPr lang="en-GB" sz="675" b="1" dirty="0">
                    <a:solidFill>
                      <a:prstClr val="black"/>
                    </a:solidFill>
                    <a:latin typeface="Arial Narrow"/>
                    <a:ea typeface="MS PGothic" panose="020B0600070205080204" pitchFamily="34" charset="-128"/>
                    <a:cs typeface="Arial" panose="020B0604020202020204" pitchFamily="34" charset="0"/>
                  </a:endParaRPr>
                </a:p>
              </p:txBody>
            </p:sp>
            <p:sp>
              <p:nvSpPr>
                <p:cNvPr id="376" name="TextBox 375">
                  <a:extLst>
                    <a:ext uri="{FF2B5EF4-FFF2-40B4-BE49-F238E27FC236}">
                      <a16:creationId xmlns:a16="http://schemas.microsoft.com/office/drawing/2014/main" xmlns="" id="{349786C8-34C2-BD4E-BF9A-3CA58FB33014}"/>
                    </a:ext>
                  </a:extLst>
                </p:cNvPr>
                <p:cNvSpPr txBox="1"/>
                <p:nvPr/>
              </p:nvSpPr>
              <p:spPr>
                <a:xfrm>
                  <a:off x="7115255" y="4392515"/>
                  <a:ext cx="296422" cy="212287"/>
                </a:xfrm>
                <a:prstGeom prst="rect">
                  <a:avLst/>
                </a:prstGeom>
                <a:noFill/>
              </p:spPr>
              <p:txBody>
                <a:bodyPr wrap="square" lIns="0" tIns="0" rIns="0" bIns="0" rtlCol="0" anchor="t">
                  <a:spAutoFit/>
                </a:bodyPr>
                <a:lstStyle/>
                <a:p>
                  <a:pPr algn="ctr" defTabSz="342900">
                    <a:defRPr/>
                  </a:pPr>
                  <a:r>
                    <a:rPr lang="en-US" sz="750" dirty="0">
                      <a:solidFill>
                        <a:prstClr val="black"/>
                      </a:solidFill>
                      <a:latin typeface="Arial Narrow"/>
                      <a:ea typeface="MS PGothic" panose="020B0600070205080204" pitchFamily="34" charset="-128"/>
                      <a:cs typeface="Arial" panose="020B0604020202020204" pitchFamily="34" charset="0"/>
                    </a:rPr>
                    <a:t>0</a:t>
                  </a:r>
                  <a:endParaRPr lang="en-GB" sz="750" dirty="0">
                    <a:solidFill>
                      <a:prstClr val="black"/>
                    </a:solidFill>
                    <a:latin typeface="Arial Narrow"/>
                    <a:ea typeface="MS PGothic" panose="020B0600070205080204" pitchFamily="34" charset="-128"/>
                    <a:cs typeface="Arial" panose="020B0604020202020204" pitchFamily="34" charset="0"/>
                  </a:endParaRPr>
                </a:p>
              </p:txBody>
            </p:sp>
          </p:grpSp>
          <p:grpSp>
            <p:nvGrpSpPr>
              <p:cNvPr id="361" name="Group 360">
                <a:extLst>
                  <a:ext uri="{FF2B5EF4-FFF2-40B4-BE49-F238E27FC236}">
                    <a16:creationId xmlns:a16="http://schemas.microsoft.com/office/drawing/2014/main" xmlns="" id="{39E032F8-0EEB-7045-B034-ABA2349DC517}"/>
                  </a:ext>
                </a:extLst>
              </p:cNvPr>
              <p:cNvGrpSpPr/>
              <p:nvPr/>
            </p:nvGrpSpPr>
            <p:grpSpPr>
              <a:xfrm>
                <a:off x="2422522" y="4573253"/>
                <a:ext cx="4989155" cy="212292"/>
                <a:chOff x="2422522" y="4392516"/>
                <a:chExt cx="4989155" cy="212292"/>
              </a:xfrm>
            </p:grpSpPr>
            <p:sp>
              <p:nvSpPr>
                <p:cNvPr id="362" name="TextBox 361">
                  <a:extLst>
                    <a:ext uri="{FF2B5EF4-FFF2-40B4-BE49-F238E27FC236}">
                      <a16:creationId xmlns:a16="http://schemas.microsoft.com/office/drawing/2014/main" xmlns="" id="{E2E85C83-918C-4E43-840F-49216E283A1E}"/>
                    </a:ext>
                  </a:extLst>
                </p:cNvPr>
                <p:cNvSpPr txBox="1"/>
                <p:nvPr/>
              </p:nvSpPr>
              <p:spPr>
                <a:xfrm>
                  <a:off x="2422522" y="4392522"/>
                  <a:ext cx="296424" cy="212286"/>
                </a:xfrm>
                <a:prstGeom prst="rect">
                  <a:avLst/>
                </a:prstGeom>
                <a:noFill/>
              </p:spPr>
              <p:txBody>
                <a:bodyPr wrap="square" lIns="0" tIns="0" rIns="0" bIns="0" rtlCol="0" anchor="t">
                  <a:spAutoFit/>
                </a:bodyPr>
                <a:lstStyle/>
                <a:p>
                  <a:pPr algn="ctr" defTabSz="342900">
                    <a:defRPr/>
                  </a:pPr>
                  <a:r>
                    <a:rPr lang="en-US" sz="750" dirty="0">
                      <a:solidFill>
                        <a:prstClr val="black"/>
                      </a:solidFill>
                      <a:latin typeface="Arial Narrow"/>
                      <a:ea typeface="MS PGothic" panose="020B0600070205080204" pitchFamily="34" charset="-128"/>
                      <a:cs typeface="Arial" panose="020B0604020202020204" pitchFamily="34" charset="0"/>
                    </a:rPr>
                    <a:t>83</a:t>
                  </a:r>
                  <a:endParaRPr lang="en-GB" sz="750" dirty="0">
                    <a:solidFill>
                      <a:prstClr val="black"/>
                    </a:solidFill>
                    <a:latin typeface="Arial Narrow"/>
                    <a:ea typeface="MS PGothic" panose="020B0600070205080204" pitchFamily="34" charset="-128"/>
                    <a:cs typeface="Arial" panose="020B0604020202020204" pitchFamily="34" charset="0"/>
                  </a:endParaRPr>
                </a:p>
              </p:txBody>
            </p:sp>
            <p:sp>
              <p:nvSpPr>
                <p:cNvPr id="363" name="TextBox 362">
                  <a:extLst>
                    <a:ext uri="{FF2B5EF4-FFF2-40B4-BE49-F238E27FC236}">
                      <a16:creationId xmlns:a16="http://schemas.microsoft.com/office/drawing/2014/main" xmlns="" id="{44B0FEF9-AF86-9940-8A19-91AF1B6D6CC7}"/>
                    </a:ext>
                  </a:extLst>
                </p:cNvPr>
                <p:cNvSpPr txBox="1"/>
                <p:nvPr/>
              </p:nvSpPr>
              <p:spPr>
                <a:xfrm>
                  <a:off x="3191124" y="4392516"/>
                  <a:ext cx="296424" cy="212288"/>
                </a:xfrm>
                <a:prstGeom prst="rect">
                  <a:avLst/>
                </a:prstGeom>
                <a:noFill/>
              </p:spPr>
              <p:txBody>
                <a:bodyPr wrap="square" lIns="0" tIns="0" rIns="0" bIns="0" rtlCol="0" anchor="t">
                  <a:spAutoFit/>
                </a:bodyPr>
                <a:lstStyle/>
                <a:p>
                  <a:pPr algn="ctr" defTabSz="342900">
                    <a:defRPr/>
                  </a:pPr>
                  <a:r>
                    <a:rPr lang="en-US" sz="750" dirty="0">
                      <a:solidFill>
                        <a:prstClr val="black"/>
                      </a:solidFill>
                      <a:latin typeface="Arial Narrow"/>
                      <a:ea typeface="MS PGothic" panose="020B0600070205080204" pitchFamily="34" charset="-128"/>
                      <a:cs typeface="Arial" panose="020B0604020202020204" pitchFamily="34" charset="0"/>
                    </a:rPr>
                    <a:t>74</a:t>
                  </a:r>
                  <a:endParaRPr lang="en-GB" sz="750" dirty="0">
                    <a:solidFill>
                      <a:prstClr val="black"/>
                    </a:solidFill>
                    <a:latin typeface="Arial Narrow"/>
                    <a:ea typeface="MS PGothic" panose="020B0600070205080204" pitchFamily="34" charset="-128"/>
                    <a:cs typeface="Arial" panose="020B0604020202020204" pitchFamily="34" charset="0"/>
                  </a:endParaRPr>
                </a:p>
              </p:txBody>
            </p:sp>
            <p:sp>
              <p:nvSpPr>
                <p:cNvPr id="364" name="TextBox 363">
                  <a:extLst>
                    <a:ext uri="{FF2B5EF4-FFF2-40B4-BE49-F238E27FC236}">
                      <a16:creationId xmlns:a16="http://schemas.microsoft.com/office/drawing/2014/main" xmlns="" id="{1026A58E-B5A4-8A47-8DEC-A759A1DF6A56}"/>
                    </a:ext>
                  </a:extLst>
                </p:cNvPr>
                <p:cNvSpPr txBox="1"/>
                <p:nvPr/>
              </p:nvSpPr>
              <p:spPr>
                <a:xfrm>
                  <a:off x="3973087" y="4392516"/>
                  <a:ext cx="296424" cy="212288"/>
                </a:xfrm>
                <a:prstGeom prst="rect">
                  <a:avLst/>
                </a:prstGeom>
                <a:noFill/>
              </p:spPr>
              <p:txBody>
                <a:bodyPr wrap="square" lIns="0" tIns="0" rIns="0" bIns="0" rtlCol="0" anchor="t">
                  <a:spAutoFit/>
                </a:bodyPr>
                <a:lstStyle/>
                <a:p>
                  <a:pPr algn="ctr" defTabSz="342900">
                    <a:defRPr/>
                  </a:pPr>
                  <a:r>
                    <a:rPr lang="en-US" sz="750" dirty="0">
                      <a:solidFill>
                        <a:prstClr val="black"/>
                      </a:solidFill>
                      <a:latin typeface="Arial Narrow"/>
                      <a:ea typeface="MS PGothic" panose="020B0600070205080204" pitchFamily="34" charset="-128"/>
                      <a:cs typeface="Arial" panose="020B0604020202020204" pitchFamily="34" charset="0"/>
                    </a:rPr>
                    <a:t>54</a:t>
                  </a:r>
                  <a:endParaRPr lang="en-GB" sz="750" dirty="0">
                    <a:solidFill>
                      <a:prstClr val="black"/>
                    </a:solidFill>
                    <a:latin typeface="Arial Narrow"/>
                    <a:ea typeface="MS PGothic" panose="020B0600070205080204" pitchFamily="34" charset="-128"/>
                    <a:cs typeface="Arial" panose="020B0604020202020204" pitchFamily="34" charset="0"/>
                  </a:endParaRPr>
                </a:p>
              </p:txBody>
            </p:sp>
            <p:sp>
              <p:nvSpPr>
                <p:cNvPr id="365" name="TextBox 364">
                  <a:extLst>
                    <a:ext uri="{FF2B5EF4-FFF2-40B4-BE49-F238E27FC236}">
                      <a16:creationId xmlns:a16="http://schemas.microsoft.com/office/drawing/2014/main" xmlns="" id="{A078466D-897F-4D42-8F65-E27388D62567}"/>
                    </a:ext>
                  </a:extLst>
                </p:cNvPr>
                <p:cNvSpPr txBox="1"/>
                <p:nvPr/>
              </p:nvSpPr>
              <p:spPr>
                <a:xfrm>
                  <a:off x="4755042" y="4392516"/>
                  <a:ext cx="296424" cy="212288"/>
                </a:xfrm>
                <a:prstGeom prst="rect">
                  <a:avLst/>
                </a:prstGeom>
                <a:noFill/>
              </p:spPr>
              <p:txBody>
                <a:bodyPr wrap="square" lIns="0" tIns="0" rIns="0" bIns="0" rtlCol="0" anchor="t">
                  <a:spAutoFit/>
                </a:bodyPr>
                <a:lstStyle/>
                <a:p>
                  <a:pPr algn="ctr" defTabSz="342900">
                    <a:defRPr/>
                  </a:pPr>
                  <a:r>
                    <a:rPr lang="en-US" sz="750" dirty="0">
                      <a:solidFill>
                        <a:prstClr val="black"/>
                      </a:solidFill>
                      <a:latin typeface="Arial Narrow"/>
                      <a:ea typeface="MS PGothic" panose="020B0600070205080204" pitchFamily="34" charset="-128"/>
                      <a:cs typeface="Arial" panose="020B0604020202020204" pitchFamily="34" charset="0"/>
                    </a:rPr>
                    <a:t>34</a:t>
                  </a:r>
                  <a:endParaRPr lang="en-GB" sz="750" dirty="0">
                    <a:solidFill>
                      <a:prstClr val="black"/>
                    </a:solidFill>
                    <a:latin typeface="Arial Narrow"/>
                    <a:ea typeface="MS PGothic" panose="020B0600070205080204" pitchFamily="34" charset="-128"/>
                    <a:cs typeface="Arial" panose="020B0604020202020204" pitchFamily="34" charset="0"/>
                  </a:endParaRPr>
                </a:p>
              </p:txBody>
            </p:sp>
            <p:sp>
              <p:nvSpPr>
                <p:cNvPr id="366" name="TextBox 365">
                  <a:extLst>
                    <a:ext uri="{FF2B5EF4-FFF2-40B4-BE49-F238E27FC236}">
                      <a16:creationId xmlns:a16="http://schemas.microsoft.com/office/drawing/2014/main" xmlns="" id="{3FB6954E-ADC8-0149-ABCD-04E73796FB5A}"/>
                    </a:ext>
                  </a:extLst>
                </p:cNvPr>
                <p:cNvSpPr txBox="1"/>
                <p:nvPr/>
              </p:nvSpPr>
              <p:spPr>
                <a:xfrm>
                  <a:off x="5531983" y="4392516"/>
                  <a:ext cx="296424" cy="212288"/>
                </a:xfrm>
                <a:prstGeom prst="rect">
                  <a:avLst/>
                </a:prstGeom>
                <a:noFill/>
              </p:spPr>
              <p:txBody>
                <a:bodyPr wrap="square" lIns="0" tIns="0" rIns="0" bIns="0" rtlCol="0" anchor="t">
                  <a:spAutoFit/>
                </a:bodyPr>
                <a:lstStyle/>
                <a:p>
                  <a:pPr algn="ctr" defTabSz="342900">
                    <a:defRPr/>
                  </a:pPr>
                  <a:r>
                    <a:rPr lang="en-US" sz="750" dirty="0">
                      <a:solidFill>
                        <a:prstClr val="black"/>
                      </a:solidFill>
                      <a:latin typeface="Arial Narrow"/>
                      <a:ea typeface="MS PGothic" panose="020B0600070205080204" pitchFamily="34" charset="-128"/>
                      <a:cs typeface="Arial" panose="020B0604020202020204" pitchFamily="34" charset="0"/>
                    </a:rPr>
                    <a:t>18</a:t>
                  </a:r>
                  <a:endParaRPr lang="en-GB" sz="750" dirty="0">
                    <a:solidFill>
                      <a:prstClr val="black"/>
                    </a:solidFill>
                    <a:latin typeface="Arial Narrow"/>
                    <a:ea typeface="MS PGothic" panose="020B0600070205080204" pitchFamily="34" charset="-128"/>
                    <a:cs typeface="Arial" panose="020B0604020202020204" pitchFamily="34" charset="0"/>
                  </a:endParaRPr>
                </a:p>
              </p:txBody>
            </p:sp>
            <p:sp>
              <p:nvSpPr>
                <p:cNvPr id="367" name="TextBox 366">
                  <a:extLst>
                    <a:ext uri="{FF2B5EF4-FFF2-40B4-BE49-F238E27FC236}">
                      <a16:creationId xmlns:a16="http://schemas.microsoft.com/office/drawing/2014/main" xmlns="" id="{EA115601-98AB-E943-A86E-925FCB1A85C4}"/>
                    </a:ext>
                  </a:extLst>
                </p:cNvPr>
                <p:cNvSpPr txBox="1"/>
                <p:nvPr/>
              </p:nvSpPr>
              <p:spPr>
                <a:xfrm>
                  <a:off x="6313947" y="4392516"/>
                  <a:ext cx="296424" cy="212288"/>
                </a:xfrm>
                <a:prstGeom prst="rect">
                  <a:avLst/>
                </a:prstGeom>
                <a:noFill/>
              </p:spPr>
              <p:txBody>
                <a:bodyPr wrap="square" lIns="0" tIns="0" rIns="0" bIns="0" rtlCol="0" anchor="t">
                  <a:spAutoFit/>
                </a:bodyPr>
                <a:lstStyle/>
                <a:p>
                  <a:pPr algn="ctr" defTabSz="342900">
                    <a:defRPr/>
                  </a:pPr>
                  <a:r>
                    <a:rPr lang="en-US" sz="750" dirty="0">
                      <a:solidFill>
                        <a:prstClr val="black"/>
                      </a:solidFill>
                      <a:latin typeface="Arial Narrow"/>
                      <a:ea typeface="MS PGothic" panose="020B0600070205080204" pitchFamily="34" charset="-128"/>
                      <a:cs typeface="Arial" panose="020B0604020202020204" pitchFamily="34" charset="0"/>
                    </a:rPr>
                    <a:t>6</a:t>
                  </a:r>
                  <a:endParaRPr lang="en-GB" sz="750" dirty="0">
                    <a:solidFill>
                      <a:prstClr val="black"/>
                    </a:solidFill>
                    <a:latin typeface="Arial Narrow"/>
                    <a:ea typeface="MS PGothic" panose="020B0600070205080204" pitchFamily="34" charset="-128"/>
                    <a:cs typeface="Arial" panose="020B0604020202020204" pitchFamily="34" charset="0"/>
                  </a:endParaRPr>
                </a:p>
              </p:txBody>
            </p:sp>
            <p:sp>
              <p:nvSpPr>
                <p:cNvPr id="368" name="TextBox 367">
                  <a:extLst>
                    <a:ext uri="{FF2B5EF4-FFF2-40B4-BE49-F238E27FC236}">
                      <a16:creationId xmlns:a16="http://schemas.microsoft.com/office/drawing/2014/main" xmlns="" id="{912C8BCA-A388-8149-9C71-C0626A1DA21D}"/>
                    </a:ext>
                  </a:extLst>
                </p:cNvPr>
                <p:cNvSpPr txBox="1"/>
                <p:nvPr/>
              </p:nvSpPr>
              <p:spPr>
                <a:xfrm>
                  <a:off x="7115253" y="4392516"/>
                  <a:ext cx="296424" cy="212288"/>
                </a:xfrm>
                <a:prstGeom prst="rect">
                  <a:avLst/>
                </a:prstGeom>
                <a:noFill/>
              </p:spPr>
              <p:txBody>
                <a:bodyPr wrap="square" lIns="0" tIns="0" rIns="0" bIns="0" rtlCol="0" anchor="t">
                  <a:spAutoFit/>
                </a:bodyPr>
                <a:lstStyle/>
                <a:p>
                  <a:pPr algn="ctr" defTabSz="342900">
                    <a:defRPr/>
                  </a:pPr>
                  <a:r>
                    <a:rPr lang="en-US" sz="750" dirty="0">
                      <a:solidFill>
                        <a:prstClr val="black"/>
                      </a:solidFill>
                      <a:latin typeface="Arial Narrow"/>
                      <a:ea typeface="MS PGothic" panose="020B0600070205080204" pitchFamily="34" charset="-128"/>
                      <a:cs typeface="Arial" panose="020B0604020202020204" pitchFamily="34" charset="0"/>
                    </a:rPr>
                    <a:t>0</a:t>
                  </a:r>
                  <a:endParaRPr lang="en-GB" sz="750" dirty="0">
                    <a:solidFill>
                      <a:prstClr val="black"/>
                    </a:solidFill>
                    <a:latin typeface="Arial Narrow"/>
                    <a:ea typeface="MS PGothic" panose="020B0600070205080204" pitchFamily="34" charset="-128"/>
                    <a:cs typeface="Arial" panose="020B0604020202020204" pitchFamily="34" charset="0"/>
                  </a:endParaRPr>
                </a:p>
              </p:txBody>
            </p:sp>
          </p:grpSp>
        </p:grpSp>
        <p:sp>
          <p:nvSpPr>
            <p:cNvPr id="198" name="Oval 43">
              <a:extLst>
                <a:ext uri="{FF2B5EF4-FFF2-40B4-BE49-F238E27FC236}">
                  <a16:creationId xmlns:a16="http://schemas.microsoft.com/office/drawing/2014/main" xmlns="" id="{56F2B7BF-6168-134F-BAA8-BB6425BE1311}"/>
                </a:ext>
              </a:extLst>
            </p:cNvPr>
            <p:cNvSpPr>
              <a:spLocks noChangeArrowheads="1"/>
            </p:cNvSpPr>
            <p:nvPr/>
          </p:nvSpPr>
          <p:spPr bwMode="auto">
            <a:xfrm>
              <a:off x="4007049" y="3286121"/>
              <a:ext cx="45508" cy="49008"/>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199" name="Oval 44">
              <a:extLst>
                <a:ext uri="{FF2B5EF4-FFF2-40B4-BE49-F238E27FC236}">
                  <a16:creationId xmlns:a16="http://schemas.microsoft.com/office/drawing/2014/main" xmlns="" id="{4E4812DB-CF57-DC4E-88AE-0FBFCD401B63}"/>
                </a:ext>
              </a:extLst>
            </p:cNvPr>
            <p:cNvSpPr>
              <a:spLocks noChangeArrowheads="1"/>
            </p:cNvSpPr>
            <p:nvPr/>
          </p:nvSpPr>
          <p:spPr bwMode="auto">
            <a:xfrm>
              <a:off x="3736336" y="3286121"/>
              <a:ext cx="46675" cy="49008"/>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00" name="Oval 45">
              <a:extLst>
                <a:ext uri="{FF2B5EF4-FFF2-40B4-BE49-F238E27FC236}">
                  <a16:creationId xmlns:a16="http://schemas.microsoft.com/office/drawing/2014/main" xmlns="" id="{1396B194-5D77-DE4C-AA6C-D4405B6D76AD}"/>
                </a:ext>
              </a:extLst>
            </p:cNvPr>
            <p:cNvSpPr>
              <a:spLocks noChangeArrowheads="1"/>
            </p:cNvSpPr>
            <p:nvPr/>
          </p:nvSpPr>
          <p:spPr bwMode="auto">
            <a:xfrm>
              <a:off x="3569475" y="3286121"/>
              <a:ext cx="45508" cy="49008"/>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01" name="Oval 46">
              <a:extLst>
                <a:ext uri="{FF2B5EF4-FFF2-40B4-BE49-F238E27FC236}">
                  <a16:creationId xmlns:a16="http://schemas.microsoft.com/office/drawing/2014/main" xmlns="" id="{DC1F450C-355E-D544-86F7-2CCD76F536D5}"/>
                </a:ext>
              </a:extLst>
            </p:cNvPr>
            <p:cNvSpPr>
              <a:spLocks noChangeArrowheads="1"/>
            </p:cNvSpPr>
            <p:nvPr/>
          </p:nvSpPr>
          <p:spPr bwMode="auto">
            <a:xfrm>
              <a:off x="3544970" y="3286121"/>
              <a:ext cx="45508" cy="49008"/>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02" name="Oval 47">
              <a:extLst>
                <a:ext uri="{FF2B5EF4-FFF2-40B4-BE49-F238E27FC236}">
                  <a16:creationId xmlns:a16="http://schemas.microsoft.com/office/drawing/2014/main" xmlns="" id="{C022BF4A-776C-D04D-8D62-B4F6FFEBC93B}"/>
                </a:ext>
              </a:extLst>
            </p:cNvPr>
            <p:cNvSpPr>
              <a:spLocks noChangeArrowheads="1"/>
            </p:cNvSpPr>
            <p:nvPr/>
          </p:nvSpPr>
          <p:spPr bwMode="auto">
            <a:xfrm>
              <a:off x="3519299" y="3286121"/>
              <a:ext cx="45508" cy="49008"/>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03" name="Oval 48">
              <a:extLst>
                <a:ext uri="{FF2B5EF4-FFF2-40B4-BE49-F238E27FC236}">
                  <a16:creationId xmlns:a16="http://schemas.microsoft.com/office/drawing/2014/main" xmlns="" id="{8D9AB3BA-6528-AF4D-BD60-576CCEB18262}"/>
                </a:ext>
              </a:extLst>
            </p:cNvPr>
            <p:cNvSpPr>
              <a:spLocks noChangeArrowheads="1"/>
            </p:cNvSpPr>
            <p:nvPr/>
          </p:nvSpPr>
          <p:spPr bwMode="auto">
            <a:xfrm>
              <a:off x="3485460" y="3286121"/>
              <a:ext cx="45508" cy="49008"/>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04" name="Oval 49">
              <a:extLst>
                <a:ext uri="{FF2B5EF4-FFF2-40B4-BE49-F238E27FC236}">
                  <a16:creationId xmlns:a16="http://schemas.microsoft.com/office/drawing/2014/main" xmlns="" id="{D80F1362-B0BF-F14B-A986-C04175647B1A}"/>
                </a:ext>
              </a:extLst>
            </p:cNvPr>
            <p:cNvSpPr>
              <a:spLocks noChangeArrowheads="1"/>
            </p:cNvSpPr>
            <p:nvPr/>
          </p:nvSpPr>
          <p:spPr bwMode="auto">
            <a:xfrm>
              <a:off x="3285926" y="3134429"/>
              <a:ext cx="45508" cy="46675"/>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05" name="Oval 50">
              <a:extLst>
                <a:ext uri="{FF2B5EF4-FFF2-40B4-BE49-F238E27FC236}">
                  <a16:creationId xmlns:a16="http://schemas.microsoft.com/office/drawing/2014/main" xmlns="" id="{3A92E8B3-7275-BD4C-86B2-3A9D3C0E795D}"/>
                </a:ext>
              </a:extLst>
            </p:cNvPr>
            <p:cNvSpPr>
              <a:spLocks noChangeArrowheads="1"/>
            </p:cNvSpPr>
            <p:nvPr/>
          </p:nvSpPr>
          <p:spPr bwMode="auto">
            <a:xfrm>
              <a:off x="3185575" y="3066750"/>
              <a:ext cx="45508" cy="45508"/>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06" name="Oval 51">
              <a:extLst>
                <a:ext uri="{FF2B5EF4-FFF2-40B4-BE49-F238E27FC236}">
                  <a16:creationId xmlns:a16="http://schemas.microsoft.com/office/drawing/2014/main" xmlns="" id="{0C639849-F97B-E44E-94B1-D6CE65C5E7D9}"/>
                </a:ext>
              </a:extLst>
            </p:cNvPr>
            <p:cNvSpPr>
              <a:spLocks noChangeArrowheads="1"/>
            </p:cNvSpPr>
            <p:nvPr/>
          </p:nvSpPr>
          <p:spPr bwMode="auto">
            <a:xfrm>
              <a:off x="3145902" y="3066750"/>
              <a:ext cx="46675" cy="45508"/>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07" name="Oval 52">
              <a:extLst>
                <a:ext uri="{FF2B5EF4-FFF2-40B4-BE49-F238E27FC236}">
                  <a16:creationId xmlns:a16="http://schemas.microsoft.com/office/drawing/2014/main" xmlns="" id="{4D997C3F-5702-3E40-BB4D-9D5F6277CB2A}"/>
                </a:ext>
              </a:extLst>
            </p:cNvPr>
            <p:cNvSpPr>
              <a:spLocks noChangeArrowheads="1"/>
            </p:cNvSpPr>
            <p:nvPr/>
          </p:nvSpPr>
          <p:spPr bwMode="auto">
            <a:xfrm>
              <a:off x="3078224" y="3008407"/>
              <a:ext cx="47842" cy="46675"/>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08" name="Oval 53">
              <a:extLst>
                <a:ext uri="{FF2B5EF4-FFF2-40B4-BE49-F238E27FC236}">
                  <a16:creationId xmlns:a16="http://schemas.microsoft.com/office/drawing/2014/main" xmlns="" id="{3C9F0242-991A-414B-84DE-3098CB60EF75}"/>
                </a:ext>
              </a:extLst>
            </p:cNvPr>
            <p:cNvSpPr>
              <a:spLocks noChangeArrowheads="1"/>
            </p:cNvSpPr>
            <p:nvPr/>
          </p:nvSpPr>
          <p:spPr bwMode="auto">
            <a:xfrm>
              <a:off x="3057220" y="3008407"/>
              <a:ext cx="45508" cy="46675"/>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09" name="Oval 54">
              <a:extLst>
                <a:ext uri="{FF2B5EF4-FFF2-40B4-BE49-F238E27FC236}">
                  <a16:creationId xmlns:a16="http://schemas.microsoft.com/office/drawing/2014/main" xmlns="" id="{F4F5975D-4D4E-004D-9C71-1F5A8688A71F}"/>
                </a:ext>
              </a:extLst>
            </p:cNvPr>
            <p:cNvSpPr>
              <a:spLocks noChangeArrowheads="1"/>
            </p:cNvSpPr>
            <p:nvPr/>
          </p:nvSpPr>
          <p:spPr bwMode="auto">
            <a:xfrm>
              <a:off x="2956869" y="3008407"/>
              <a:ext cx="45508" cy="46675"/>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10" name="Oval 55">
              <a:extLst>
                <a:ext uri="{FF2B5EF4-FFF2-40B4-BE49-F238E27FC236}">
                  <a16:creationId xmlns:a16="http://schemas.microsoft.com/office/drawing/2014/main" xmlns="" id="{58FD675A-3DDA-3448-AD11-6314388DB3F5}"/>
                </a:ext>
              </a:extLst>
            </p:cNvPr>
            <p:cNvSpPr>
              <a:spLocks noChangeArrowheads="1"/>
            </p:cNvSpPr>
            <p:nvPr/>
          </p:nvSpPr>
          <p:spPr bwMode="auto">
            <a:xfrm>
              <a:off x="2883357" y="3008407"/>
              <a:ext cx="45508" cy="46675"/>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11" name="Oval 56">
              <a:extLst>
                <a:ext uri="{FF2B5EF4-FFF2-40B4-BE49-F238E27FC236}">
                  <a16:creationId xmlns:a16="http://schemas.microsoft.com/office/drawing/2014/main" xmlns="" id="{6960ED57-626D-7D45-9483-7AAAC3C766EE}"/>
                </a:ext>
              </a:extLst>
            </p:cNvPr>
            <p:cNvSpPr>
              <a:spLocks noChangeArrowheads="1"/>
            </p:cNvSpPr>
            <p:nvPr/>
          </p:nvSpPr>
          <p:spPr bwMode="auto">
            <a:xfrm>
              <a:off x="2867021" y="3008407"/>
              <a:ext cx="45508" cy="46675"/>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12" name="Oval 57">
              <a:extLst>
                <a:ext uri="{FF2B5EF4-FFF2-40B4-BE49-F238E27FC236}">
                  <a16:creationId xmlns:a16="http://schemas.microsoft.com/office/drawing/2014/main" xmlns="" id="{CC303E24-BE8B-494E-ACBA-479499E51E20}"/>
                </a:ext>
              </a:extLst>
            </p:cNvPr>
            <p:cNvSpPr>
              <a:spLocks noChangeArrowheads="1"/>
            </p:cNvSpPr>
            <p:nvPr/>
          </p:nvSpPr>
          <p:spPr bwMode="auto">
            <a:xfrm>
              <a:off x="2745667" y="2969901"/>
              <a:ext cx="45508" cy="45508"/>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13" name="Oval 58">
              <a:extLst>
                <a:ext uri="{FF2B5EF4-FFF2-40B4-BE49-F238E27FC236}">
                  <a16:creationId xmlns:a16="http://schemas.microsoft.com/office/drawing/2014/main" xmlns="" id="{C09EFE31-9F9F-DC4D-8F62-B763319849EB}"/>
                </a:ext>
              </a:extLst>
            </p:cNvPr>
            <p:cNvSpPr>
              <a:spLocks noChangeArrowheads="1"/>
            </p:cNvSpPr>
            <p:nvPr/>
          </p:nvSpPr>
          <p:spPr bwMode="auto">
            <a:xfrm>
              <a:off x="2633648" y="2931394"/>
              <a:ext cx="45508" cy="45508"/>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14" name="Oval 59">
              <a:extLst>
                <a:ext uri="{FF2B5EF4-FFF2-40B4-BE49-F238E27FC236}">
                  <a16:creationId xmlns:a16="http://schemas.microsoft.com/office/drawing/2014/main" xmlns="" id="{7AA81BAF-7116-AD44-A905-C897DF31C658}"/>
                </a:ext>
              </a:extLst>
            </p:cNvPr>
            <p:cNvSpPr>
              <a:spLocks noChangeArrowheads="1"/>
            </p:cNvSpPr>
            <p:nvPr/>
          </p:nvSpPr>
          <p:spPr bwMode="auto">
            <a:xfrm>
              <a:off x="2602142" y="2931394"/>
              <a:ext cx="45508" cy="45508"/>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15" name="Oval 60">
              <a:extLst>
                <a:ext uri="{FF2B5EF4-FFF2-40B4-BE49-F238E27FC236}">
                  <a16:creationId xmlns:a16="http://schemas.microsoft.com/office/drawing/2014/main" xmlns="" id="{0916AC9A-C10D-904C-B7BD-1A8A39C4A359}"/>
                </a:ext>
              </a:extLst>
            </p:cNvPr>
            <p:cNvSpPr>
              <a:spLocks noChangeArrowheads="1"/>
            </p:cNvSpPr>
            <p:nvPr/>
          </p:nvSpPr>
          <p:spPr bwMode="auto">
            <a:xfrm>
              <a:off x="2583472" y="2931394"/>
              <a:ext cx="45508" cy="45508"/>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16" name="Oval 61">
              <a:extLst>
                <a:ext uri="{FF2B5EF4-FFF2-40B4-BE49-F238E27FC236}">
                  <a16:creationId xmlns:a16="http://schemas.microsoft.com/office/drawing/2014/main" xmlns="" id="{D741D533-7AF0-3E41-81EF-50C02A2E49F2}"/>
                </a:ext>
              </a:extLst>
            </p:cNvPr>
            <p:cNvSpPr>
              <a:spLocks noChangeArrowheads="1"/>
            </p:cNvSpPr>
            <p:nvPr/>
          </p:nvSpPr>
          <p:spPr bwMode="auto">
            <a:xfrm>
              <a:off x="2528630" y="2931394"/>
              <a:ext cx="45508" cy="45508"/>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17" name="Oval 62">
              <a:extLst>
                <a:ext uri="{FF2B5EF4-FFF2-40B4-BE49-F238E27FC236}">
                  <a16:creationId xmlns:a16="http://schemas.microsoft.com/office/drawing/2014/main" xmlns="" id="{5B8AF992-FDD7-A640-89C1-8AB1754C9E68}"/>
                </a:ext>
              </a:extLst>
            </p:cNvPr>
            <p:cNvSpPr>
              <a:spLocks noChangeArrowheads="1"/>
            </p:cNvSpPr>
            <p:nvPr/>
          </p:nvSpPr>
          <p:spPr bwMode="auto">
            <a:xfrm>
              <a:off x="2430613" y="2866049"/>
              <a:ext cx="47842" cy="46675"/>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18" name="Oval 63">
              <a:extLst>
                <a:ext uri="{FF2B5EF4-FFF2-40B4-BE49-F238E27FC236}">
                  <a16:creationId xmlns:a16="http://schemas.microsoft.com/office/drawing/2014/main" xmlns="" id="{8012950D-8164-ED44-95FE-6F450B52B174}"/>
                </a:ext>
              </a:extLst>
            </p:cNvPr>
            <p:cNvSpPr>
              <a:spLocks noChangeArrowheads="1"/>
            </p:cNvSpPr>
            <p:nvPr/>
          </p:nvSpPr>
          <p:spPr bwMode="auto">
            <a:xfrm>
              <a:off x="2407276" y="2866049"/>
              <a:ext cx="45508" cy="46675"/>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19" name="Oval 64">
              <a:extLst>
                <a:ext uri="{FF2B5EF4-FFF2-40B4-BE49-F238E27FC236}">
                  <a16:creationId xmlns:a16="http://schemas.microsoft.com/office/drawing/2014/main" xmlns="" id="{9E39F7E7-1617-2B42-B263-A2971BFC80F9}"/>
                </a:ext>
              </a:extLst>
            </p:cNvPr>
            <p:cNvSpPr>
              <a:spLocks noChangeArrowheads="1"/>
            </p:cNvSpPr>
            <p:nvPr/>
          </p:nvSpPr>
          <p:spPr bwMode="auto">
            <a:xfrm>
              <a:off x="2262584" y="2744695"/>
              <a:ext cx="46675" cy="46675"/>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20" name="Oval 65">
              <a:extLst>
                <a:ext uri="{FF2B5EF4-FFF2-40B4-BE49-F238E27FC236}">
                  <a16:creationId xmlns:a16="http://schemas.microsoft.com/office/drawing/2014/main" xmlns="" id="{8214E439-E2DE-524A-A8D9-D30464AB3511}"/>
                </a:ext>
              </a:extLst>
            </p:cNvPr>
            <p:cNvSpPr>
              <a:spLocks noChangeArrowheads="1"/>
            </p:cNvSpPr>
            <p:nvPr/>
          </p:nvSpPr>
          <p:spPr bwMode="auto">
            <a:xfrm>
              <a:off x="2105057" y="2630342"/>
              <a:ext cx="45508" cy="45508"/>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21" name="Oval 66">
              <a:extLst>
                <a:ext uri="{FF2B5EF4-FFF2-40B4-BE49-F238E27FC236}">
                  <a16:creationId xmlns:a16="http://schemas.microsoft.com/office/drawing/2014/main" xmlns="" id="{8C8E2A70-A5BA-B04E-822E-8FB8F35F363C}"/>
                </a:ext>
              </a:extLst>
            </p:cNvPr>
            <p:cNvSpPr>
              <a:spLocks noChangeArrowheads="1"/>
            </p:cNvSpPr>
            <p:nvPr/>
          </p:nvSpPr>
          <p:spPr bwMode="auto">
            <a:xfrm>
              <a:off x="2040879" y="2602337"/>
              <a:ext cx="45508" cy="46675"/>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22" name="Oval 67">
              <a:extLst>
                <a:ext uri="{FF2B5EF4-FFF2-40B4-BE49-F238E27FC236}">
                  <a16:creationId xmlns:a16="http://schemas.microsoft.com/office/drawing/2014/main" xmlns="" id="{A538136E-2B8C-C24C-87A7-32EC014BE359}"/>
                </a:ext>
              </a:extLst>
            </p:cNvPr>
            <p:cNvSpPr>
              <a:spLocks noChangeArrowheads="1"/>
            </p:cNvSpPr>
            <p:nvPr/>
          </p:nvSpPr>
          <p:spPr bwMode="auto">
            <a:xfrm>
              <a:off x="1997705" y="2575500"/>
              <a:ext cx="45508" cy="45508"/>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23" name="Oval 68">
              <a:extLst>
                <a:ext uri="{FF2B5EF4-FFF2-40B4-BE49-F238E27FC236}">
                  <a16:creationId xmlns:a16="http://schemas.microsoft.com/office/drawing/2014/main" xmlns="" id="{B82E05C7-CDF3-8C45-9361-ACC11FC9A5CF}"/>
                </a:ext>
              </a:extLst>
            </p:cNvPr>
            <p:cNvSpPr>
              <a:spLocks noChangeArrowheads="1"/>
            </p:cNvSpPr>
            <p:nvPr/>
          </p:nvSpPr>
          <p:spPr bwMode="auto">
            <a:xfrm>
              <a:off x="1850680" y="2494985"/>
              <a:ext cx="46675" cy="45508"/>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24" name="Oval 69">
              <a:extLst>
                <a:ext uri="{FF2B5EF4-FFF2-40B4-BE49-F238E27FC236}">
                  <a16:creationId xmlns:a16="http://schemas.microsoft.com/office/drawing/2014/main" xmlns="" id="{2F17F9E9-238B-214F-8E81-DD50B9EDFDCA}"/>
                </a:ext>
              </a:extLst>
            </p:cNvPr>
            <p:cNvSpPr>
              <a:spLocks noChangeArrowheads="1"/>
            </p:cNvSpPr>
            <p:nvPr/>
          </p:nvSpPr>
          <p:spPr bwMode="auto">
            <a:xfrm>
              <a:off x="1814507" y="2469314"/>
              <a:ext cx="47842" cy="49008"/>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25" name="Oval 70">
              <a:extLst>
                <a:ext uri="{FF2B5EF4-FFF2-40B4-BE49-F238E27FC236}">
                  <a16:creationId xmlns:a16="http://schemas.microsoft.com/office/drawing/2014/main" xmlns="" id="{D7CF694F-294A-D044-B7D8-F6A004BB205F}"/>
                </a:ext>
              </a:extLst>
            </p:cNvPr>
            <p:cNvSpPr>
              <a:spLocks noChangeArrowheads="1"/>
            </p:cNvSpPr>
            <p:nvPr/>
          </p:nvSpPr>
          <p:spPr bwMode="auto">
            <a:xfrm>
              <a:off x="1778334" y="2447144"/>
              <a:ext cx="45508" cy="45508"/>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26" name="Oval 71">
              <a:extLst>
                <a:ext uri="{FF2B5EF4-FFF2-40B4-BE49-F238E27FC236}">
                  <a16:creationId xmlns:a16="http://schemas.microsoft.com/office/drawing/2014/main" xmlns="" id="{54625215-B27B-1F47-9DCB-64E78B7A8604}"/>
                </a:ext>
              </a:extLst>
            </p:cNvPr>
            <p:cNvSpPr>
              <a:spLocks noChangeArrowheads="1"/>
            </p:cNvSpPr>
            <p:nvPr/>
          </p:nvSpPr>
          <p:spPr bwMode="auto">
            <a:xfrm>
              <a:off x="1743328" y="2447144"/>
              <a:ext cx="47842" cy="45508"/>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27" name="Oval 72">
              <a:extLst>
                <a:ext uri="{FF2B5EF4-FFF2-40B4-BE49-F238E27FC236}">
                  <a16:creationId xmlns:a16="http://schemas.microsoft.com/office/drawing/2014/main" xmlns="" id="{29877144-CD03-F544-89B5-1EE1E0A58709}"/>
                </a:ext>
              </a:extLst>
            </p:cNvPr>
            <p:cNvSpPr>
              <a:spLocks noChangeArrowheads="1"/>
            </p:cNvSpPr>
            <p:nvPr/>
          </p:nvSpPr>
          <p:spPr bwMode="auto">
            <a:xfrm>
              <a:off x="1743328" y="2423807"/>
              <a:ext cx="47842" cy="45508"/>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28" name="Oval 73">
              <a:extLst>
                <a:ext uri="{FF2B5EF4-FFF2-40B4-BE49-F238E27FC236}">
                  <a16:creationId xmlns:a16="http://schemas.microsoft.com/office/drawing/2014/main" xmlns="" id="{B5AB0C4C-A712-1244-BC5E-9AA921E3B517}"/>
                </a:ext>
              </a:extLst>
            </p:cNvPr>
            <p:cNvSpPr>
              <a:spLocks noChangeArrowheads="1"/>
            </p:cNvSpPr>
            <p:nvPr/>
          </p:nvSpPr>
          <p:spPr bwMode="auto">
            <a:xfrm>
              <a:off x="1718824" y="2395802"/>
              <a:ext cx="45508" cy="46675"/>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29" name="Oval 74">
              <a:extLst>
                <a:ext uri="{FF2B5EF4-FFF2-40B4-BE49-F238E27FC236}">
                  <a16:creationId xmlns:a16="http://schemas.microsoft.com/office/drawing/2014/main" xmlns="" id="{03EC726C-B12C-D740-834C-0E2678A8136B}"/>
                </a:ext>
              </a:extLst>
            </p:cNvPr>
            <p:cNvSpPr>
              <a:spLocks noChangeArrowheads="1"/>
            </p:cNvSpPr>
            <p:nvPr/>
          </p:nvSpPr>
          <p:spPr bwMode="auto">
            <a:xfrm>
              <a:off x="823837" y="2091249"/>
              <a:ext cx="45508" cy="45508"/>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30" name="Oval 75">
              <a:extLst>
                <a:ext uri="{FF2B5EF4-FFF2-40B4-BE49-F238E27FC236}">
                  <a16:creationId xmlns:a16="http://schemas.microsoft.com/office/drawing/2014/main" xmlns="" id="{9316D43D-905D-B341-9FB1-1C7CF15F52FA}"/>
                </a:ext>
              </a:extLst>
            </p:cNvPr>
            <p:cNvSpPr>
              <a:spLocks noChangeArrowheads="1"/>
            </p:cNvSpPr>
            <p:nvPr/>
          </p:nvSpPr>
          <p:spPr bwMode="auto">
            <a:xfrm>
              <a:off x="1709489" y="2395802"/>
              <a:ext cx="45508" cy="46675"/>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31" name="Oval 76">
              <a:extLst>
                <a:ext uri="{FF2B5EF4-FFF2-40B4-BE49-F238E27FC236}">
                  <a16:creationId xmlns:a16="http://schemas.microsoft.com/office/drawing/2014/main" xmlns="" id="{22EC2848-E7ED-9D44-B1AF-1442B7F9C708}"/>
                </a:ext>
              </a:extLst>
            </p:cNvPr>
            <p:cNvSpPr>
              <a:spLocks noChangeArrowheads="1"/>
            </p:cNvSpPr>
            <p:nvPr/>
          </p:nvSpPr>
          <p:spPr bwMode="auto">
            <a:xfrm>
              <a:off x="1840178" y="2494985"/>
              <a:ext cx="47842" cy="45508"/>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32" name="Oval 77">
              <a:extLst>
                <a:ext uri="{FF2B5EF4-FFF2-40B4-BE49-F238E27FC236}">
                  <a16:creationId xmlns:a16="http://schemas.microsoft.com/office/drawing/2014/main" xmlns="" id="{5A58C4BE-8746-654E-907D-775206EE2A78}"/>
                </a:ext>
              </a:extLst>
            </p:cNvPr>
            <p:cNvSpPr>
              <a:spLocks noChangeArrowheads="1"/>
            </p:cNvSpPr>
            <p:nvPr/>
          </p:nvSpPr>
          <p:spPr bwMode="auto">
            <a:xfrm>
              <a:off x="1830843" y="2494985"/>
              <a:ext cx="45508" cy="45508"/>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33" name="Oval 78">
              <a:extLst>
                <a:ext uri="{FF2B5EF4-FFF2-40B4-BE49-F238E27FC236}">
                  <a16:creationId xmlns:a16="http://schemas.microsoft.com/office/drawing/2014/main" xmlns="" id="{520A308E-5F71-354C-92D6-675437C6420F}"/>
                </a:ext>
              </a:extLst>
            </p:cNvPr>
            <p:cNvSpPr>
              <a:spLocks noChangeArrowheads="1"/>
            </p:cNvSpPr>
            <p:nvPr/>
          </p:nvSpPr>
          <p:spPr bwMode="auto">
            <a:xfrm>
              <a:off x="2562468" y="2931394"/>
              <a:ext cx="45508" cy="45508"/>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34" name="Oval 79">
              <a:extLst>
                <a:ext uri="{FF2B5EF4-FFF2-40B4-BE49-F238E27FC236}">
                  <a16:creationId xmlns:a16="http://schemas.microsoft.com/office/drawing/2014/main" xmlns="" id="{9D4F0AA9-4BC5-A849-AC02-8B8C1610AA84}"/>
                </a:ext>
              </a:extLst>
            </p:cNvPr>
            <p:cNvSpPr>
              <a:spLocks noChangeArrowheads="1"/>
            </p:cNvSpPr>
            <p:nvPr/>
          </p:nvSpPr>
          <p:spPr bwMode="auto">
            <a:xfrm>
              <a:off x="3711833" y="3286121"/>
              <a:ext cx="47842" cy="49008"/>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35" name="Oval 80">
              <a:extLst>
                <a:ext uri="{FF2B5EF4-FFF2-40B4-BE49-F238E27FC236}">
                  <a16:creationId xmlns:a16="http://schemas.microsoft.com/office/drawing/2014/main" xmlns="" id="{B804A6D8-DE70-7644-93A8-DA2D318E8B77}"/>
                </a:ext>
              </a:extLst>
            </p:cNvPr>
            <p:cNvSpPr>
              <a:spLocks noChangeArrowheads="1"/>
            </p:cNvSpPr>
            <p:nvPr/>
          </p:nvSpPr>
          <p:spPr bwMode="auto">
            <a:xfrm>
              <a:off x="4102733" y="3295456"/>
              <a:ext cx="45508" cy="4550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36" name="Oval 81">
              <a:extLst>
                <a:ext uri="{FF2B5EF4-FFF2-40B4-BE49-F238E27FC236}">
                  <a16:creationId xmlns:a16="http://schemas.microsoft.com/office/drawing/2014/main" xmlns="" id="{31A96E65-8C55-4A49-9866-BD53C6A23C29}"/>
                </a:ext>
              </a:extLst>
            </p:cNvPr>
            <p:cNvSpPr>
              <a:spLocks noChangeArrowheads="1"/>
            </p:cNvSpPr>
            <p:nvPr/>
          </p:nvSpPr>
          <p:spPr bwMode="auto">
            <a:xfrm>
              <a:off x="4029220" y="3295456"/>
              <a:ext cx="46675" cy="4550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37" name="Oval 82">
              <a:extLst>
                <a:ext uri="{FF2B5EF4-FFF2-40B4-BE49-F238E27FC236}">
                  <a16:creationId xmlns:a16="http://schemas.microsoft.com/office/drawing/2014/main" xmlns="" id="{ABFBCBEA-D97B-F944-97DF-CAF4963FCFDC}"/>
                </a:ext>
              </a:extLst>
            </p:cNvPr>
            <p:cNvSpPr>
              <a:spLocks noChangeArrowheads="1"/>
            </p:cNvSpPr>
            <p:nvPr/>
          </p:nvSpPr>
          <p:spPr bwMode="auto">
            <a:xfrm>
              <a:off x="3940538" y="3295456"/>
              <a:ext cx="45508" cy="4550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38" name="Oval 83">
              <a:extLst>
                <a:ext uri="{FF2B5EF4-FFF2-40B4-BE49-F238E27FC236}">
                  <a16:creationId xmlns:a16="http://schemas.microsoft.com/office/drawing/2014/main" xmlns="" id="{9FE0E225-1A1A-F047-A2B3-AA6C19610EBA}"/>
                </a:ext>
              </a:extLst>
            </p:cNvPr>
            <p:cNvSpPr>
              <a:spLocks noChangeArrowheads="1"/>
            </p:cNvSpPr>
            <p:nvPr/>
          </p:nvSpPr>
          <p:spPr bwMode="auto">
            <a:xfrm>
              <a:off x="3707165" y="3295456"/>
              <a:ext cx="45508" cy="4550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39" name="Oval 84">
              <a:extLst>
                <a:ext uri="{FF2B5EF4-FFF2-40B4-BE49-F238E27FC236}">
                  <a16:creationId xmlns:a16="http://schemas.microsoft.com/office/drawing/2014/main" xmlns="" id="{0C4400D5-E1CE-E242-B136-9021F4D050FA}"/>
                </a:ext>
              </a:extLst>
            </p:cNvPr>
            <p:cNvSpPr>
              <a:spLocks noChangeArrowheads="1"/>
            </p:cNvSpPr>
            <p:nvPr/>
          </p:nvSpPr>
          <p:spPr bwMode="auto">
            <a:xfrm>
              <a:off x="3668658" y="3295456"/>
              <a:ext cx="45508" cy="4550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40" name="Oval 85">
              <a:extLst>
                <a:ext uri="{FF2B5EF4-FFF2-40B4-BE49-F238E27FC236}">
                  <a16:creationId xmlns:a16="http://schemas.microsoft.com/office/drawing/2014/main" xmlns="" id="{40C93A2D-B40F-744A-85AC-D310926B96F5}"/>
                </a:ext>
              </a:extLst>
            </p:cNvPr>
            <p:cNvSpPr>
              <a:spLocks noChangeArrowheads="1"/>
            </p:cNvSpPr>
            <p:nvPr/>
          </p:nvSpPr>
          <p:spPr bwMode="auto">
            <a:xfrm>
              <a:off x="3621983" y="3057415"/>
              <a:ext cx="46675" cy="47842"/>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41" name="Oval 86">
              <a:extLst>
                <a:ext uri="{FF2B5EF4-FFF2-40B4-BE49-F238E27FC236}">
                  <a16:creationId xmlns:a16="http://schemas.microsoft.com/office/drawing/2014/main" xmlns="" id="{7A4F815C-D7F6-ED41-B218-FA7387E46ACC}"/>
                </a:ext>
              </a:extLst>
            </p:cNvPr>
            <p:cNvSpPr>
              <a:spLocks noChangeArrowheads="1"/>
            </p:cNvSpPr>
            <p:nvPr/>
          </p:nvSpPr>
          <p:spPr bwMode="auto">
            <a:xfrm>
              <a:off x="3590478" y="3057415"/>
              <a:ext cx="45508" cy="47842"/>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42" name="Oval 87">
              <a:extLst>
                <a:ext uri="{FF2B5EF4-FFF2-40B4-BE49-F238E27FC236}">
                  <a16:creationId xmlns:a16="http://schemas.microsoft.com/office/drawing/2014/main" xmlns="" id="{8DBA7257-950C-E847-9052-4D3015A03D7D}"/>
                </a:ext>
              </a:extLst>
            </p:cNvPr>
            <p:cNvSpPr>
              <a:spLocks noChangeArrowheads="1"/>
            </p:cNvSpPr>
            <p:nvPr/>
          </p:nvSpPr>
          <p:spPr bwMode="auto">
            <a:xfrm>
              <a:off x="3578810" y="3057415"/>
              <a:ext cx="45508" cy="47842"/>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43" name="Oval 88">
              <a:extLst>
                <a:ext uri="{FF2B5EF4-FFF2-40B4-BE49-F238E27FC236}">
                  <a16:creationId xmlns:a16="http://schemas.microsoft.com/office/drawing/2014/main" xmlns="" id="{D5A5C7C3-B62D-564B-8C95-D927C90DA1D6}"/>
                </a:ext>
              </a:extLst>
            </p:cNvPr>
            <p:cNvSpPr>
              <a:spLocks noChangeArrowheads="1"/>
            </p:cNvSpPr>
            <p:nvPr/>
          </p:nvSpPr>
          <p:spPr bwMode="auto">
            <a:xfrm>
              <a:off x="3450454" y="3057415"/>
              <a:ext cx="45508" cy="47842"/>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44" name="Oval 89">
              <a:extLst>
                <a:ext uri="{FF2B5EF4-FFF2-40B4-BE49-F238E27FC236}">
                  <a16:creationId xmlns:a16="http://schemas.microsoft.com/office/drawing/2014/main" xmlns="" id="{4013A66C-2CCE-5347-8108-DA66FDD04639}"/>
                </a:ext>
              </a:extLst>
            </p:cNvPr>
            <p:cNvSpPr>
              <a:spLocks noChangeArrowheads="1"/>
            </p:cNvSpPr>
            <p:nvPr/>
          </p:nvSpPr>
          <p:spPr bwMode="auto">
            <a:xfrm>
              <a:off x="3448121" y="3057415"/>
              <a:ext cx="45508" cy="47842"/>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45" name="Oval 90">
              <a:extLst>
                <a:ext uri="{FF2B5EF4-FFF2-40B4-BE49-F238E27FC236}">
                  <a16:creationId xmlns:a16="http://schemas.microsoft.com/office/drawing/2014/main" xmlns="" id="{7AC892D0-35C9-4145-BA4F-7358D1DC9BBD}"/>
                </a:ext>
              </a:extLst>
            </p:cNvPr>
            <p:cNvSpPr>
              <a:spLocks noChangeArrowheads="1"/>
            </p:cNvSpPr>
            <p:nvPr/>
          </p:nvSpPr>
          <p:spPr bwMode="auto">
            <a:xfrm>
              <a:off x="3418949" y="3057415"/>
              <a:ext cx="45508" cy="47842"/>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46" name="Oval 91">
              <a:extLst>
                <a:ext uri="{FF2B5EF4-FFF2-40B4-BE49-F238E27FC236}">
                  <a16:creationId xmlns:a16="http://schemas.microsoft.com/office/drawing/2014/main" xmlns="" id="{89B7BB36-D09D-4E4A-8BCB-5BAD9BC44070}"/>
                </a:ext>
              </a:extLst>
            </p:cNvPr>
            <p:cNvSpPr>
              <a:spLocks noChangeArrowheads="1"/>
            </p:cNvSpPr>
            <p:nvPr/>
          </p:nvSpPr>
          <p:spPr bwMode="auto">
            <a:xfrm>
              <a:off x="3329100" y="3008407"/>
              <a:ext cx="45508" cy="46675"/>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47" name="Oval 92">
              <a:extLst>
                <a:ext uri="{FF2B5EF4-FFF2-40B4-BE49-F238E27FC236}">
                  <a16:creationId xmlns:a16="http://schemas.microsoft.com/office/drawing/2014/main" xmlns="" id="{7B25229D-29E4-7C40-8BE3-30931B29E942}"/>
                </a:ext>
              </a:extLst>
            </p:cNvPr>
            <p:cNvSpPr>
              <a:spLocks noChangeArrowheads="1"/>
            </p:cNvSpPr>
            <p:nvPr/>
          </p:nvSpPr>
          <p:spPr bwMode="auto">
            <a:xfrm>
              <a:off x="3311597" y="2958232"/>
              <a:ext cx="45508" cy="4550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48" name="Oval 93">
              <a:extLst>
                <a:ext uri="{FF2B5EF4-FFF2-40B4-BE49-F238E27FC236}">
                  <a16:creationId xmlns:a16="http://schemas.microsoft.com/office/drawing/2014/main" xmlns="" id="{85F4184F-96A8-364E-B128-78394EB240AF}"/>
                </a:ext>
              </a:extLst>
            </p:cNvPr>
            <p:cNvSpPr>
              <a:spLocks noChangeArrowheads="1"/>
            </p:cNvSpPr>
            <p:nvPr/>
          </p:nvSpPr>
          <p:spPr bwMode="auto">
            <a:xfrm>
              <a:off x="3292927" y="2958232"/>
              <a:ext cx="45508" cy="4550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49" name="Oval 94">
              <a:extLst>
                <a:ext uri="{FF2B5EF4-FFF2-40B4-BE49-F238E27FC236}">
                  <a16:creationId xmlns:a16="http://schemas.microsoft.com/office/drawing/2014/main" xmlns="" id="{4D257222-7B79-E84A-BA21-725E2A71B9A4}"/>
                </a:ext>
              </a:extLst>
            </p:cNvPr>
            <p:cNvSpPr>
              <a:spLocks noChangeArrowheads="1"/>
            </p:cNvSpPr>
            <p:nvPr/>
          </p:nvSpPr>
          <p:spPr bwMode="auto">
            <a:xfrm>
              <a:off x="3271923" y="2917391"/>
              <a:ext cx="45508" cy="4550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50" name="Oval 95">
              <a:extLst>
                <a:ext uri="{FF2B5EF4-FFF2-40B4-BE49-F238E27FC236}">
                  <a16:creationId xmlns:a16="http://schemas.microsoft.com/office/drawing/2014/main" xmlns="" id="{1D9271C3-1B3B-4A4F-80FD-1704AEF178FE}"/>
                </a:ext>
              </a:extLst>
            </p:cNvPr>
            <p:cNvSpPr>
              <a:spLocks noChangeArrowheads="1"/>
            </p:cNvSpPr>
            <p:nvPr/>
          </p:nvSpPr>
          <p:spPr bwMode="auto">
            <a:xfrm>
              <a:off x="3197244" y="2880052"/>
              <a:ext cx="45508" cy="46675"/>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51" name="Oval 96">
              <a:extLst>
                <a:ext uri="{FF2B5EF4-FFF2-40B4-BE49-F238E27FC236}">
                  <a16:creationId xmlns:a16="http://schemas.microsoft.com/office/drawing/2014/main" xmlns="" id="{65C772DA-2C35-4A48-BA40-BFA0ECFD74C3}"/>
                </a:ext>
              </a:extLst>
            </p:cNvPr>
            <p:cNvSpPr>
              <a:spLocks noChangeArrowheads="1"/>
            </p:cNvSpPr>
            <p:nvPr/>
          </p:nvSpPr>
          <p:spPr bwMode="auto">
            <a:xfrm>
              <a:off x="3159904" y="2843879"/>
              <a:ext cx="45508" cy="4550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52" name="Oval 97">
              <a:extLst>
                <a:ext uri="{FF2B5EF4-FFF2-40B4-BE49-F238E27FC236}">
                  <a16:creationId xmlns:a16="http://schemas.microsoft.com/office/drawing/2014/main" xmlns="" id="{80457C03-BC48-494F-967A-342D737F5D16}"/>
                </a:ext>
              </a:extLst>
            </p:cNvPr>
            <p:cNvSpPr>
              <a:spLocks noChangeArrowheads="1"/>
            </p:cNvSpPr>
            <p:nvPr/>
          </p:nvSpPr>
          <p:spPr bwMode="auto">
            <a:xfrm>
              <a:off x="3157570" y="2804206"/>
              <a:ext cx="45508" cy="46675"/>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53" name="Oval 98">
              <a:extLst>
                <a:ext uri="{FF2B5EF4-FFF2-40B4-BE49-F238E27FC236}">
                  <a16:creationId xmlns:a16="http://schemas.microsoft.com/office/drawing/2014/main" xmlns="" id="{A7575122-52DB-CE45-B452-6FC76CD14BF3}"/>
                </a:ext>
              </a:extLst>
            </p:cNvPr>
            <p:cNvSpPr>
              <a:spLocks noChangeArrowheads="1"/>
            </p:cNvSpPr>
            <p:nvPr/>
          </p:nvSpPr>
          <p:spPr bwMode="auto">
            <a:xfrm>
              <a:off x="3116731" y="2770366"/>
              <a:ext cx="45508" cy="4550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54" name="Oval 99">
              <a:extLst>
                <a:ext uri="{FF2B5EF4-FFF2-40B4-BE49-F238E27FC236}">
                  <a16:creationId xmlns:a16="http://schemas.microsoft.com/office/drawing/2014/main" xmlns="" id="{11F28CB4-C270-A548-93E5-43F6F7C3F794}"/>
                </a:ext>
              </a:extLst>
            </p:cNvPr>
            <p:cNvSpPr>
              <a:spLocks noChangeArrowheads="1"/>
            </p:cNvSpPr>
            <p:nvPr/>
          </p:nvSpPr>
          <p:spPr bwMode="auto">
            <a:xfrm>
              <a:off x="3081725" y="2770366"/>
              <a:ext cx="46675" cy="4550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55" name="Oval 100">
              <a:extLst>
                <a:ext uri="{FF2B5EF4-FFF2-40B4-BE49-F238E27FC236}">
                  <a16:creationId xmlns:a16="http://schemas.microsoft.com/office/drawing/2014/main" xmlns="" id="{7ED602E2-2206-7D4F-A38A-F60D8433AFCD}"/>
                </a:ext>
              </a:extLst>
            </p:cNvPr>
            <p:cNvSpPr>
              <a:spLocks noChangeArrowheads="1"/>
            </p:cNvSpPr>
            <p:nvPr/>
          </p:nvSpPr>
          <p:spPr bwMode="auto">
            <a:xfrm>
              <a:off x="3068889" y="2708522"/>
              <a:ext cx="45508" cy="4550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56" name="Oval 101">
              <a:extLst>
                <a:ext uri="{FF2B5EF4-FFF2-40B4-BE49-F238E27FC236}">
                  <a16:creationId xmlns:a16="http://schemas.microsoft.com/office/drawing/2014/main" xmlns="" id="{3E8B0132-44C3-7143-A8EB-17A0ACA0E29D}"/>
                </a:ext>
              </a:extLst>
            </p:cNvPr>
            <p:cNvSpPr>
              <a:spLocks noChangeArrowheads="1"/>
            </p:cNvSpPr>
            <p:nvPr/>
          </p:nvSpPr>
          <p:spPr bwMode="auto">
            <a:xfrm>
              <a:off x="3050219" y="2708522"/>
              <a:ext cx="45508" cy="4550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57" name="Oval 102">
              <a:extLst>
                <a:ext uri="{FF2B5EF4-FFF2-40B4-BE49-F238E27FC236}">
                  <a16:creationId xmlns:a16="http://schemas.microsoft.com/office/drawing/2014/main" xmlns="" id="{F18F4752-8A64-B348-A684-8DFFC1ED3B7B}"/>
                </a:ext>
              </a:extLst>
            </p:cNvPr>
            <p:cNvSpPr>
              <a:spLocks noChangeArrowheads="1"/>
            </p:cNvSpPr>
            <p:nvPr/>
          </p:nvSpPr>
          <p:spPr bwMode="auto">
            <a:xfrm>
              <a:off x="3018714" y="2708522"/>
              <a:ext cx="47842" cy="4550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58" name="Oval 103">
              <a:extLst>
                <a:ext uri="{FF2B5EF4-FFF2-40B4-BE49-F238E27FC236}">
                  <a16:creationId xmlns:a16="http://schemas.microsoft.com/office/drawing/2014/main" xmlns="" id="{457CCCA9-ED4F-1A4E-875B-597BBB359A3C}"/>
                </a:ext>
              </a:extLst>
            </p:cNvPr>
            <p:cNvSpPr>
              <a:spLocks noChangeArrowheads="1"/>
            </p:cNvSpPr>
            <p:nvPr/>
          </p:nvSpPr>
          <p:spPr bwMode="auto">
            <a:xfrm>
              <a:off x="2961537" y="2653679"/>
              <a:ext cx="45508" cy="4550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59" name="Oval 104">
              <a:extLst>
                <a:ext uri="{FF2B5EF4-FFF2-40B4-BE49-F238E27FC236}">
                  <a16:creationId xmlns:a16="http://schemas.microsoft.com/office/drawing/2014/main" xmlns="" id="{1D629270-DF68-684E-A492-B1DE0B63992D}"/>
                </a:ext>
              </a:extLst>
            </p:cNvPr>
            <p:cNvSpPr>
              <a:spLocks noChangeArrowheads="1"/>
            </p:cNvSpPr>
            <p:nvPr/>
          </p:nvSpPr>
          <p:spPr bwMode="auto">
            <a:xfrm>
              <a:off x="2926531" y="2653679"/>
              <a:ext cx="45508" cy="4550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60" name="Oval 105">
              <a:extLst>
                <a:ext uri="{FF2B5EF4-FFF2-40B4-BE49-F238E27FC236}">
                  <a16:creationId xmlns:a16="http://schemas.microsoft.com/office/drawing/2014/main" xmlns="" id="{3694BC1A-24EC-A746-9D7E-56F5A78C363D}"/>
                </a:ext>
              </a:extLst>
            </p:cNvPr>
            <p:cNvSpPr>
              <a:spLocks noChangeArrowheads="1"/>
            </p:cNvSpPr>
            <p:nvPr/>
          </p:nvSpPr>
          <p:spPr bwMode="auto">
            <a:xfrm>
              <a:off x="2888025" y="2653679"/>
              <a:ext cx="47842" cy="4550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61" name="Oval 106">
              <a:extLst>
                <a:ext uri="{FF2B5EF4-FFF2-40B4-BE49-F238E27FC236}">
                  <a16:creationId xmlns:a16="http://schemas.microsoft.com/office/drawing/2014/main" xmlns="" id="{FB01F5CD-EC1B-AD46-8D6C-58C8144F4028}"/>
                </a:ext>
              </a:extLst>
            </p:cNvPr>
            <p:cNvSpPr>
              <a:spLocks noChangeArrowheads="1"/>
            </p:cNvSpPr>
            <p:nvPr/>
          </p:nvSpPr>
          <p:spPr bwMode="auto">
            <a:xfrm>
              <a:off x="2883357" y="2653679"/>
              <a:ext cx="45508" cy="4550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62" name="Oval 107">
              <a:extLst>
                <a:ext uri="{FF2B5EF4-FFF2-40B4-BE49-F238E27FC236}">
                  <a16:creationId xmlns:a16="http://schemas.microsoft.com/office/drawing/2014/main" xmlns="" id="{4D57419B-2DF5-6E42-8037-AA66AB11692D}"/>
                </a:ext>
              </a:extLst>
            </p:cNvPr>
            <p:cNvSpPr>
              <a:spLocks noChangeArrowheads="1"/>
            </p:cNvSpPr>
            <p:nvPr/>
          </p:nvSpPr>
          <p:spPr bwMode="auto">
            <a:xfrm>
              <a:off x="2826180" y="2653679"/>
              <a:ext cx="45508" cy="4550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63" name="Oval 108">
              <a:extLst>
                <a:ext uri="{FF2B5EF4-FFF2-40B4-BE49-F238E27FC236}">
                  <a16:creationId xmlns:a16="http://schemas.microsoft.com/office/drawing/2014/main" xmlns="" id="{4A858B6B-9EF5-DE48-A3A5-990B04BC9D02}"/>
                </a:ext>
              </a:extLst>
            </p:cNvPr>
            <p:cNvSpPr>
              <a:spLocks noChangeArrowheads="1"/>
            </p:cNvSpPr>
            <p:nvPr/>
          </p:nvSpPr>
          <p:spPr bwMode="auto">
            <a:xfrm>
              <a:off x="2812178" y="2653679"/>
              <a:ext cx="45508" cy="4550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64" name="Oval 109">
              <a:extLst>
                <a:ext uri="{FF2B5EF4-FFF2-40B4-BE49-F238E27FC236}">
                  <a16:creationId xmlns:a16="http://schemas.microsoft.com/office/drawing/2014/main" xmlns="" id="{A5DB35EC-2912-CD45-B077-973A92DBD5F7}"/>
                </a:ext>
              </a:extLst>
            </p:cNvPr>
            <p:cNvSpPr>
              <a:spLocks noChangeArrowheads="1"/>
            </p:cNvSpPr>
            <p:nvPr/>
          </p:nvSpPr>
          <p:spPr bwMode="auto">
            <a:xfrm>
              <a:off x="2793508" y="2653679"/>
              <a:ext cx="46675" cy="4550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65" name="Oval 110">
              <a:extLst>
                <a:ext uri="{FF2B5EF4-FFF2-40B4-BE49-F238E27FC236}">
                  <a16:creationId xmlns:a16="http://schemas.microsoft.com/office/drawing/2014/main" xmlns="" id="{E94B86F8-3516-3045-824B-CD74A2D25FCB}"/>
                </a:ext>
              </a:extLst>
            </p:cNvPr>
            <p:cNvSpPr>
              <a:spLocks noChangeArrowheads="1"/>
            </p:cNvSpPr>
            <p:nvPr/>
          </p:nvSpPr>
          <p:spPr bwMode="auto">
            <a:xfrm>
              <a:off x="2764337" y="2653679"/>
              <a:ext cx="45508" cy="4550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66" name="Oval 111">
              <a:extLst>
                <a:ext uri="{FF2B5EF4-FFF2-40B4-BE49-F238E27FC236}">
                  <a16:creationId xmlns:a16="http://schemas.microsoft.com/office/drawing/2014/main" xmlns="" id="{00EA71AF-0012-9840-A350-205F83EDF6DD}"/>
                </a:ext>
              </a:extLst>
            </p:cNvPr>
            <p:cNvSpPr>
              <a:spLocks noChangeArrowheads="1"/>
            </p:cNvSpPr>
            <p:nvPr/>
          </p:nvSpPr>
          <p:spPr bwMode="auto">
            <a:xfrm>
              <a:off x="2745667" y="2653679"/>
              <a:ext cx="45508" cy="4550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67" name="Oval 112">
              <a:extLst>
                <a:ext uri="{FF2B5EF4-FFF2-40B4-BE49-F238E27FC236}">
                  <a16:creationId xmlns:a16="http://schemas.microsoft.com/office/drawing/2014/main" xmlns="" id="{9936F5B0-B0E2-1548-A1E7-B61ED1ECB616}"/>
                </a:ext>
              </a:extLst>
            </p:cNvPr>
            <p:cNvSpPr>
              <a:spLocks noChangeArrowheads="1"/>
            </p:cNvSpPr>
            <p:nvPr/>
          </p:nvSpPr>
          <p:spPr bwMode="auto">
            <a:xfrm>
              <a:off x="2738666" y="2630342"/>
              <a:ext cx="46675" cy="47842"/>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68" name="Oval 113">
              <a:extLst>
                <a:ext uri="{FF2B5EF4-FFF2-40B4-BE49-F238E27FC236}">
                  <a16:creationId xmlns:a16="http://schemas.microsoft.com/office/drawing/2014/main" xmlns="" id="{E75D80E4-CA6B-8043-96F8-54D4B5C3393C}"/>
                </a:ext>
              </a:extLst>
            </p:cNvPr>
            <p:cNvSpPr>
              <a:spLocks noChangeArrowheads="1"/>
            </p:cNvSpPr>
            <p:nvPr/>
          </p:nvSpPr>
          <p:spPr bwMode="auto">
            <a:xfrm>
              <a:off x="2681489" y="2630342"/>
              <a:ext cx="45508" cy="47842"/>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69" name="Oval 114">
              <a:extLst>
                <a:ext uri="{FF2B5EF4-FFF2-40B4-BE49-F238E27FC236}">
                  <a16:creationId xmlns:a16="http://schemas.microsoft.com/office/drawing/2014/main" xmlns="" id="{9D91B1F7-11D8-7242-B979-3264DB9F83BF}"/>
                </a:ext>
              </a:extLst>
            </p:cNvPr>
            <p:cNvSpPr>
              <a:spLocks noChangeArrowheads="1"/>
            </p:cNvSpPr>
            <p:nvPr/>
          </p:nvSpPr>
          <p:spPr bwMode="auto">
            <a:xfrm>
              <a:off x="2656985" y="2630342"/>
              <a:ext cx="45508" cy="47842"/>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70" name="Oval 115">
              <a:extLst>
                <a:ext uri="{FF2B5EF4-FFF2-40B4-BE49-F238E27FC236}">
                  <a16:creationId xmlns:a16="http://schemas.microsoft.com/office/drawing/2014/main" xmlns="" id="{C9003E5E-C910-5A40-AD57-5DBC8780F990}"/>
                </a:ext>
              </a:extLst>
            </p:cNvPr>
            <p:cNvSpPr>
              <a:spLocks noChangeArrowheads="1"/>
            </p:cNvSpPr>
            <p:nvPr/>
          </p:nvSpPr>
          <p:spPr bwMode="auto">
            <a:xfrm>
              <a:off x="2628980" y="2630342"/>
              <a:ext cx="47842" cy="47842"/>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71" name="Oval 116">
              <a:extLst>
                <a:ext uri="{FF2B5EF4-FFF2-40B4-BE49-F238E27FC236}">
                  <a16:creationId xmlns:a16="http://schemas.microsoft.com/office/drawing/2014/main" xmlns="" id="{5BC1CE4A-43F4-9E45-B376-DE524AEDC8F3}"/>
                </a:ext>
              </a:extLst>
            </p:cNvPr>
            <p:cNvSpPr>
              <a:spLocks noChangeArrowheads="1"/>
            </p:cNvSpPr>
            <p:nvPr/>
          </p:nvSpPr>
          <p:spPr bwMode="auto">
            <a:xfrm>
              <a:off x="2571803" y="2630342"/>
              <a:ext cx="45508" cy="47842"/>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72" name="Oval 117">
              <a:extLst>
                <a:ext uri="{FF2B5EF4-FFF2-40B4-BE49-F238E27FC236}">
                  <a16:creationId xmlns:a16="http://schemas.microsoft.com/office/drawing/2014/main" xmlns="" id="{F9D8D678-69BC-4243-A456-55766B222584}"/>
                </a:ext>
              </a:extLst>
            </p:cNvPr>
            <p:cNvSpPr>
              <a:spLocks noChangeArrowheads="1"/>
            </p:cNvSpPr>
            <p:nvPr/>
          </p:nvSpPr>
          <p:spPr bwMode="auto">
            <a:xfrm>
              <a:off x="2550800" y="2630342"/>
              <a:ext cx="46675" cy="47842"/>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73" name="Oval 118">
              <a:extLst>
                <a:ext uri="{FF2B5EF4-FFF2-40B4-BE49-F238E27FC236}">
                  <a16:creationId xmlns:a16="http://schemas.microsoft.com/office/drawing/2014/main" xmlns="" id="{ABD1F6D3-8BBE-4843-9F96-BE1F7D3C47AC}"/>
                </a:ext>
              </a:extLst>
            </p:cNvPr>
            <p:cNvSpPr>
              <a:spLocks noChangeArrowheads="1"/>
            </p:cNvSpPr>
            <p:nvPr/>
          </p:nvSpPr>
          <p:spPr bwMode="auto">
            <a:xfrm>
              <a:off x="2507626" y="2611672"/>
              <a:ext cx="45508" cy="46675"/>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74" name="Oval 119">
              <a:extLst>
                <a:ext uri="{FF2B5EF4-FFF2-40B4-BE49-F238E27FC236}">
                  <a16:creationId xmlns:a16="http://schemas.microsoft.com/office/drawing/2014/main" xmlns="" id="{465D56FB-7A0D-7E42-902C-310592A25236}"/>
                </a:ext>
              </a:extLst>
            </p:cNvPr>
            <p:cNvSpPr>
              <a:spLocks noChangeArrowheads="1"/>
            </p:cNvSpPr>
            <p:nvPr/>
          </p:nvSpPr>
          <p:spPr bwMode="auto">
            <a:xfrm>
              <a:off x="2493624" y="2611672"/>
              <a:ext cx="46675" cy="46675"/>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75" name="Oval 120">
              <a:extLst>
                <a:ext uri="{FF2B5EF4-FFF2-40B4-BE49-F238E27FC236}">
                  <a16:creationId xmlns:a16="http://schemas.microsoft.com/office/drawing/2014/main" xmlns="" id="{EDB652B7-2C31-9E4C-99C2-6C08D758E607}"/>
                </a:ext>
              </a:extLst>
            </p:cNvPr>
            <p:cNvSpPr>
              <a:spLocks noChangeArrowheads="1"/>
            </p:cNvSpPr>
            <p:nvPr/>
          </p:nvSpPr>
          <p:spPr bwMode="auto">
            <a:xfrm>
              <a:off x="2473787" y="2594169"/>
              <a:ext cx="45508" cy="4550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76" name="Oval 121">
              <a:extLst>
                <a:ext uri="{FF2B5EF4-FFF2-40B4-BE49-F238E27FC236}">
                  <a16:creationId xmlns:a16="http://schemas.microsoft.com/office/drawing/2014/main" xmlns="" id="{7372897F-4436-7E40-834F-17598A874588}"/>
                </a:ext>
              </a:extLst>
            </p:cNvPr>
            <p:cNvSpPr>
              <a:spLocks noChangeArrowheads="1"/>
            </p:cNvSpPr>
            <p:nvPr/>
          </p:nvSpPr>
          <p:spPr bwMode="auto">
            <a:xfrm>
              <a:off x="2459784" y="2594169"/>
              <a:ext cx="45508" cy="4550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77" name="Oval 122">
              <a:extLst>
                <a:ext uri="{FF2B5EF4-FFF2-40B4-BE49-F238E27FC236}">
                  <a16:creationId xmlns:a16="http://schemas.microsoft.com/office/drawing/2014/main" xmlns="" id="{3BEF1E19-DEF5-BC4B-A5E8-DE8BEC76445B}"/>
                </a:ext>
              </a:extLst>
            </p:cNvPr>
            <p:cNvSpPr>
              <a:spLocks noChangeArrowheads="1"/>
            </p:cNvSpPr>
            <p:nvPr/>
          </p:nvSpPr>
          <p:spPr bwMode="auto">
            <a:xfrm>
              <a:off x="2434113" y="2577833"/>
              <a:ext cx="46675" cy="4550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78" name="Oval 123">
              <a:extLst>
                <a:ext uri="{FF2B5EF4-FFF2-40B4-BE49-F238E27FC236}">
                  <a16:creationId xmlns:a16="http://schemas.microsoft.com/office/drawing/2014/main" xmlns="" id="{F179B9AA-C2C2-DE46-A39F-10F190317C1A}"/>
                </a:ext>
              </a:extLst>
            </p:cNvPr>
            <p:cNvSpPr>
              <a:spLocks noChangeArrowheads="1"/>
            </p:cNvSpPr>
            <p:nvPr/>
          </p:nvSpPr>
          <p:spPr bwMode="auto">
            <a:xfrm>
              <a:off x="2402608" y="2577833"/>
              <a:ext cx="45508" cy="4550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79" name="Oval 124">
              <a:extLst>
                <a:ext uri="{FF2B5EF4-FFF2-40B4-BE49-F238E27FC236}">
                  <a16:creationId xmlns:a16="http://schemas.microsoft.com/office/drawing/2014/main" xmlns="" id="{F021E0C5-1F16-984F-9758-A3F972AA91E2}"/>
                </a:ext>
              </a:extLst>
            </p:cNvPr>
            <p:cNvSpPr>
              <a:spLocks noChangeArrowheads="1"/>
            </p:cNvSpPr>
            <p:nvPr/>
          </p:nvSpPr>
          <p:spPr bwMode="auto">
            <a:xfrm>
              <a:off x="2343098" y="2561497"/>
              <a:ext cx="45508" cy="4550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80" name="Oval 125">
              <a:extLst>
                <a:ext uri="{FF2B5EF4-FFF2-40B4-BE49-F238E27FC236}">
                  <a16:creationId xmlns:a16="http://schemas.microsoft.com/office/drawing/2014/main" xmlns="" id="{ADBDDD3B-53FD-0143-BEB6-10451D89AA31}"/>
                </a:ext>
              </a:extLst>
            </p:cNvPr>
            <p:cNvSpPr>
              <a:spLocks noChangeArrowheads="1"/>
            </p:cNvSpPr>
            <p:nvPr/>
          </p:nvSpPr>
          <p:spPr bwMode="auto">
            <a:xfrm>
              <a:off x="2324428" y="2561497"/>
              <a:ext cx="46675" cy="4550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81" name="Oval 126">
              <a:extLst>
                <a:ext uri="{FF2B5EF4-FFF2-40B4-BE49-F238E27FC236}">
                  <a16:creationId xmlns:a16="http://schemas.microsoft.com/office/drawing/2014/main" xmlns="" id="{D9C5F3B8-BBCB-DC48-B874-8D4719B4900F}"/>
                </a:ext>
              </a:extLst>
            </p:cNvPr>
            <p:cNvSpPr>
              <a:spLocks noChangeArrowheads="1"/>
            </p:cNvSpPr>
            <p:nvPr/>
          </p:nvSpPr>
          <p:spPr bwMode="auto">
            <a:xfrm>
              <a:off x="2306925" y="2540493"/>
              <a:ext cx="45508" cy="4900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82" name="Oval 127">
              <a:extLst>
                <a:ext uri="{FF2B5EF4-FFF2-40B4-BE49-F238E27FC236}">
                  <a16:creationId xmlns:a16="http://schemas.microsoft.com/office/drawing/2014/main" xmlns="" id="{DE96ED57-0B3A-5343-8225-DFBBE55580F0}"/>
                </a:ext>
              </a:extLst>
            </p:cNvPr>
            <p:cNvSpPr>
              <a:spLocks noChangeArrowheads="1"/>
            </p:cNvSpPr>
            <p:nvPr/>
          </p:nvSpPr>
          <p:spPr bwMode="auto">
            <a:xfrm>
              <a:off x="2295256" y="2540493"/>
              <a:ext cx="45508" cy="4900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83" name="Oval 128">
              <a:extLst>
                <a:ext uri="{FF2B5EF4-FFF2-40B4-BE49-F238E27FC236}">
                  <a16:creationId xmlns:a16="http://schemas.microsoft.com/office/drawing/2014/main" xmlns="" id="{0D64A7DD-41FB-554F-86EA-9DE5B3EF846A}"/>
                </a:ext>
              </a:extLst>
            </p:cNvPr>
            <p:cNvSpPr>
              <a:spLocks noChangeArrowheads="1"/>
            </p:cNvSpPr>
            <p:nvPr/>
          </p:nvSpPr>
          <p:spPr bwMode="auto">
            <a:xfrm>
              <a:off x="2231078" y="2494985"/>
              <a:ext cx="45508" cy="4550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84" name="Oval 129">
              <a:extLst>
                <a:ext uri="{FF2B5EF4-FFF2-40B4-BE49-F238E27FC236}">
                  <a16:creationId xmlns:a16="http://schemas.microsoft.com/office/drawing/2014/main" xmlns="" id="{A0884EA8-ED0A-2C49-9220-52379CF95BE7}"/>
                </a:ext>
              </a:extLst>
            </p:cNvPr>
            <p:cNvSpPr>
              <a:spLocks noChangeArrowheads="1"/>
            </p:cNvSpPr>
            <p:nvPr/>
          </p:nvSpPr>
          <p:spPr bwMode="auto">
            <a:xfrm>
              <a:off x="2180903" y="2494985"/>
              <a:ext cx="45508" cy="4550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85" name="Oval 130">
              <a:extLst>
                <a:ext uri="{FF2B5EF4-FFF2-40B4-BE49-F238E27FC236}">
                  <a16:creationId xmlns:a16="http://schemas.microsoft.com/office/drawing/2014/main" xmlns="" id="{E8B915D2-1A18-A642-8C42-5527DB74EEBC}"/>
                </a:ext>
              </a:extLst>
            </p:cNvPr>
            <p:cNvSpPr>
              <a:spLocks noChangeArrowheads="1"/>
            </p:cNvSpPr>
            <p:nvPr/>
          </p:nvSpPr>
          <p:spPr bwMode="auto">
            <a:xfrm>
              <a:off x="2136563" y="2483317"/>
              <a:ext cx="46675" cy="4550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86" name="Oval 131">
              <a:extLst>
                <a:ext uri="{FF2B5EF4-FFF2-40B4-BE49-F238E27FC236}">
                  <a16:creationId xmlns:a16="http://schemas.microsoft.com/office/drawing/2014/main" xmlns="" id="{38AE9069-3A40-7A4E-BD80-A6362BEBDFF5}"/>
                </a:ext>
              </a:extLst>
            </p:cNvPr>
            <p:cNvSpPr>
              <a:spLocks noChangeArrowheads="1"/>
            </p:cNvSpPr>
            <p:nvPr/>
          </p:nvSpPr>
          <p:spPr bwMode="auto">
            <a:xfrm>
              <a:off x="2102723" y="2466980"/>
              <a:ext cx="45508" cy="46675"/>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87" name="Oval 132">
              <a:extLst>
                <a:ext uri="{FF2B5EF4-FFF2-40B4-BE49-F238E27FC236}">
                  <a16:creationId xmlns:a16="http://schemas.microsoft.com/office/drawing/2014/main" xmlns="" id="{3F030A90-E979-8448-B42F-DB77BBA7081B}"/>
                </a:ext>
              </a:extLst>
            </p:cNvPr>
            <p:cNvSpPr>
              <a:spLocks noChangeArrowheads="1"/>
            </p:cNvSpPr>
            <p:nvPr/>
          </p:nvSpPr>
          <p:spPr bwMode="auto">
            <a:xfrm>
              <a:off x="2075885" y="2451812"/>
              <a:ext cx="45508" cy="4550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88" name="Oval 133">
              <a:extLst>
                <a:ext uri="{FF2B5EF4-FFF2-40B4-BE49-F238E27FC236}">
                  <a16:creationId xmlns:a16="http://schemas.microsoft.com/office/drawing/2014/main" xmlns="" id="{AB004ACB-0EBF-8A46-AA23-FCCCD66CA034}"/>
                </a:ext>
              </a:extLst>
            </p:cNvPr>
            <p:cNvSpPr>
              <a:spLocks noChangeArrowheads="1"/>
            </p:cNvSpPr>
            <p:nvPr/>
          </p:nvSpPr>
          <p:spPr bwMode="auto">
            <a:xfrm>
              <a:off x="2061883" y="2435475"/>
              <a:ext cx="45508" cy="47842"/>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89" name="Oval 134">
              <a:extLst>
                <a:ext uri="{FF2B5EF4-FFF2-40B4-BE49-F238E27FC236}">
                  <a16:creationId xmlns:a16="http://schemas.microsoft.com/office/drawing/2014/main" xmlns="" id="{93E7861B-E5BB-8E40-A564-B3B79A6F9178}"/>
                </a:ext>
              </a:extLst>
            </p:cNvPr>
            <p:cNvSpPr>
              <a:spLocks noChangeArrowheads="1"/>
            </p:cNvSpPr>
            <p:nvPr/>
          </p:nvSpPr>
          <p:spPr bwMode="auto">
            <a:xfrm>
              <a:off x="2047881" y="2407471"/>
              <a:ext cx="45508" cy="46675"/>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90" name="Oval 135">
              <a:extLst>
                <a:ext uri="{FF2B5EF4-FFF2-40B4-BE49-F238E27FC236}">
                  <a16:creationId xmlns:a16="http://schemas.microsoft.com/office/drawing/2014/main" xmlns="" id="{490DB958-A3E7-174C-98CF-32BEE760592C}"/>
                </a:ext>
              </a:extLst>
            </p:cNvPr>
            <p:cNvSpPr>
              <a:spLocks noChangeArrowheads="1"/>
            </p:cNvSpPr>
            <p:nvPr/>
          </p:nvSpPr>
          <p:spPr bwMode="auto">
            <a:xfrm>
              <a:off x="2038546" y="2407471"/>
              <a:ext cx="45508" cy="46675"/>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91" name="Oval 136">
              <a:extLst>
                <a:ext uri="{FF2B5EF4-FFF2-40B4-BE49-F238E27FC236}">
                  <a16:creationId xmlns:a16="http://schemas.microsoft.com/office/drawing/2014/main" xmlns="" id="{4D89C57E-1B3A-F44F-84AF-07C19495A983}"/>
                </a:ext>
              </a:extLst>
            </p:cNvPr>
            <p:cNvSpPr>
              <a:spLocks noChangeArrowheads="1"/>
            </p:cNvSpPr>
            <p:nvPr/>
          </p:nvSpPr>
          <p:spPr bwMode="auto">
            <a:xfrm>
              <a:off x="2011707" y="2361962"/>
              <a:ext cx="45508" cy="4550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92" name="Oval 137">
              <a:extLst>
                <a:ext uri="{FF2B5EF4-FFF2-40B4-BE49-F238E27FC236}">
                  <a16:creationId xmlns:a16="http://schemas.microsoft.com/office/drawing/2014/main" xmlns="" id="{829B3350-4D0D-C649-8E2C-5677C80EA590}"/>
                </a:ext>
              </a:extLst>
            </p:cNvPr>
            <p:cNvSpPr>
              <a:spLocks noChangeArrowheads="1"/>
            </p:cNvSpPr>
            <p:nvPr/>
          </p:nvSpPr>
          <p:spPr bwMode="auto">
            <a:xfrm>
              <a:off x="2002372" y="2333958"/>
              <a:ext cx="45508" cy="4900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93" name="Oval 138">
              <a:extLst>
                <a:ext uri="{FF2B5EF4-FFF2-40B4-BE49-F238E27FC236}">
                  <a16:creationId xmlns:a16="http://schemas.microsoft.com/office/drawing/2014/main" xmlns="" id="{6DB46C52-5C33-F94A-A153-FD164A590893}"/>
                </a:ext>
              </a:extLst>
            </p:cNvPr>
            <p:cNvSpPr>
              <a:spLocks noChangeArrowheads="1"/>
            </p:cNvSpPr>
            <p:nvPr/>
          </p:nvSpPr>
          <p:spPr bwMode="auto">
            <a:xfrm>
              <a:off x="1974368" y="2333958"/>
              <a:ext cx="45508" cy="4900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94" name="Oval 139">
              <a:extLst>
                <a:ext uri="{FF2B5EF4-FFF2-40B4-BE49-F238E27FC236}">
                  <a16:creationId xmlns:a16="http://schemas.microsoft.com/office/drawing/2014/main" xmlns="" id="{A62624A1-0F9A-334D-BDE8-CB4189E72ED9}"/>
                </a:ext>
              </a:extLst>
            </p:cNvPr>
            <p:cNvSpPr>
              <a:spLocks noChangeArrowheads="1"/>
            </p:cNvSpPr>
            <p:nvPr/>
          </p:nvSpPr>
          <p:spPr bwMode="auto">
            <a:xfrm>
              <a:off x="1965033" y="2326956"/>
              <a:ext cx="46675" cy="46675"/>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95" name="Oval 140">
              <a:extLst>
                <a:ext uri="{FF2B5EF4-FFF2-40B4-BE49-F238E27FC236}">
                  <a16:creationId xmlns:a16="http://schemas.microsoft.com/office/drawing/2014/main" xmlns="" id="{40F3190C-A443-104E-AE47-0FD8B8656DCF}"/>
                </a:ext>
              </a:extLst>
            </p:cNvPr>
            <p:cNvSpPr>
              <a:spLocks noChangeArrowheads="1"/>
            </p:cNvSpPr>
            <p:nvPr/>
          </p:nvSpPr>
          <p:spPr bwMode="auto">
            <a:xfrm>
              <a:off x="1903189" y="2309454"/>
              <a:ext cx="46675" cy="47842"/>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96" name="Oval 141">
              <a:extLst>
                <a:ext uri="{FF2B5EF4-FFF2-40B4-BE49-F238E27FC236}">
                  <a16:creationId xmlns:a16="http://schemas.microsoft.com/office/drawing/2014/main" xmlns="" id="{7A1FD065-A231-0745-B157-0B009A0E089F}"/>
                </a:ext>
              </a:extLst>
            </p:cNvPr>
            <p:cNvSpPr>
              <a:spLocks noChangeArrowheads="1"/>
            </p:cNvSpPr>
            <p:nvPr/>
          </p:nvSpPr>
          <p:spPr bwMode="auto">
            <a:xfrm>
              <a:off x="1874017" y="2309454"/>
              <a:ext cx="45508" cy="47842"/>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97" name="Oval 142">
              <a:extLst>
                <a:ext uri="{FF2B5EF4-FFF2-40B4-BE49-F238E27FC236}">
                  <a16:creationId xmlns:a16="http://schemas.microsoft.com/office/drawing/2014/main" xmlns="" id="{0B7430B1-FD86-124B-94CE-DD152A735B6B}"/>
                </a:ext>
              </a:extLst>
            </p:cNvPr>
            <p:cNvSpPr>
              <a:spLocks noChangeArrowheads="1"/>
            </p:cNvSpPr>
            <p:nvPr/>
          </p:nvSpPr>
          <p:spPr bwMode="auto">
            <a:xfrm>
              <a:off x="1846012" y="2297785"/>
              <a:ext cx="46675" cy="47842"/>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98" name="Oval 143">
              <a:extLst>
                <a:ext uri="{FF2B5EF4-FFF2-40B4-BE49-F238E27FC236}">
                  <a16:creationId xmlns:a16="http://schemas.microsoft.com/office/drawing/2014/main" xmlns="" id="{FEE52188-2443-1A4E-BF7A-DC2CC917FC9E}"/>
                </a:ext>
              </a:extLst>
            </p:cNvPr>
            <p:cNvSpPr>
              <a:spLocks noChangeArrowheads="1"/>
            </p:cNvSpPr>
            <p:nvPr/>
          </p:nvSpPr>
          <p:spPr bwMode="auto">
            <a:xfrm>
              <a:off x="1805172" y="2297785"/>
              <a:ext cx="45508" cy="47842"/>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299" name="Oval 144">
              <a:extLst>
                <a:ext uri="{FF2B5EF4-FFF2-40B4-BE49-F238E27FC236}">
                  <a16:creationId xmlns:a16="http://schemas.microsoft.com/office/drawing/2014/main" xmlns="" id="{FA17E043-505D-FC43-8045-AE5D0C3FFF89}"/>
                </a:ext>
              </a:extLst>
            </p:cNvPr>
            <p:cNvSpPr>
              <a:spLocks noChangeArrowheads="1"/>
            </p:cNvSpPr>
            <p:nvPr/>
          </p:nvSpPr>
          <p:spPr bwMode="auto">
            <a:xfrm>
              <a:off x="1784169" y="2297785"/>
              <a:ext cx="46675" cy="47842"/>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300" name="Oval 145">
              <a:extLst>
                <a:ext uri="{FF2B5EF4-FFF2-40B4-BE49-F238E27FC236}">
                  <a16:creationId xmlns:a16="http://schemas.microsoft.com/office/drawing/2014/main" xmlns="" id="{AAA6C9B4-A255-1F47-A8FE-A31AFE1E6892}"/>
                </a:ext>
              </a:extLst>
            </p:cNvPr>
            <p:cNvSpPr>
              <a:spLocks noChangeArrowheads="1"/>
            </p:cNvSpPr>
            <p:nvPr/>
          </p:nvSpPr>
          <p:spPr bwMode="auto">
            <a:xfrm>
              <a:off x="1747996" y="2283783"/>
              <a:ext cx="45508" cy="4550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301" name="Oval 146">
              <a:extLst>
                <a:ext uri="{FF2B5EF4-FFF2-40B4-BE49-F238E27FC236}">
                  <a16:creationId xmlns:a16="http://schemas.microsoft.com/office/drawing/2014/main" xmlns="" id="{6740FF05-BAE5-364A-AEFE-82C374E0E646}"/>
                </a:ext>
              </a:extLst>
            </p:cNvPr>
            <p:cNvSpPr>
              <a:spLocks noChangeArrowheads="1"/>
            </p:cNvSpPr>
            <p:nvPr/>
          </p:nvSpPr>
          <p:spPr bwMode="auto">
            <a:xfrm>
              <a:off x="1709489" y="2283783"/>
              <a:ext cx="45508" cy="4550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302" name="Oval 147">
              <a:extLst>
                <a:ext uri="{FF2B5EF4-FFF2-40B4-BE49-F238E27FC236}">
                  <a16:creationId xmlns:a16="http://schemas.microsoft.com/office/drawing/2014/main" xmlns="" id="{CBE46A17-18C2-C448-803B-31AB6F54E04D}"/>
                </a:ext>
              </a:extLst>
            </p:cNvPr>
            <p:cNvSpPr>
              <a:spLocks noChangeArrowheads="1"/>
            </p:cNvSpPr>
            <p:nvPr/>
          </p:nvSpPr>
          <p:spPr bwMode="auto">
            <a:xfrm>
              <a:off x="1674483" y="2283783"/>
              <a:ext cx="49008" cy="4550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303" name="Oval 148">
              <a:extLst>
                <a:ext uri="{FF2B5EF4-FFF2-40B4-BE49-F238E27FC236}">
                  <a16:creationId xmlns:a16="http://schemas.microsoft.com/office/drawing/2014/main" xmlns="" id="{C1A10487-8137-A046-86F7-CBD1F9EAEB5A}"/>
                </a:ext>
              </a:extLst>
            </p:cNvPr>
            <p:cNvSpPr>
              <a:spLocks noChangeArrowheads="1"/>
            </p:cNvSpPr>
            <p:nvPr/>
          </p:nvSpPr>
          <p:spPr bwMode="auto">
            <a:xfrm>
              <a:off x="1485451" y="2214937"/>
              <a:ext cx="45508" cy="47842"/>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304" name="Oval 149">
              <a:extLst>
                <a:ext uri="{FF2B5EF4-FFF2-40B4-BE49-F238E27FC236}">
                  <a16:creationId xmlns:a16="http://schemas.microsoft.com/office/drawing/2014/main" xmlns="" id="{5B207C66-8E98-7C46-9253-C9D5655FC920}"/>
                </a:ext>
              </a:extLst>
            </p:cNvPr>
            <p:cNvSpPr>
              <a:spLocks noChangeArrowheads="1"/>
            </p:cNvSpPr>
            <p:nvPr/>
          </p:nvSpPr>
          <p:spPr bwMode="auto">
            <a:xfrm>
              <a:off x="1312755" y="2203268"/>
              <a:ext cx="49008" cy="46675"/>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305" name="Oval 150">
              <a:extLst>
                <a:ext uri="{FF2B5EF4-FFF2-40B4-BE49-F238E27FC236}">
                  <a16:creationId xmlns:a16="http://schemas.microsoft.com/office/drawing/2014/main" xmlns="" id="{D98D8252-E03F-094A-8305-3EC3D2052F4D}"/>
                </a:ext>
              </a:extLst>
            </p:cNvPr>
            <p:cNvSpPr>
              <a:spLocks noChangeArrowheads="1"/>
            </p:cNvSpPr>
            <p:nvPr/>
          </p:nvSpPr>
          <p:spPr bwMode="auto">
            <a:xfrm>
              <a:off x="1155227" y="2181098"/>
              <a:ext cx="45508" cy="4550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306" name="Oval 151">
              <a:extLst>
                <a:ext uri="{FF2B5EF4-FFF2-40B4-BE49-F238E27FC236}">
                  <a16:creationId xmlns:a16="http://schemas.microsoft.com/office/drawing/2014/main" xmlns="" id="{0B8FD2C0-BF5D-3742-9D3B-6DE0AACA02AE}"/>
                </a:ext>
              </a:extLst>
            </p:cNvPr>
            <p:cNvSpPr>
              <a:spLocks noChangeArrowheads="1"/>
            </p:cNvSpPr>
            <p:nvPr/>
          </p:nvSpPr>
          <p:spPr bwMode="auto">
            <a:xfrm>
              <a:off x="1141225" y="2181098"/>
              <a:ext cx="46675" cy="4550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307" name="Oval 152">
              <a:extLst>
                <a:ext uri="{FF2B5EF4-FFF2-40B4-BE49-F238E27FC236}">
                  <a16:creationId xmlns:a16="http://schemas.microsoft.com/office/drawing/2014/main" xmlns="" id="{91665FB6-5FC0-904B-9F1D-FDA53EDFA7DC}"/>
                </a:ext>
              </a:extLst>
            </p:cNvPr>
            <p:cNvSpPr>
              <a:spLocks noChangeArrowheads="1"/>
            </p:cNvSpPr>
            <p:nvPr/>
          </p:nvSpPr>
          <p:spPr bwMode="auto">
            <a:xfrm>
              <a:off x="997701" y="2155427"/>
              <a:ext cx="45508" cy="4550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308" name="Oval 153">
              <a:extLst>
                <a:ext uri="{FF2B5EF4-FFF2-40B4-BE49-F238E27FC236}">
                  <a16:creationId xmlns:a16="http://schemas.microsoft.com/office/drawing/2014/main" xmlns="" id="{F128C0BD-6893-6949-B05D-8FAF0D5C78DD}"/>
                </a:ext>
              </a:extLst>
            </p:cNvPr>
            <p:cNvSpPr>
              <a:spLocks noChangeArrowheads="1"/>
            </p:cNvSpPr>
            <p:nvPr/>
          </p:nvSpPr>
          <p:spPr bwMode="auto">
            <a:xfrm>
              <a:off x="956860" y="2155427"/>
              <a:ext cx="45508" cy="4550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309" name="Oval 154">
              <a:extLst>
                <a:ext uri="{FF2B5EF4-FFF2-40B4-BE49-F238E27FC236}">
                  <a16:creationId xmlns:a16="http://schemas.microsoft.com/office/drawing/2014/main" xmlns="" id="{7738CEA8-DA96-444A-847C-C6AC0A8AA346}"/>
                </a:ext>
              </a:extLst>
            </p:cNvPr>
            <p:cNvSpPr>
              <a:spLocks noChangeArrowheads="1"/>
            </p:cNvSpPr>
            <p:nvPr/>
          </p:nvSpPr>
          <p:spPr bwMode="auto">
            <a:xfrm>
              <a:off x="1776000" y="2297785"/>
              <a:ext cx="47842" cy="47842"/>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310" name="Freeform 155">
              <a:extLst>
                <a:ext uri="{FF2B5EF4-FFF2-40B4-BE49-F238E27FC236}">
                  <a16:creationId xmlns:a16="http://schemas.microsoft.com/office/drawing/2014/main" xmlns="" id="{3A02C49D-8916-F140-8713-2BFF261DF4A5}"/>
                </a:ext>
              </a:extLst>
            </p:cNvPr>
            <p:cNvSpPr>
              <a:spLocks/>
            </p:cNvSpPr>
            <p:nvPr/>
          </p:nvSpPr>
          <p:spPr bwMode="auto">
            <a:xfrm>
              <a:off x="702483" y="2114587"/>
              <a:ext cx="3418919" cy="1204207"/>
            </a:xfrm>
            <a:custGeom>
              <a:avLst/>
              <a:gdLst>
                <a:gd name="T0" fmla="*/ 2542 w 2930"/>
                <a:gd name="T1" fmla="*/ 1032 h 1032"/>
                <a:gd name="T2" fmla="*/ 2536 w 2930"/>
                <a:gd name="T3" fmla="*/ 930 h 1032"/>
                <a:gd name="T4" fmla="*/ 2341 w 2930"/>
                <a:gd name="T5" fmla="*/ 829 h 1032"/>
                <a:gd name="T6" fmla="*/ 2271 w 2930"/>
                <a:gd name="T7" fmla="*/ 786 h 1032"/>
                <a:gd name="T8" fmla="*/ 2228 w 2930"/>
                <a:gd name="T9" fmla="*/ 743 h 1032"/>
                <a:gd name="T10" fmla="*/ 2212 w 2930"/>
                <a:gd name="T11" fmla="*/ 707 h 1032"/>
                <a:gd name="T12" fmla="*/ 2151 w 2930"/>
                <a:gd name="T13" fmla="*/ 676 h 1032"/>
                <a:gd name="T14" fmla="*/ 2126 w 2930"/>
                <a:gd name="T15" fmla="*/ 644 h 1032"/>
                <a:gd name="T16" fmla="*/ 2114 w 2930"/>
                <a:gd name="T17" fmla="*/ 609 h 1032"/>
                <a:gd name="T18" fmla="*/ 2057 w 2930"/>
                <a:gd name="T19" fmla="*/ 580 h 1032"/>
                <a:gd name="T20" fmla="*/ 2053 w 2930"/>
                <a:gd name="T21" fmla="*/ 554 h 1032"/>
                <a:gd name="T22" fmla="*/ 1987 w 2930"/>
                <a:gd name="T23" fmla="*/ 528 h 1032"/>
                <a:gd name="T24" fmla="*/ 1979 w 2930"/>
                <a:gd name="T25" fmla="*/ 503 h 1032"/>
                <a:gd name="T26" fmla="*/ 1769 w 2930"/>
                <a:gd name="T27" fmla="*/ 481 h 1032"/>
                <a:gd name="T28" fmla="*/ 1596 w 2930"/>
                <a:gd name="T29" fmla="*/ 464 h 1032"/>
                <a:gd name="T30" fmla="*/ 1547 w 2930"/>
                <a:gd name="T31" fmla="*/ 446 h 1032"/>
                <a:gd name="T32" fmla="*/ 1518 w 2930"/>
                <a:gd name="T33" fmla="*/ 430 h 1032"/>
                <a:gd name="T34" fmla="*/ 1439 w 2930"/>
                <a:gd name="T35" fmla="*/ 414 h 1032"/>
                <a:gd name="T36" fmla="*/ 1398 w 2930"/>
                <a:gd name="T37" fmla="*/ 401 h 1032"/>
                <a:gd name="T38" fmla="*/ 1365 w 2930"/>
                <a:gd name="T39" fmla="*/ 387 h 1032"/>
                <a:gd name="T40" fmla="*/ 1349 w 2930"/>
                <a:gd name="T41" fmla="*/ 375 h 1032"/>
                <a:gd name="T42" fmla="*/ 1343 w 2930"/>
                <a:gd name="T43" fmla="*/ 359 h 1032"/>
                <a:gd name="T44" fmla="*/ 1253 w 2930"/>
                <a:gd name="T45" fmla="*/ 346 h 1032"/>
                <a:gd name="T46" fmla="*/ 1247 w 2930"/>
                <a:gd name="T47" fmla="*/ 332 h 1032"/>
                <a:gd name="T48" fmla="*/ 1208 w 2930"/>
                <a:gd name="T49" fmla="*/ 322 h 1032"/>
                <a:gd name="T50" fmla="*/ 1190 w 2930"/>
                <a:gd name="T51" fmla="*/ 308 h 1032"/>
                <a:gd name="T52" fmla="*/ 1180 w 2930"/>
                <a:gd name="T53" fmla="*/ 296 h 1032"/>
                <a:gd name="T54" fmla="*/ 1165 w 2930"/>
                <a:gd name="T55" fmla="*/ 271 h 1032"/>
                <a:gd name="T56" fmla="*/ 1143 w 2930"/>
                <a:gd name="T57" fmla="*/ 243 h 1032"/>
                <a:gd name="T58" fmla="*/ 1141 w 2930"/>
                <a:gd name="T59" fmla="*/ 232 h 1032"/>
                <a:gd name="T60" fmla="*/ 1102 w 2930"/>
                <a:gd name="T61" fmla="*/ 210 h 1032"/>
                <a:gd name="T62" fmla="*/ 1098 w 2930"/>
                <a:gd name="T63" fmla="*/ 198 h 1032"/>
                <a:gd name="T64" fmla="*/ 1022 w 2930"/>
                <a:gd name="T65" fmla="*/ 186 h 1032"/>
                <a:gd name="T66" fmla="*/ 926 w 2930"/>
                <a:gd name="T67" fmla="*/ 177 h 1032"/>
                <a:gd name="T68" fmla="*/ 818 w 2930"/>
                <a:gd name="T69" fmla="*/ 165 h 1032"/>
                <a:gd name="T70" fmla="*/ 773 w 2930"/>
                <a:gd name="T71" fmla="*/ 157 h 1032"/>
                <a:gd name="T72" fmla="*/ 769 w 2930"/>
                <a:gd name="T73" fmla="*/ 145 h 1032"/>
                <a:gd name="T74" fmla="*/ 735 w 2930"/>
                <a:gd name="T75" fmla="*/ 137 h 1032"/>
                <a:gd name="T76" fmla="*/ 722 w 2930"/>
                <a:gd name="T77" fmla="*/ 127 h 1032"/>
                <a:gd name="T78" fmla="*/ 714 w 2930"/>
                <a:gd name="T79" fmla="*/ 114 h 1032"/>
                <a:gd name="T80" fmla="*/ 665 w 2930"/>
                <a:gd name="T81" fmla="*/ 106 h 1032"/>
                <a:gd name="T82" fmla="*/ 514 w 2930"/>
                <a:gd name="T83" fmla="*/ 98 h 1032"/>
                <a:gd name="T84" fmla="*/ 510 w 2930"/>
                <a:gd name="T85" fmla="*/ 84 h 1032"/>
                <a:gd name="T86" fmla="*/ 331 w 2930"/>
                <a:gd name="T87" fmla="*/ 76 h 1032"/>
                <a:gd name="T88" fmla="*/ 290 w 2930"/>
                <a:gd name="T89" fmla="*/ 68 h 1032"/>
                <a:gd name="T90" fmla="*/ 198 w 2930"/>
                <a:gd name="T91" fmla="*/ 57 h 1032"/>
                <a:gd name="T92" fmla="*/ 176 w 2930"/>
                <a:gd name="T93" fmla="*/ 47 h 1032"/>
                <a:gd name="T94" fmla="*/ 88 w 2930"/>
                <a:gd name="T95" fmla="*/ 39 h 1032"/>
                <a:gd name="T96" fmla="*/ 70 w 2930"/>
                <a:gd name="T97" fmla="*/ 29 h 1032"/>
                <a:gd name="T98" fmla="*/ 61 w 2930"/>
                <a:gd name="T99" fmla="*/ 17 h 1032"/>
                <a:gd name="T100" fmla="*/ 45 w 2930"/>
                <a:gd name="T101" fmla="*/ 7 h 1032"/>
                <a:gd name="T102" fmla="*/ 0 w 2930"/>
                <a:gd name="T103" fmla="*/ 0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30" h="1032">
                  <a:moveTo>
                    <a:pt x="2930" y="1032"/>
                  </a:moveTo>
                  <a:lnTo>
                    <a:pt x="2542" y="1032"/>
                  </a:lnTo>
                  <a:lnTo>
                    <a:pt x="2542" y="930"/>
                  </a:lnTo>
                  <a:lnTo>
                    <a:pt x="2536" y="930"/>
                  </a:lnTo>
                  <a:lnTo>
                    <a:pt x="2536" y="829"/>
                  </a:lnTo>
                  <a:lnTo>
                    <a:pt x="2341" y="829"/>
                  </a:lnTo>
                  <a:lnTo>
                    <a:pt x="2341" y="786"/>
                  </a:lnTo>
                  <a:lnTo>
                    <a:pt x="2271" y="786"/>
                  </a:lnTo>
                  <a:lnTo>
                    <a:pt x="2271" y="743"/>
                  </a:lnTo>
                  <a:lnTo>
                    <a:pt x="2228" y="743"/>
                  </a:lnTo>
                  <a:lnTo>
                    <a:pt x="2228" y="707"/>
                  </a:lnTo>
                  <a:lnTo>
                    <a:pt x="2212" y="707"/>
                  </a:lnTo>
                  <a:lnTo>
                    <a:pt x="2212" y="676"/>
                  </a:lnTo>
                  <a:lnTo>
                    <a:pt x="2151" y="676"/>
                  </a:lnTo>
                  <a:lnTo>
                    <a:pt x="2151" y="644"/>
                  </a:lnTo>
                  <a:lnTo>
                    <a:pt x="2126" y="644"/>
                  </a:lnTo>
                  <a:lnTo>
                    <a:pt x="2126" y="609"/>
                  </a:lnTo>
                  <a:lnTo>
                    <a:pt x="2114" y="609"/>
                  </a:lnTo>
                  <a:lnTo>
                    <a:pt x="2114" y="580"/>
                  </a:lnTo>
                  <a:lnTo>
                    <a:pt x="2057" y="580"/>
                  </a:lnTo>
                  <a:lnTo>
                    <a:pt x="2057" y="554"/>
                  </a:lnTo>
                  <a:lnTo>
                    <a:pt x="2053" y="554"/>
                  </a:lnTo>
                  <a:lnTo>
                    <a:pt x="2053" y="528"/>
                  </a:lnTo>
                  <a:lnTo>
                    <a:pt x="1987" y="528"/>
                  </a:lnTo>
                  <a:lnTo>
                    <a:pt x="1987" y="503"/>
                  </a:lnTo>
                  <a:lnTo>
                    <a:pt x="1979" y="503"/>
                  </a:lnTo>
                  <a:lnTo>
                    <a:pt x="1979" y="481"/>
                  </a:lnTo>
                  <a:lnTo>
                    <a:pt x="1769" y="481"/>
                  </a:lnTo>
                  <a:lnTo>
                    <a:pt x="1769" y="464"/>
                  </a:lnTo>
                  <a:lnTo>
                    <a:pt x="1596" y="464"/>
                  </a:lnTo>
                  <a:lnTo>
                    <a:pt x="1596" y="446"/>
                  </a:lnTo>
                  <a:lnTo>
                    <a:pt x="1547" y="446"/>
                  </a:lnTo>
                  <a:lnTo>
                    <a:pt x="1547" y="430"/>
                  </a:lnTo>
                  <a:lnTo>
                    <a:pt x="1518" y="430"/>
                  </a:lnTo>
                  <a:lnTo>
                    <a:pt x="1518" y="414"/>
                  </a:lnTo>
                  <a:lnTo>
                    <a:pt x="1439" y="414"/>
                  </a:lnTo>
                  <a:lnTo>
                    <a:pt x="1439" y="401"/>
                  </a:lnTo>
                  <a:lnTo>
                    <a:pt x="1398" y="401"/>
                  </a:lnTo>
                  <a:lnTo>
                    <a:pt x="1398" y="387"/>
                  </a:lnTo>
                  <a:lnTo>
                    <a:pt x="1365" y="387"/>
                  </a:lnTo>
                  <a:lnTo>
                    <a:pt x="1365" y="375"/>
                  </a:lnTo>
                  <a:lnTo>
                    <a:pt x="1349" y="375"/>
                  </a:lnTo>
                  <a:lnTo>
                    <a:pt x="1349" y="359"/>
                  </a:lnTo>
                  <a:lnTo>
                    <a:pt x="1343" y="359"/>
                  </a:lnTo>
                  <a:lnTo>
                    <a:pt x="1343" y="346"/>
                  </a:lnTo>
                  <a:lnTo>
                    <a:pt x="1253" y="346"/>
                  </a:lnTo>
                  <a:lnTo>
                    <a:pt x="1253" y="332"/>
                  </a:lnTo>
                  <a:lnTo>
                    <a:pt x="1247" y="332"/>
                  </a:lnTo>
                  <a:lnTo>
                    <a:pt x="1247" y="322"/>
                  </a:lnTo>
                  <a:lnTo>
                    <a:pt x="1208" y="322"/>
                  </a:lnTo>
                  <a:lnTo>
                    <a:pt x="1208" y="308"/>
                  </a:lnTo>
                  <a:lnTo>
                    <a:pt x="1190" y="308"/>
                  </a:lnTo>
                  <a:lnTo>
                    <a:pt x="1190" y="296"/>
                  </a:lnTo>
                  <a:lnTo>
                    <a:pt x="1180" y="296"/>
                  </a:lnTo>
                  <a:lnTo>
                    <a:pt x="1180" y="271"/>
                  </a:lnTo>
                  <a:lnTo>
                    <a:pt x="1165" y="271"/>
                  </a:lnTo>
                  <a:lnTo>
                    <a:pt x="1165" y="243"/>
                  </a:lnTo>
                  <a:lnTo>
                    <a:pt x="1143" y="243"/>
                  </a:lnTo>
                  <a:lnTo>
                    <a:pt x="1143" y="232"/>
                  </a:lnTo>
                  <a:lnTo>
                    <a:pt x="1141" y="232"/>
                  </a:lnTo>
                  <a:lnTo>
                    <a:pt x="1141" y="210"/>
                  </a:lnTo>
                  <a:lnTo>
                    <a:pt x="1102" y="210"/>
                  </a:lnTo>
                  <a:lnTo>
                    <a:pt x="1102" y="198"/>
                  </a:lnTo>
                  <a:lnTo>
                    <a:pt x="1098" y="198"/>
                  </a:lnTo>
                  <a:lnTo>
                    <a:pt x="1098" y="186"/>
                  </a:lnTo>
                  <a:lnTo>
                    <a:pt x="1022" y="186"/>
                  </a:lnTo>
                  <a:lnTo>
                    <a:pt x="1022" y="177"/>
                  </a:lnTo>
                  <a:lnTo>
                    <a:pt x="926" y="177"/>
                  </a:lnTo>
                  <a:lnTo>
                    <a:pt x="926" y="165"/>
                  </a:lnTo>
                  <a:lnTo>
                    <a:pt x="818" y="165"/>
                  </a:lnTo>
                  <a:lnTo>
                    <a:pt x="818" y="157"/>
                  </a:lnTo>
                  <a:lnTo>
                    <a:pt x="773" y="157"/>
                  </a:lnTo>
                  <a:lnTo>
                    <a:pt x="773" y="145"/>
                  </a:lnTo>
                  <a:lnTo>
                    <a:pt x="769" y="145"/>
                  </a:lnTo>
                  <a:lnTo>
                    <a:pt x="769" y="137"/>
                  </a:lnTo>
                  <a:lnTo>
                    <a:pt x="735" y="137"/>
                  </a:lnTo>
                  <a:lnTo>
                    <a:pt x="735" y="127"/>
                  </a:lnTo>
                  <a:lnTo>
                    <a:pt x="722" y="127"/>
                  </a:lnTo>
                  <a:lnTo>
                    <a:pt x="722" y="114"/>
                  </a:lnTo>
                  <a:lnTo>
                    <a:pt x="714" y="114"/>
                  </a:lnTo>
                  <a:lnTo>
                    <a:pt x="714" y="106"/>
                  </a:lnTo>
                  <a:lnTo>
                    <a:pt x="665" y="106"/>
                  </a:lnTo>
                  <a:lnTo>
                    <a:pt x="665" y="98"/>
                  </a:lnTo>
                  <a:lnTo>
                    <a:pt x="514" y="98"/>
                  </a:lnTo>
                  <a:lnTo>
                    <a:pt x="514" y="84"/>
                  </a:lnTo>
                  <a:lnTo>
                    <a:pt x="510" y="84"/>
                  </a:lnTo>
                  <a:lnTo>
                    <a:pt x="510" y="76"/>
                  </a:lnTo>
                  <a:lnTo>
                    <a:pt x="331" y="76"/>
                  </a:lnTo>
                  <a:lnTo>
                    <a:pt x="331" y="68"/>
                  </a:lnTo>
                  <a:lnTo>
                    <a:pt x="290" y="68"/>
                  </a:lnTo>
                  <a:lnTo>
                    <a:pt x="290" y="57"/>
                  </a:lnTo>
                  <a:lnTo>
                    <a:pt x="198" y="57"/>
                  </a:lnTo>
                  <a:lnTo>
                    <a:pt x="198" y="47"/>
                  </a:lnTo>
                  <a:lnTo>
                    <a:pt x="176" y="47"/>
                  </a:lnTo>
                  <a:lnTo>
                    <a:pt x="176" y="39"/>
                  </a:lnTo>
                  <a:lnTo>
                    <a:pt x="88" y="39"/>
                  </a:lnTo>
                  <a:lnTo>
                    <a:pt x="88" y="29"/>
                  </a:lnTo>
                  <a:lnTo>
                    <a:pt x="70" y="29"/>
                  </a:lnTo>
                  <a:lnTo>
                    <a:pt x="70" y="17"/>
                  </a:lnTo>
                  <a:lnTo>
                    <a:pt x="61" y="17"/>
                  </a:lnTo>
                  <a:lnTo>
                    <a:pt x="61" y="7"/>
                  </a:lnTo>
                  <a:lnTo>
                    <a:pt x="45" y="7"/>
                  </a:lnTo>
                  <a:lnTo>
                    <a:pt x="45" y="0"/>
                  </a:lnTo>
                  <a:lnTo>
                    <a:pt x="0" y="0"/>
                  </a:lnTo>
                </a:path>
              </a:pathLst>
            </a:cu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311" name="Freeform 5">
              <a:extLst>
                <a:ext uri="{FF2B5EF4-FFF2-40B4-BE49-F238E27FC236}">
                  <a16:creationId xmlns:a16="http://schemas.microsoft.com/office/drawing/2014/main" xmlns="" id="{72C51A03-77CE-C246-9DD7-E560A2D9B173}"/>
                </a:ext>
              </a:extLst>
            </p:cNvPr>
            <p:cNvSpPr>
              <a:spLocks/>
            </p:cNvSpPr>
            <p:nvPr/>
          </p:nvSpPr>
          <p:spPr bwMode="auto">
            <a:xfrm>
              <a:off x="700149" y="2114586"/>
              <a:ext cx="3583445" cy="1791142"/>
            </a:xfrm>
            <a:custGeom>
              <a:avLst/>
              <a:gdLst>
                <a:gd name="T0" fmla="*/ 0 w 2575"/>
                <a:gd name="T1" fmla="*/ 0 h 1537"/>
                <a:gd name="T2" fmla="*/ 0 w 2575"/>
                <a:gd name="T3" fmla="*/ 1537 h 1537"/>
                <a:gd name="T4" fmla="*/ 2575 w 2575"/>
                <a:gd name="T5" fmla="*/ 1537 h 1537"/>
              </a:gdLst>
              <a:ahLst/>
              <a:cxnLst>
                <a:cxn ang="0">
                  <a:pos x="T0" y="T1"/>
                </a:cxn>
                <a:cxn ang="0">
                  <a:pos x="T2" y="T3"/>
                </a:cxn>
                <a:cxn ang="0">
                  <a:pos x="T4" y="T5"/>
                </a:cxn>
              </a:cxnLst>
              <a:rect l="0" t="0" r="r" b="b"/>
              <a:pathLst>
                <a:path w="2575" h="1537">
                  <a:moveTo>
                    <a:pt x="0" y="0"/>
                  </a:moveTo>
                  <a:lnTo>
                    <a:pt x="0" y="1537"/>
                  </a:lnTo>
                  <a:lnTo>
                    <a:pt x="2575" y="1537"/>
                  </a:lnTo>
                </a:path>
              </a:pathLst>
            </a:custGeom>
            <a:noFill/>
            <a:ln w="1905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312" name="Line 6">
              <a:extLst>
                <a:ext uri="{FF2B5EF4-FFF2-40B4-BE49-F238E27FC236}">
                  <a16:creationId xmlns:a16="http://schemas.microsoft.com/office/drawing/2014/main" xmlns="" id="{F5D76B70-B522-0940-894F-0C96D5B47D25}"/>
                </a:ext>
              </a:extLst>
            </p:cNvPr>
            <p:cNvSpPr>
              <a:spLocks noChangeShapeType="1"/>
            </p:cNvSpPr>
            <p:nvPr/>
          </p:nvSpPr>
          <p:spPr bwMode="auto">
            <a:xfrm>
              <a:off x="633637" y="2114587"/>
              <a:ext cx="66512"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313" name="Line 8">
              <a:extLst>
                <a:ext uri="{FF2B5EF4-FFF2-40B4-BE49-F238E27FC236}">
                  <a16:creationId xmlns:a16="http://schemas.microsoft.com/office/drawing/2014/main" xmlns="" id="{28E463A2-AFF0-B448-9001-AD51D4C3FFA8}"/>
                </a:ext>
              </a:extLst>
            </p:cNvPr>
            <p:cNvSpPr>
              <a:spLocks noChangeShapeType="1"/>
            </p:cNvSpPr>
            <p:nvPr/>
          </p:nvSpPr>
          <p:spPr bwMode="auto">
            <a:xfrm>
              <a:off x="633637" y="2473982"/>
              <a:ext cx="66512"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314" name="Line 10">
              <a:extLst>
                <a:ext uri="{FF2B5EF4-FFF2-40B4-BE49-F238E27FC236}">
                  <a16:creationId xmlns:a16="http://schemas.microsoft.com/office/drawing/2014/main" xmlns="" id="{5EC58884-51E1-E14D-BD0B-3D3206EAAB37}"/>
                </a:ext>
              </a:extLst>
            </p:cNvPr>
            <p:cNvSpPr>
              <a:spLocks noChangeShapeType="1"/>
            </p:cNvSpPr>
            <p:nvPr/>
          </p:nvSpPr>
          <p:spPr bwMode="auto">
            <a:xfrm>
              <a:off x="633637" y="2831043"/>
              <a:ext cx="66512"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315" name="Line 12">
              <a:extLst>
                <a:ext uri="{FF2B5EF4-FFF2-40B4-BE49-F238E27FC236}">
                  <a16:creationId xmlns:a16="http://schemas.microsoft.com/office/drawing/2014/main" xmlns="" id="{C5D58EC1-DE74-B642-9864-1ABF9DD4A3B2}"/>
                </a:ext>
              </a:extLst>
            </p:cNvPr>
            <p:cNvSpPr>
              <a:spLocks noChangeShapeType="1"/>
            </p:cNvSpPr>
            <p:nvPr/>
          </p:nvSpPr>
          <p:spPr bwMode="auto">
            <a:xfrm>
              <a:off x="633637" y="3188105"/>
              <a:ext cx="66512"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316" name="Line 14">
              <a:extLst>
                <a:ext uri="{FF2B5EF4-FFF2-40B4-BE49-F238E27FC236}">
                  <a16:creationId xmlns:a16="http://schemas.microsoft.com/office/drawing/2014/main" xmlns="" id="{DB10A912-2161-A147-B5C8-9C6560A9FBE2}"/>
                </a:ext>
              </a:extLst>
            </p:cNvPr>
            <p:cNvSpPr>
              <a:spLocks noChangeShapeType="1"/>
            </p:cNvSpPr>
            <p:nvPr/>
          </p:nvSpPr>
          <p:spPr bwMode="auto">
            <a:xfrm>
              <a:off x="633637" y="3546333"/>
              <a:ext cx="66512"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317" name="Line 16">
              <a:extLst>
                <a:ext uri="{FF2B5EF4-FFF2-40B4-BE49-F238E27FC236}">
                  <a16:creationId xmlns:a16="http://schemas.microsoft.com/office/drawing/2014/main" xmlns="" id="{AB4A045E-5C65-304E-9B60-EA057F21246F}"/>
                </a:ext>
              </a:extLst>
            </p:cNvPr>
            <p:cNvSpPr>
              <a:spLocks noChangeShapeType="1"/>
            </p:cNvSpPr>
            <p:nvPr/>
          </p:nvSpPr>
          <p:spPr bwMode="auto">
            <a:xfrm>
              <a:off x="633637" y="3905728"/>
              <a:ext cx="66512"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318" name="Line 39">
              <a:extLst>
                <a:ext uri="{FF2B5EF4-FFF2-40B4-BE49-F238E27FC236}">
                  <a16:creationId xmlns:a16="http://schemas.microsoft.com/office/drawing/2014/main" xmlns="" id="{6205BDAE-F130-CB48-A3AC-1B53846795A9}"/>
                </a:ext>
              </a:extLst>
            </p:cNvPr>
            <p:cNvSpPr>
              <a:spLocks noChangeShapeType="1"/>
            </p:cNvSpPr>
            <p:nvPr/>
          </p:nvSpPr>
          <p:spPr bwMode="auto">
            <a:xfrm>
              <a:off x="3850689" y="3905728"/>
              <a:ext cx="0" cy="6651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319" name="Line 41">
              <a:extLst>
                <a:ext uri="{FF2B5EF4-FFF2-40B4-BE49-F238E27FC236}">
                  <a16:creationId xmlns:a16="http://schemas.microsoft.com/office/drawing/2014/main" xmlns="" id="{38899B0A-4D4E-0B43-9BB6-5D43CE8F6B53}"/>
                </a:ext>
              </a:extLst>
            </p:cNvPr>
            <p:cNvSpPr>
              <a:spLocks noChangeShapeType="1"/>
            </p:cNvSpPr>
            <p:nvPr/>
          </p:nvSpPr>
          <p:spPr bwMode="auto">
            <a:xfrm>
              <a:off x="4140072" y="3905728"/>
              <a:ext cx="0" cy="6651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320" name="Freeform 156">
              <a:extLst>
                <a:ext uri="{FF2B5EF4-FFF2-40B4-BE49-F238E27FC236}">
                  <a16:creationId xmlns:a16="http://schemas.microsoft.com/office/drawing/2014/main" xmlns="" id="{68A30BD6-A57D-D546-BBE8-EB437651CF40}"/>
                </a:ext>
              </a:extLst>
            </p:cNvPr>
            <p:cNvSpPr>
              <a:spLocks/>
            </p:cNvSpPr>
            <p:nvPr/>
          </p:nvSpPr>
          <p:spPr bwMode="auto">
            <a:xfrm>
              <a:off x="702483" y="2114587"/>
              <a:ext cx="3324404" cy="1194872"/>
            </a:xfrm>
            <a:custGeom>
              <a:avLst/>
              <a:gdLst>
                <a:gd name="T0" fmla="*/ 2343 w 2849"/>
                <a:gd name="T1" fmla="*/ 1024 h 1024"/>
                <a:gd name="T2" fmla="*/ 2322 w 2849"/>
                <a:gd name="T3" fmla="*/ 955 h 1024"/>
                <a:gd name="T4" fmla="*/ 2202 w 2849"/>
                <a:gd name="T5" fmla="*/ 892 h 1024"/>
                <a:gd name="T6" fmla="*/ 2059 w 2849"/>
                <a:gd name="T7" fmla="*/ 835 h 1024"/>
                <a:gd name="T8" fmla="*/ 1859 w 2849"/>
                <a:gd name="T9" fmla="*/ 786 h 1024"/>
                <a:gd name="T10" fmla="*/ 1753 w 2849"/>
                <a:gd name="T11" fmla="*/ 753 h 1024"/>
                <a:gd name="T12" fmla="*/ 1539 w 2849"/>
                <a:gd name="T13" fmla="*/ 719 h 1024"/>
                <a:gd name="T14" fmla="*/ 1506 w 2849"/>
                <a:gd name="T15" fmla="*/ 694 h 1024"/>
                <a:gd name="T16" fmla="*/ 1469 w 2849"/>
                <a:gd name="T17" fmla="*/ 662 h 1024"/>
                <a:gd name="T18" fmla="*/ 1439 w 2849"/>
                <a:gd name="T19" fmla="*/ 637 h 1024"/>
                <a:gd name="T20" fmla="*/ 1400 w 2849"/>
                <a:gd name="T21" fmla="*/ 615 h 1024"/>
                <a:gd name="T22" fmla="*/ 1394 w 2849"/>
                <a:gd name="T23" fmla="*/ 585 h 1024"/>
                <a:gd name="T24" fmla="*/ 1318 w 2849"/>
                <a:gd name="T25" fmla="*/ 560 h 1024"/>
                <a:gd name="T26" fmla="*/ 1284 w 2849"/>
                <a:gd name="T27" fmla="*/ 513 h 1024"/>
                <a:gd name="T28" fmla="*/ 1280 w 2849"/>
                <a:gd name="T29" fmla="*/ 485 h 1024"/>
                <a:gd name="T30" fmla="*/ 1206 w 2849"/>
                <a:gd name="T31" fmla="*/ 462 h 1024"/>
                <a:gd name="T32" fmla="*/ 1169 w 2849"/>
                <a:gd name="T33" fmla="*/ 440 h 1024"/>
                <a:gd name="T34" fmla="*/ 1110 w 2849"/>
                <a:gd name="T35" fmla="*/ 418 h 1024"/>
                <a:gd name="T36" fmla="*/ 1086 w 2849"/>
                <a:gd name="T37" fmla="*/ 393 h 1024"/>
                <a:gd name="T38" fmla="*/ 1016 w 2849"/>
                <a:gd name="T39" fmla="*/ 369 h 1024"/>
                <a:gd name="T40" fmla="*/ 978 w 2849"/>
                <a:gd name="T41" fmla="*/ 346 h 1024"/>
                <a:gd name="T42" fmla="*/ 961 w 2849"/>
                <a:gd name="T43" fmla="*/ 322 h 1024"/>
                <a:gd name="T44" fmla="*/ 916 w 2849"/>
                <a:gd name="T45" fmla="*/ 302 h 1024"/>
                <a:gd name="T46" fmla="*/ 884 w 2849"/>
                <a:gd name="T47" fmla="*/ 265 h 1024"/>
                <a:gd name="T48" fmla="*/ 674 w 2849"/>
                <a:gd name="T49" fmla="*/ 245 h 1024"/>
                <a:gd name="T50" fmla="*/ 667 w 2849"/>
                <a:gd name="T51" fmla="*/ 208 h 1024"/>
                <a:gd name="T52" fmla="*/ 598 w 2849"/>
                <a:gd name="T53" fmla="*/ 188 h 1024"/>
                <a:gd name="T54" fmla="*/ 567 w 2849"/>
                <a:gd name="T55" fmla="*/ 167 h 1024"/>
                <a:gd name="T56" fmla="*/ 465 w 2849"/>
                <a:gd name="T57" fmla="*/ 151 h 1024"/>
                <a:gd name="T58" fmla="*/ 371 w 2849"/>
                <a:gd name="T59" fmla="*/ 112 h 1024"/>
                <a:gd name="T60" fmla="*/ 347 w 2849"/>
                <a:gd name="T61" fmla="*/ 90 h 1024"/>
                <a:gd name="T62" fmla="*/ 290 w 2849"/>
                <a:gd name="T63" fmla="*/ 74 h 1024"/>
                <a:gd name="T64" fmla="*/ 253 w 2849"/>
                <a:gd name="T65" fmla="*/ 57 h 1024"/>
                <a:gd name="T66" fmla="*/ 157 w 2849"/>
                <a:gd name="T67" fmla="*/ 39 h 1024"/>
                <a:gd name="T68" fmla="*/ 141 w 2849"/>
                <a:gd name="T69" fmla="*/ 15 h 1024"/>
                <a:gd name="T70" fmla="*/ 0 w 2849"/>
                <a:gd name="T71" fmla="*/ 0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49" h="1024">
                  <a:moveTo>
                    <a:pt x="2849" y="1024"/>
                  </a:moveTo>
                  <a:lnTo>
                    <a:pt x="2343" y="1024"/>
                  </a:lnTo>
                  <a:lnTo>
                    <a:pt x="2343" y="955"/>
                  </a:lnTo>
                  <a:lnTo>
                    <a:pt x="2322" y="955"/>
                  </a:lnTo>
                  <a:lnTo>
                    <a:pt x="2322" y="892"/>
                  </a:lnTo>
                  <a:lnTo>
                    <a:pt x="2202" y="892"/>
                  </a:lnTo>
                  <a:lnTo>
                    <a:pt x="2202" y="835"/>
                  </a:lnTo>
                  <a:lnTo>
                    <a:pt x="2059" y="835"/>
                  </a:lnTo>
                  <a:lnTo>
                    <a:pt x="2059" y="786"/>
                  </a:lnTo>
                  <a:lnTo>
                    <a:pt x="1859" y="786"/>
                  </a:lnTo>
                  <a:lnTo>
                    <a:pt x="1859" y="753"/>
                  </a:lnTo>
                  <a:lnTo>
                    <a:pt x="1753" y="753"/>
                  </a:lnTo>
                  <a:lnTo>
                    <a:pt x="1753" y="719"/>
                  </a:lnTo>
                  <a:lnTo>
                    <a:pt x="1539" y="719"/>
                  </a:lnTo>
                  <a:lnTo>
                    <a:pt x="1539" y="694"/>
                  </a:lnTo>
                  <a:lnTo>
                    <a:pt x="1506" y="694"/>
                  </a:lnTo>
                  <a:lnTo>
                    <a:pt x="1506" y="662"/>
                  </a:lnTo>
                  <a:lnTo>
                    <a:pt x="1469" y="662"/>
                  </a:lnTo>
                  <a:lnTo>
                    <a:pt x="1469" y="637"/>
                  </a:lnTo>
                  <a:lnTo>
                    <a:pt x="1439" y="637"/>
                  </a:lnTo>
                  <a:lnTo>
                    <a:pt x="1439" y="615"/>
                  </a:lnTo>
                  <a:lnTo>
                    <a:pt x="1400" y="615"/>
                  </a:lnTo>
                  <a:lnTo>
                    <a:pt x="1400" y="585"/>
                  </a:lnTo>
                  <a:lnTo>
                    <a:pt x="1394" y="585"/>
                  </a:lnTo>
                  <a:lnTo>
                    <a:pt x="1394" y="560"/>
                  </a:lnTo>
                  <a:lnTo>
                    <a:pt x="1318" y="560"/>
                  </a:lnTo>
                  <a:lnTo>
                    <a:pt x="1318" y="513"/>
                  </a:lnTo>
                  <a:lnTo>
                    <a:pt x="1284" y="513"/>
                  </a:lnTo>
                  <a:lnTo>
                    <a:pt x="1284" y="485"/>
                  </a:lnTo>
                  <a:lnTo>
                    <a:pt x="1280" y="485"/>
                  </a:lnTo>
                  <a:lnTo>
                    <a:pt x="1280" y="462"/>
                  </a:lnTo>
                  <a:lnTo>
                    <a:pt x="1206" y="462"/>
                  </a:lnTo>
                  <a:lnTo>
                    <a:pt x="1206" y="440"/>
                  </a:lnTo>
                  <a:lnTo>
                    <a:pt x="1169" y="440"/>
                  </a:lnTo>
                  <a:lnTo>
                    <a:pt x="1169" y="418"/>
                  </a:lnTo>
                  <a:lnTo>
                    <a:pt x="1110" y="418"/>
                  </a:lnTo>
                  <a:lnTo>
                    <a:pt x="1110" y="393"/>
                  </a:lnTo>
                  <a:lnTo>
                    <a:pt x="1086" y="393"/>
                  </a:lnTo>
                  <a:lnTo>
                    <a:pt x="1086" y="369"/>
                  </a:lnTo>
                  <a:lnTo>
                    <a:pt x="1016" y="369"/>
                  </a:lnTo>
                  <a:lnTo>
                    <a:pt x="1016" y="346"/>
                  </a:lnTo>
                  <a:lnTo>
                    <a:pt x="978" y="346"/>
                  </a:lnTo>
                  <a:lnTo>
                    <a:pt x="978" y="322"/>
                  </a:lnTo>
                  <a:lnTo>
                    <a:pt x="961" y="322"/>
                  </a:lnTo>
                  <a:lnTo>
                    <a:pt x="961" y="302"/>
                  </a:lnTo>
                  <a:lnTo>
                    <a:pt x="916" y="302"/>
                  </a:lnTo>
                  <a:lnTo>
                    <a:pt x="916" y="265"/>
                  </a:lnTo>
                  <a:lnTo>
                    <a:pt x="884" y="265"/>
                  </a:lnTo>
                  <a:lnTo>
                    <a:pt x="884" y="245"/>
                  </a:lnTo>
                  <a:lnTo>
                    <a:pt x="674" y="245"/>
                  </a:lnTo>
                  <a:lnTo>
                    <a:pt x="674" y="208"/>
                  </a:lnTo>
                  <a:lnTo>
                    <a:pt x="667" y="208"/>
                  </a:lnTo>
                  <a:lnTo>
                    <a:pt x="667" y="188"/>
                  </a:lnTo>
                  <a:lnTo>
                    <a:pt x="598" y="188"/>
                  </a:lnTo>
                  <a:lnTo>
                    <a:pt x="598" y="167"/>
                  </a:lnTo>
                  <a:lnTo>
                    <a:pt x="567" y="167"/>
                  </a:lnTo>
                  <a:lnTo>
                    <a:pt x="567" y="151"/>
                  </a:lnTo>
                  <a:lnTo>
                    <a:pt x="465" y="151"/>
                  </a:lnTo>
                  <a:lnTo>
                    <a:pt x="465" y="112"/>
                  </a:lnTo>
                  <a:lnTo>
                    <a:pt x="371" y="112"/>
                  </a:lnTo>
                  <a:lnTo>
                    <a:pt x="371" y="90"/>
                  </a:lnTo>
                  <a:lnTo>
                    <a:pt x="347" y="90"/>
                  </a:lnTo>
                  <a:lnTo>
                    <a:pt x="347" y="74"/>
                  </a:lnTo>
                  <a:lnTo>
                    <a:pt x="290" y="74"/>
                  </a:lnTo>
                  <a:lnTo>
                    <a:pt x="290" y="57"/>
                  </a:lnTo>
                  <a:lnTo>
                    <a:pt x="253" y="57"/>
                  </a:lnTo>
                  <a:lnTo>
                    <a:pt x="253" y="39"/>
                  </a:lnTo>
                  <a:lnTo>
                    <a:pt x="157" y="39"/>
                  </a:lnTo>
                  <a:lnTo>
                    <a:pt x="157" y="15"/>
                  </a:lnTo>
                  <a:lnTo>
                    <a:pt x="141" y="15"/>
                  </a:lnTo>
                  <a:lnTo>
                    <a:pt x="141" y="0"/>
                  </a:lnTo>
                  <a:lnTo>
                    <a:pt x="0" y="0"/>
                  </a:lnTo>
                </a:path>
              </a:pathLst>
            </a:cu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321" name="Line 17">
              <a:extLst>
                <a:ext uri="{FF2B5EF4-FFF2-40B4-BE49-F238E27FC236}">
                  <a16:creationId xmlns:a16="http://schemas.microsoft.com/office/drawing/2014/main" xmlns="" id="{6EA4D942-88E2-894C-8A5D-BC4C0A4322E4}"/>
                </a:ext>
              </a:extLst>
            </p:cNvPr>
            <p:cNvSpPr>
              <a:spLocks noChangeShapeType="1"/>
            </p:cNvSpPr>
            <p:nvPr/>
          </p:nvSpPr>
          <p:spPr bwMode="auto">
            <a:xfrm>
              <a:off x="700149" y="3905728"/>
              <a:ext cx="0" cy="6651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322" name="Line 19">
              <a:extLst>
                <a:ext uri="{FF2B5EF4-FFF2-40B4-BE49-F238E27FC236}">
                  <a16:creationId xmlns:a16="http://schemas.microsoft.com/office/drawing/2014/main" xmlns="" id="{1EF358E3-AE02-5840-A57E-39236EDCAE0C}"/>
                </a:ext>
              </a:extLst>
            </p:cNvPr>
            <p:cNvSpPr>
              <a:spLocks noChangeShapeType="1"/>
            </p:cNvSpPr>
            <p:nvPr/>
          </p:nvSpPr>
          <p:spPr bwMode="auto">
            <a:xfrm>
              <a:off x="986031" y="3905728"/>
              <a:ext cx="0" cy="6651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323" name="Line 21">
              <a:extLst>
                <a:ext uri="{FF2B5EF4-FFF2-40B4-BE49-F238E27FC236}">
                  <a16:creationId xmlns:a16="http://schemas.microsoft.com/office/drawing/2014/main" xmlns="" id="{5094E8A9-8A78-E74B-98A1-CBF18A681CCC}"/>
                </a:ext>
              </a:extLst>
            </p:cNvPr>
            <p:cNvSpPr>
              <a:spLocks noChangeShapeType="1"/>
            </p:cNvSpPr>
            <p:nvPr/>
          </p:nvSpPr>
          <p:spPr bwMode="auto">
            <a:xfrm>
              <a:off x="1271914" y="3905728"/>
              <a:ext cx="0" cy="6651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324" name="Line 23">
              <a:extLst>
                <a:ext uri="{FF2B5EF4-FFF2-40B4-BE49-F238E27FC236}">
                  <a16:creationId xmlns:a16="http://schemas.microsoft.com/office/drawing/2014/main" xmlns="" id="{9288FB57-1C54-314D-8395-E61C23822DD1}"/>
                </a:ext>
              </a:extLst>
            </p:cNvPr>
            <p:cNvSpPr>
              <a:spLocks noChangeShapeType="1"/>
            </p:cNvSpPr>
            <p:nvPr/>
          </p:nvSpPr>
          <p:spPr bwMode="auto">
            <a:xfrm>
              <a:off x="1557796" y="3905728"/>
              <a:ext cx="0" cy="6651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325" name="Line 25">
              <a:extLst>
                <a:ext uri="{FF2B5EF4-FFF2-40B4-BE49-F238E27FC236}">
                  <a16:creationId xmlns:a16="http://schemas.microsoft.com/office/drawing/2014/main" xmlns="" id="{F769EB4A-28AF-AB4E-95E1-9747CF2B7436}"/>
                </a:ext>
              </a:extLst>
            </p:cNvPr>
            <p:cNvSpPr>
              <a:spLocks noChangeShapeType="1"/>
            </p:cNvSpPr>
            <p:nvPr/>
          </p:nvSpPr>
          <p:spPr bwMode="auto">
            <a:xfrm>
              <a:off x="1843679" y="3905728"/>
              <a:ext cx="0" cy="6651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326" name="Line 27">
              <a:extLst>
                <a:ext uri="{FF2B5EF4-FFF2-40B4-BE49-F238E27FC236}">
                  <a16:creationId xmlns:a16="http://schemas.microsoft.com/office/drawing/2014/main" xmlns="" id="{97B1BADA-A9C6-3D40-8F46-E56112584A56}"/>
                </a:ext>
              </a:extLst>
            </p:cNvPr>
            <p:cNvSpPr>
              <a:spLocks noChangeShapeType="1"/>
            </p:cNvSpPr>
            <p:nvPr/>
          </p:nvSpPr>
          <p:spPr bwMode="auto">
            <a:xfrm>
              <a:off x="2129561" y="3905728"/>
              <a:ext cx="0" cy="6651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327" name="Line 29">
              <a:extLst>
                <a:ext uri="{FF2B5EF4-FFF2-40B4-BE49-F238E27FC236}">
                  <a16:creationId xmlns:a16="http://schemas.microsoft.com/office/drawing/2014/main" xmlns="" id="{35548189-A6C5-0D46-96F9-51B0A2CA346F}"/>
                </a:ext>
              </a:extLst>
            </p:cNvPr>
            <p:cNvSpPr>
              <a:spLocks noChangeShapeType="1"/>
            </p:cNvSpPr>
            <p:nvPr/>
          </p:nvSpPr>
          <p:spPr bwMode="auto">
            <a:xfrm>
              <a:off x="2415443" y="3905728"/>
              <a:ext cx="0" cy="6651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328" name="Line 31">
              <a:extLst>
                <a:ext uri="{FF2B5EF4-FFF2-40B4-BE49-F238E27FC236}">
                  <a16:creationId xmlns:a16="http://schemas.microsoft.com/office/drawing/2014/main" xmlns="" id="{8DAEB643-FCB6-2545-90B9-C4788669FFF6}"/>
                </a:ext>
              </a:extLst>
            </p:cNvPr>
            <p:cNvSpPr>
              <a:spLocks noChangeShapeType="1"/>
            </p:cNvSpPr>
            <p:nvPr/>
          </p:nvSpPr>
          <p:spPr bwMode="auto">
            <a:xfrm>
              <a:off x="2701325" y="3905728"/>
              <a:ext cx="0" cy="6651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329" name="Line 33">
              <a:extLst>
                <a:ext uri="{FF2B5EF4-FFF2-40B4-BE49-F238E27FC236}">
                  <a16:creationId xmlns:a16="http://schemas.microsoft.com/office/drawing/2014/main" xmlns="" id="{19DA5BF4-C674-6541-A019-049AEF3E0C41}"/>
                </a:ext>
              </a:extLst>
            </p:cNvPr>
            <p:cNvSpPr>
              <a:spLocks noChangeShapeType="1"/>
            </p:cNvSpPr>
            <p:nvPr/>
          </p:nvSpPr>
          <p:spPr bwMode="auto">
            <a:xfrm>
              <a:off x="2987208" y="3905728"/>
              <a:ext cx="0" cy="6651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330" name="Line 35">
              <a:extLst>
                <a:ext uri="{FF2B5EF4-FFF2-40B4-BE49-F238E27FC236}">
                  <a16:creationId xmlns:a16="http://schemas.microsoft.com/office/drawing/2014/main" xmlns="" id="{6547ADEF-2EE4-0E44-B811-22EA438EC2AD}"/>
                </a:ext>
              </a:extLst>
            </p:cNvPr>
            <p:cNvSpPr>
              <a:spLocks noChangeShapeType="1"/>
            </p:cNvSpPr>
            <p:nvPr/>
          </p:nvSpPr>
          <p:spPr bwMode="auto">
            <a:xfrm>
              <a:off x="3273090" y="3905728"/>
              <a:ext cx="0" cy="6651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331" name="Line 37">
              <a:extLst>
                <a:ext uri="{FF2B5EF4-FFF2-40B4-BE49-F238E27FC236}">
                  <a16:creationId xmlns:a16="http://schemas.microsoft.com/office/drawing/2014/main" xmlns="" id="{5BC79C5A-1E97-DF40-BEAD-50E8425BA683}"/>
                </a:ext>
              </a:extLst>
            </p:cNvPr>
            <p:cNvSpPr>
              <a:spLocks noChangeShapeType="1"/>
            </p:cNvSpPr>
            <p:nvPr/>
          </p:nvSpPr>
          <p:spPr bwMode="auto">
            <a:xfrm>
              <a:off x="3558973" y="3905728"/>
              <a:ext cx="0" cy="6651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332" name="TextBox 331">
              <a:extLst>
                <a:ext uri="{FF2B5EF4-FFF2-40B4-BE49-F238E27FC236}">
                  <a16:creationId xmlns:a16="http://schemas.microsoft.com/office/drawing/2014/main" xmlns="" id="{B5EE061B-4E6C-C24C-907F-1948CF4827D6}"/>
                </a:ext>
              </a:extLst>
            </p:cNvPr>
            <p:cNvSpPr txBox="1"/>
            <p:nvPr/>
          </p:nvSpPr>
          <p:spPr>
            <a:xfrm>
              <a:off x="372641" y="3826352"/>
              <a:ext cx="217882" cy="156038"/>
            </a:xfrm>
            <a:prstGeom prst="rect">
              <a:avLst/>
            </a:prstGeom>
            <a:noFill/>
          </p:spPr>
          <p:txBody>
            <a:bodyPr wrap="square" lIns="0" tIns="0" rIns="0" bIns="0" rtlCol="0" anchor="ctr">
              <a:spAutoFit/>
            </a:bodyPr>
            <a:lstStyle/>
            <a:p>
              <a:pPr algn="r" defTabSz="342900">
                <a:defRPr/>
              </a:pPr>
              <a:r>
                <a:rPr lang="en-US" sz="750" dirty="0">
                  <a:solidFill>
                    <a:prstClr val="black"/>
                  </a:solidFill>
                  <a:latin typeface="Arial Narrow"/>
                  <a:ea typeface="MS PGothic" panose="020B0600070205080204" pitchFamily="34" charset="-128"/>
                  <a:cs typeface="Arial" panose="020B0604020202020204" pitchFamily="34" charset="0"/>
                </a:rPr>
                <a:t>0.0</a:t>
              </a:r>
              <a:endParaRPr lang="en-GB" sz="750" dirty="0">
                <a:solidFill>
                  <a:prstClr val="black"/>
                </a:solidFill>
                <a:latin typeface="Arial Narrow"/>
                <a:ea typeface="MS PGothic" panose="020B0600070205080204" pitchFamily="34" charset="-128"/>
                <a:cs typeface="Arial" panose="020B0604020202020204" pitchFamily="34" charset="0"/>
              </a:endParaRPr>
            </a:p>
          </p:txBody>
        </p:sp>
        <p:sp>
          <p:nvSpPr>
            <p:cNvPr id="333" name="TextBox 332">
              <a:extLst>
                <a:ext uri="{FF2B5EF4-FFF2-40B4-BE49-F238E27FC236}">
                  <a16:creationId xmlns:a16="http://schemas.microsoft.com/office/drawing/2014/main" xmlns="" id="{0BDFA75F-2650-7648-AC80-A8A750B5ED0F}"/>
                </a:ext>
              </a:extLst>
            </p:cNvPr>
            <p:cNvSpPr txBox="1"/>
            <p:nvPr/>
          </p:nvSpPr>
          <p:spPr>
            <a:xfrm>
              <a:off x="372641" y="2754712"/>
              <a:ext cx="217882" cy="156038"/>
            </a:xfrm>
            <a:prstGeom prst="rect">
              <a:avLst/>
            </a:prstGeom>
            <a:noFill/>
          </p:spPr>
          <p:txBody>
            <a:bodyPr wrap="square" lIns="0" tIns="0" rIns="0" bIns="0" rtlCol="0" anchor="ctr">
              <a:spAutoFit/>
            </a:bodyPr>
            <a:lstStyle/>
            <a:p>
              <a:pPr algn="r" defTabSz="342900">
                <a:defRPr/>
              </a:pPr>
              <a:r>
                <a:rPr lang="en-US" sz="750" dirty="0">
                  <a:solidFill>
                    <a:prstClr val="black"/>
                  </a:solidFill>
                  <a:latin typeface="Arial Narrow"/>
                  <a:ea typeface="MS PGothic" panose="020B0600070205080204" pitchFamily="34" charset="-128"/>
                  <a:cs typeface="Arial" panose="020B0604020202020204" pitchFamily="34" charset="0"/>
                </a:rPr>
                <a:t>0.6</a:t>
              </a:r>
              <a:endParaRPr lang="en-GB" sz="750" dirty="0">
                <a:solidFill>
                  <a:prstClr val="black"/>
                </a:solidFill>
                <a:latin typeface="Arial Narrow"/>
                <a:ea typeface="MS PGothic" panose="020B0600070205080204" pitchFamily="34" charset="-128"/>
                <a:cs typeface="Arial" panose="020B0604020202020204" pitchFamily="34" charset="0"/>
              </a:endParaRPr>
            </a:p>
          </p:txBody>
        </p:sp>
        <p:sp>
          <p:nvSpPr>
            <p:cNvPr id="334" name="TextBox 333">
              <a:extLst>
                <a:ext uri="{FF2B5EF4-FFF2-40B4-BE49-F238E27FC236}">
                  <a16:creationId xmlns:a16="http://schemas.microsoft.com/office/drawing/2014/main" xmlns="" id="{BF3183B0-DB8F-4A4F-BD65-31B598187487}"/>
                </a:ext>
              </a:extLst>
            </p:cNvPr>
            <p:cNvSpPr txBox="1"/>
            <p:nvPr/>
          </p:nvSpPr>
          <p:spPr>
            <a:xfrm>
              <a:off x="372641" y="3111928"/>
              <a:ext cx="217882" cy="156038"/>
            </a:xfrm>
            <a:prstGeom prst="rect">
              <a:avLst/>
            </a:prstGeom>
            <a:noFill/>
          </p:spPr>
          <p:txBody>
            <a:bodyPr wrap="square" lIns="0" tIns="0" rIns="0" bIns="0" rtlCol="0" anchor="ctr">
              <a:spAutoFit/>
            </a:bodyPr>
            <a:lstStyle/>
            <a:p>
              <a:pPr algn="r" defTabSz="342900">
                <a:defRPr/>
              </a:pPr>
              <a:r>
                <a:rPr lang="en-US" sz="750" dirty="0">
                  <a:solidFill>
                    <a:prstClr val="black"/>
                  </a:solidFill>
                  <a:latin typeface="Arial Narrow"/>
                  <a:ea typeface="MS PGothic" panose="020B0600070205080204" pitchFamily="34" charset="-128"/>
                  <a:cs typeface="Arial" panose="020B0604020202020204" pitchFamily="34" charset="0"/>
                </a:rPr>
                <a:t>0.4</a:t>
              </a:r>
              <a:endParaRPr lang="en-GB" sz="750" dirty="0">
                <a:solidFill>
                  <a:prstClr val="black"/>
                </a:solidFill>
                <a:latin typeface="Arial Narrow"/>
                <a:ea typeface="MS PGothic" panose="020B0600070205080204" pitchFamily="34" charset="-128"/>
                <a:cs typeface="Arial" panose="020B0604020202020204" pitchFamily="34" charset="0"/>
              </a:endParaRPr>
            </a:p>
          </p:txBody>
        </p:sp>
        <p:sp>
          <p:nvSpPr>
            <p:cNvPr id="335" name="TextBox 334">
              <a:extLst>
                <a:ext uri="{FF2B5EF4-FFF2-40B4-BE49-F238E27FC236}">
                  <a16:creationId xmlns:a16="http://schemas.microsoft.com/office/drawing/2014/main" xmlns="" id="{7546D7F4-C66F-D040-8EC9-51484011E87B}"/>
                </a:ext>
              </a:extLst>
            </p:cNvPr>
            <p:cNvSpPr txBox="1"/>
            <p:nvPr/>
          </p:nvSpPr>
          <p:spPr>
            <a:xfrm>
              <a:off x="372641" y="3469138"/>
              <a:ext cx="217882" cy="156038"/>
            </a:xfrm>
            <a:prstGeom prst="rect">
              <a:avLst/>
            </a:prstGeom>
            <a:noFill/>
          </p:spPr>
          <p:txBody>
            <a:bodyPr wrap="square" lIns="0" tIns="0" rIns="0" bIns="0" rtlCol="0" anchor="ctr">
              <a:spAutoFit/>
            </a:bodyPr>
            <a:lstStyle/>
            <a:p>
              <a:pPr algn="r" defTabSz="342900">
                <a:defRPr/>
              </a:pPr>
              <a:r>
                <a:rPr lang="en-US" sz="750" dirty="0">
                  <a:solidFill>
                    <a:prstClr val="black"/>
                  </a:solidFill>
                  <a:latin typeface="Arial Narrow"/>
                  <a:ea typeface="MS PGothic" panose="020B0600070205080204" pitchFamily="34" charset="-128"/>
                  <a:cs typeface="Arial" panose="020B0604020202020204" pitchFamily="34" charset="0"/>
                </a:rPr>
                <a:t>0.2</a:t>
              </a:r>
              <a:endParaRPr lang="en-GB" sz="750" dirty="0">
                <a:solidFill>
                  <a:prstClr val="black"/>
                </a:solidFill>
                <a:latin typeface="Arial Narrow"/>
                <a:ea typeface="MS PGothic" panose="020B0600070205080204" pitchFamily="34" charset="-128"/>
                <a:cs typeface="Arial" panose="020B0604020202020204" pitchFamily="34" charset="0"/>
              </a:endParaRPr>
            </a:p>
          </p:txBody>
        </p:sp>
        <p:sp>
          <p:nvSpPr>
            <p:cNvPr id="336" name="TextBox 335">
              <a:extLst>
                <a:ext uri="{FF2B5EF4-FFF2-40B4-BE49-F238E27FC236}">
                  <a16:creationId xmlns:a16="http://schemas.microsoft.com/office/drawing/2014/main" xmlns="" id="{977CC219-0713-D949-9F6D-7F99556B1F61}"/>
                </a:ext>
              </a:extLst>
            </p:cNvPr>
            <p:cNvSpPr txBox="1"/>
            <p:nvPr/>
          </p:nvSpPr>
          <p:spPr>
            <a:xfrm>
              <a:off x="372641" y="2040286"/>
              <a:ext cx="217882" cy="156038"/>
            </a:xfrm>
            <a:prstGeom prst="rect">
              <a:avLst/>
            </a:prstGeom>
            <a:noFill/>
          </p:spPr>
          <p:txBody>
            <a:bodyPr wrap="square" lIns="0" tIns="0" rIns="0" bIns="0" rtlCol="0" anchor="ctr">
              <a:spAutoFit/>
            </a:bodyPr>
            <a:lstStyle/>
            <a:p>
              <a:pPr algn="r" defTabSz="342900">
                <a:defRPr/>
              </a:pPr>
              <a:r>
                <a:rPr lang="en-US" sz="750" dirty="0">
                  <a:solidFill>
                    <a:prstClr val="black"/>
                  </a:solidFill>
                  <a:latin typeface="Arial Narrow"/>
                  <a:ea typeface="MS PGothic" panose="020B0600070205080204" pitchFamily="34" charset="-128"/>
                  <a:cs typeface="Arial" panose="020B0604020202020204" pitchFamily="34" charset="0"/>
                </a:rPr>
                <a:t>1.0</a:t>
              </a:r>
              <a:endParaRPr lang="en-GB" sz="750" dirty="0">
                <a:solidFill>
                  <a:prstClr val="black"/>
                </a:solidFill>
                <a:latin typeface="Arial Narrow"/>
                <a:ea typeface="MS PGothic" panose="020B0600070205080204" pitchFamily="34" charset="-128"/>
                <a:cs typeface="Arial" panose="020B0604020202020204" pitchFamily="34" charset="0"/>
              </a:endParaRPr>
            </a:p>
          </p:txBody>
        </p:sp>
        <p:sp>
          <p:nvSpPr>
            <p:cNvPr id="337" name="TextBox 336">
              <a:extLst>
                <a:ext uri="{FF2B5EF4-FFF2-40B4-BE49-F238E27FC236}">
                  <a16:creationId xmlns:a16="http://schemas.microsoft.com/office/drawing/2014/main" xmlns="" id="{C7E7D196-3A1C-FC42-9271-E2176BD002F2}"/>
                </a:ext>
              </a:extLst>
            </p:cNvPr>
            <p:cNvSpPr txBox="1"/>
            <p:nvPr/>
          </p:nvSpPr>
          <p:spPr>
            <a:xfrm>
              <a:off x="372641" y="2397499"/>
              <a:ext cx="217882" cy="156038"/>
            </a:xfrm>
            <a:prstGeom prst="rect">
              <a:avLst/>
            </a:prstGeom>
            <a:noFill/>
          </p:spPr>
          <p:txBody>
            <a:bodyPr wrap="square" lIns="0" tIns="0" rIns="0" bIns="0" rtlCol="0" anchor="ctr">
              <a:spAutoFit/>
            </a:bodyPr>
            <a:lstStyle/>
            <a:p>
              <a:pPr algn="r" defTabSz="342900">
                <a:defRPr/>
              </a:pPr>
              <a:r>
                <a:rPr lang="en-US" sz="750" dirty="0">
                  <a:solidFill>
                    <a:prstClr val="black"/>
                  </a:solidFill>
                  <a:latin typeface="Arial Narrow"/>
                  <a:ea typeface="MS PGothic" panose="020B0600070205080204" pitchFamily="34" charset="-128"/>
                  <a:cs typeface="Arial" panose="020B0604020202020204" pitchFamily="34" charset="0"/>
                </a:rPr>
                <a:t>0.8</a:t>
              </a:r>
              <a:endParaRPr lang="en-GB" sz="750" dirty="0">
                <a:solidFill>
                  <a:prstClr val="black"/>
                </a:solidFill>
                <a:latin typeface="Arial Narrow"/>
                <a:ea typeface="MS PGothic" panose="020B0600070205080204" pitchFamily="34" charset="-128"/>
                <a:cs typeface="Arial" panose="020B0604020202020204" pitchFamily="34" charset="0"/>
              </a:endParaRPr>
            </a:p>
          </p:txBody>
        </p:sp>
        <p:sp>
          <p:nvSpPr>
            <p:cNvPr id="338" name="TextBox 337">
              <a:extLst>
                <a:ext uri="{FF2B5EF4-FFF2-40B4-BE49-F238E27FC236}">
                  <a16:creationId xmlns:a16="http://schemas.microsoft.com/office/drawing/2014/main" xmlns="" id="{EA9BE616-3CD7-804F-B780-EC43E794DE72}"/>
                </a:ext>
              </a:extLst>
            </p:cNvPr>
            <p:cNvSpPr txBox="1"/>
            <p:nvPr/>
          </p:nvSpPr>
          <p:spPr>
            <a:xfrm>
              <a:off x="702482" y="4089979"/>
              <a:ext cx="3581113" cy="163928"/>
            </a:xfrm>
            <a:prstGeom prst="rect">
              <a:avLst/>
            </a:prstGeom>
            <a:noFill/>
          </p:spPr>
          <p:txBody>
            <a:bodyPr wrap="square" lIns="0" tIns="0" rIns="0" bIns="0" rtlCol="0" anchor="t">
              <a:spAutoFit/>
            </a:bodyPr>
            <a:lstStyle/>
            <a:p>
              <a:pPr algn="ctr" defTabSz="342900">
                <a:defRPr/>
              </a:pPr>
              <a:r>
                <a:rPr lang="en-US" sz="788" b="1" dirty="0">
                  <a:solidFill>
                    <a:prstClr val="black"/>
                  </a:solidFill>
                  <a:latin typeface="Arial Narrow"/>
                  <a:ea typeface="MS PGothic" panose="020B0600070205080204" pitchFamily="34" charset="-128"/>
                  <a:cs typeface="Arial" panose="020B0604020202020204" pitchFamily="34" charset="0"/>
                </a:rPr>
                <a:t>Time from randomization (months)</a:t>
              </a:r>
              <a:endParaRPr lang="en-GB" sz="788" b="1" dirty="0">
                <a:solidFill>
                  <a:prstClr val="black"/>
                </a:solidFill>
                <a:latin typeface="Arial Narrow"/>
                <a:ea typeface="MS PGothic" panose="020B0600070205080204" pitchFamily="34" charset="-128"/>
                <a:cs typeface="Arial" panose="020B0604020202020204" pitchFamily="34" charset="0"/>
              </a:endParaRPr>
            </a:p>
          </p:txBody>
        </p:sp>
        <p:sp>
          <p:nvSpPr>
            <p:cNvPr id="339" name="TextBox 338">
              <a:extLst>
                <a:ext uri="{FF2B5EF4-FFF2-40B4-BE49-F238E27FC236}">
                  <a16:creationId xmlns:a16="http://schemas.microsoft.com/office/drawing/2014/main" xmlns="" id="{8DD1317F-BD9E-4649-BE7B-47844941F230}"/>
                </a:ext>
              </a:extLst>
            </p:cNvPr>
            <p:cNvSpPr txBox="1"/>
            <p:nvPr/>
          </p:nvSpPr>
          <p:spPr>
            <a:xfrm rot="16200000">
              <a:off x="-641481" y="2916698"/>
              <a:ext cx="1791139" cy="186920"/>
            </a:xfrm>
            <a:prstGeom prst="rect">
              <a:avLst/>
            </a:prstGeom>
            <a:noFill/>
          </p:spPr>
          <p:txBody>
            <a:bodyPr wrap="square" lIns="0" tIns="0" rIns="0" bIns="0" rtlCol="0" anchor="b">
              <a:spAutoFit/>
            </a:bodyPr>
            <a:lstStyle/>
            <a:p>
              <a:pPr algn="ctr" defTabSz="342900">
                <a:defRPr/>
              </a:pPr>
              <a:r>
                <a:rPr lang="en-US" sz="900" b="1" dirty="0">
                  <a:solidFill>
                    <a:prstClr val="black"/>
                  </a:solidFill>
                  <a:latin typeface="Arial Narrow"/>
                  <a:ea typeface="MS PGothic" panose="020B0600070205080204" pitchFamily="34" charset="-128"/>
                  <a:cs typeface="Arial" panose="020B0604020202020204" pitchFamily="34" charset="0"/>
                </a:rPr>
                <a:t>Probability of overall survival</a:t>
              </a:r>
              <a:endParaRPr lang="en-GB" sz="900" b="1" dirty="0">
                <a:solidFill>
                  <a:prstClr val="black"/>
                </a:solidFill>
                <a:latin typeface="Arial Narrow"/>
                <a:ea typeface="MS PGothic" panose="020B0600070205080204" pitchFamily="34" charset="-128"/>
                <a:cs typeface="Arial" panose="020B0604020202020204" pitchFamily="34" charset="0"/>
              </a:endParaRPr>
            </a:p>
          </p:txBody>
        </p:sp>
        <p:cxnSp>
          <p:nvCxnSpPr>
            <p:cNvPr id="340" name="Straight Connector 339">
              <a:extLst>
                <a:ext uri="{FF2B5EF4-FFF2-40B4-BE49-F238E27FC236}">
                  <a16:creationId xmlns:a16="http://schemas.microsoft.com/office/drawing/2014/main" xmlns="" id="{E952996D-8952-BC4B-81A0-E70572B246CB}"/>
                </a:ext>
              </a:extLst>
            </p:cNvPr>
            <p:cNvCxnSpPr>
              <a:cxnSpLocks/>
            </p:cNvCxnSpPr>
            <p:nvPr/>
          </p:nvCxnSpPr>
          <p:spPr>
            <a:xfrm>
              <a:off x="684407" y="3013715"/>
              <a:ext cx="3075267" cy="0"/>
            </a:xfrm>
            <a:prstGeom prst="line">
              <a:avLst/>
            </a:prstGeom>
            <a:ln w="952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41" name="Straight Connector 340">
              <a:extLst>
                <a:ext uri="{FF2B5EF4-FFF2-40B4-BE49-F238E27FC236}">
                  <a16:creationId xmlns:a16="http://schemas.microsoft.com/office/drawing/2014/main" xmlns="" id="{BFFECC75-3589-C248-B7C9-C962A190ECEB}"/>
                </a:ext>
              </a:extLst>
            </p:cNvPr>
            <p:cNvCxnSpPr>
              <a:cxnSpLocks/>
            </p:cNvCxnSpPr>
            <p:nvPr/>
          </p:nvCxnSpPr>
          <p:spPr>
            <a:xfrm>
              <a:off x="3271800" y="2831043"/>
              <a:ext cx="0" cy="1079683"/>
            </a:xfrm>
            <a:prstGeom prst="line">
              <a:avLst/>
            </a:prstGeom>
            <a:ln w="952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42" name="Straight Connector 341">
              <a:extLst>
                <a:ext uri="{FF2B5EF4-FFF2-40B4-BE49-F238E27FC236}">
                  <a16:creationId xmlns:a16="http://schemas.microsoft.com/office/drawing/2014/main" xmlns="" id="{75A90EAD-FDCF-C14D-8714-E5FD2D4CC006}"/>
                </a:ext>
              </a:extLst>
            </p:cNvPr>
            <p:cNvCxnSpPr>
              <a:cxnSpLocks/>
            </p:cNvCxnSpPr>
            <p:nvPr/>
          </p:nvCxnSpPr>
          <p:spPr>
            <a:xfrm>
              <a:off x="2412994" y="2502073"/>
              <a:ext cx="0" cy="1383711"/>
            </a:xfrm>
            <a:prstGeom prst="line">
              <a:avLst/>
            </a:prstGeom>
            <a:ln w="952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43" name="Straight Connector 342">
              <a:extLst>
                <a:ext uri="{FF2B5EF4-FFF2-40B4-BE49-F238E27FC236}">
                  <a16:creationId xmlns:a16="http://schemas.microsoft.com/office/drawing/2014/main" xmlns="" id="{864351D6-B368-3B48-9E2D-F179C46E2490}"/>
                </a:ext>
              </a:extLst>
            </p:cNvPr>
            <p:cNvCxnSpPr>
              <a:cxnSpLocks/>
            </p:cNvCxnSpPr>
            <p:nvPr/>
          </p:nvCxnSpPr>
          <p:spPr>
            <a:xfrm flipH="1">
              <a:off x="1554770" y="2160648"/>
              <a:ext cx="0" cy="1752144"/>
            </a:xfrm>
            <a:prstGeom prst="line">
              <a:avLst/>
            </a:prstGeom>
            <a:ln w="952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44" name="TextBox 343">
              <a:extLst>
                <a:ext uri="{FF2B5EF4-FFF2-40B4-BE49-F238E27FC236}">
                  <a16:creationId xmlns:a16="http://schemas.microsoft.com/office/drawing/2014/main" xmlns="" id="{02574C2B-B26F-9948-B26A-454C498579DE}"/>
                </a:ext>
              </a:extLst>
            </p:cNvPr>
            <p:cNvSpPr txBox="1"/>
            <p:nvPr/>
          </p:nvSpPr>
          <p:spPr>
            <a:xfrm>
              <a:off x="2345960" y="1987118"/>
              <a:ext cx="885123" cy="811399"/>
            </a:xfrm>
            <a:prstGeom prst="rect">
              <a:avLst/>
            </a:prstGeom>
            <a:noFill/>
          </p:spPr>
          <p:txBody>
            <a:bodyPr wrap="square" rtlCol="0">
              <a:spAutoFit/>
            </a:bodyPr>
            <a:lstStyle/>
            <a:p>
              <a:pPr defTabSz="342900">
                <a:defRPr/>
              </a:pPr>
              <a:r>
                <a:rPr lang="en-US" altLang="zh-CN" sz="825" b="1" dirty="0">
                  <a:solidFill>
                    <a:srgbClr val="000000"/>
                  </a:solidFill>
                  <a:ea typeface="黑体" panose="02010609060101010101" pitchFamily="49" charset="-122"/>
                </a:rPr>
                <a:t>12</a:t>
              </a:r>
              <a:r>
                <a:rPr lang="en-US" sz="825" b="1" dirty="0">
                  <a:solidFill>
                    <a:srgbClr val="000000"/>
                  </a:solidFill>
                </a:rPr>
                <a:t>-mo rate </a:t>
              </a:r>
            </a:p>
            <a:p>
              <a:pPr defTabSz="342900">
                <a:defRPr/>
              </a:pPr>
              <a:r>
                <a:rPr lang="en-US" altLang="zh-CN" sz="825" b="1" dirty="0">
                  <a:solidFill>
                    <a:schemeClr val="accent2"/>
                  </a:solidFill>
                  <a:ea typeface="黑体" panose="02010609060101010101" pitchFamily="49" charset="-122"/>
                </a:rPr>
                <a:t>73.07%</a:t>
              </a:r>
            </a:p>
            <a:p>
              <a:pPr defTabSz="342900">
                <a:defRPr/>
              </a:pPr>
              <a:r>
                <a:rPr lang="en-US" altLang="zh-CN" sz="825" b="1" dirty="0">
                  <a:solidFill>
                    <a:schemeClr val="accent6"/>
                  </a:solidFill>
                  <a:ea typeface="黑体" panose="02010609060101010101" pitchFamily="49" charset="-122"/>
                </a:rPr>
                <a:t>56.94%</a:t>
              </a:r>
              <a:endParaRPr lang="en-US" sz="825" b="1" dirty="0">
                <a:solidFill>
                  <a:schemeClr val="accent6"/>
                </a:solidFill>
              </a:endParaRPr>
            </a:p>
          </p:txBody>
        </p:sp>
        <p:sp>
          <p:nvSpPr>
            <p:cNvPr id="345" name="TextBox 344">
              <a:extLst>
                <a:ext uri="{FF2B5EF4-FFF2-40B4-BE49-F238E27FC236}">
                  <a16:creationId xmlns:a16="http://schemas.microsoft.com/office/drawing/2014/main" xmlns="" id="{3C0EFE11-247D-2741-BA0D-50BA3291626A}"/>
                </a:ext>
              </a:extLst>
            </p:cNvPr>
            <p:cNvSpPr txBox="1"/>
            <p:nvPr/>
          </p:nvSpPr>
          <p:spPr>
            <a:xfrm>
              <a:off x="941429" y="1847210"/>
              <a:ext cx="2026958" cy="468116"/>
            </a:xfrm>
            <a:prstGeom prst="rect">
              <a:avLst/>
            </a:prstGeom>
            <a:noFill/>
          </p:spPr>
          <p:txBody>
            <a:bodyPr wrap="square" rtlCol="0">
              <a:spAutoFit/>
            </a:bodyPr>
            <a:lstStyle/>
            <a:p>
              <a:pPr defTabSz="342900">
                <a:defRPr/>
              </a:pPr>
              <a:r>
                <a:rPr lang="en-US" sz="825" b="1" dirty="0">
                  <a:solidFill>
                    <a:srgbClr val="000000"/>
                  </a:solidFill>
                </a:rPr>
                <a:t>6-mo rate  </a:t>
              </a:r>
              <a:r>
                <a:rPr lang="en-US" altLang="zh-CN" sz="825" b="1" dirty="0">
                  <a:solidFill>
                    <a:schemeClr val="accent2"/>
                  </a:solidFill>
                  <a:ea typeface="黑体" panose="02010609060101010101" pitchFamily="49" charset="-122"/>
                </a:rPr>
                <a:t>91.20%</a:t>
              </a:r>
            </a:p>
            <a:p>
              <a:pPr defTabSz="342900">
                <a:defRPr/>
              </a:pPr>
              <a:r>
                <a:rPr lang="en-US" altLang="zh-CN" sz="825" b="1" dirty="0">
                  <a:solidFill>
                    <a:schemeClr val="accent3"/>
                  </a:solidFill>
                  <a:ea typeface="黑体" panose="02010609060101010101" pitchFamily="49" charset="-122"/>
                </a:rPr>
                <a:t>	   </a:t>
              </a:r>
              <a:r>
                <a:rPr lang="en-US" altLang="zh-CN" sz="825" b="1" dirty="0">
                  <a:solidFill>
                    <a:schemeClr val="accent6"/>
                  </a:solidFill>
                  <a:ea typeface="黑体" panose="02010609060101010101" pitchFamily="49" charset="-122"/>
                </a:rPr>
                <a:t>84.15%</a:t>
              </a:r>
              <a:endParaRPr lang="en-US" sz="825" b="1" dirty="0">
                <a:solidFill>
                  <a:schemeClr val="accent6"/>
                </a:solidFill>
              </a:endParaRPr>
            </a:p>
          </p:txBody>
        </p:sp>
        <p:sp>
          <p:nvSpPr>
            <p:cNvPr id="346" name="TextBox 345">
              <a:extLst>
                <a:ext uri="{FF2B5EF4-FFF2-40B4-BE49-F238E27FC236}">
                  <a16:creationId xmlns:a16="http://schemas.microsoft.com/office/drawing/2014/main" xmlns="" id="{2278B4BA-A8ED-0C40-B2FD-A2A7014F4E5A}"/>
                </a:ext>
              </a:extLst>
            </p:cNvPr>
            <p:cNvSpPr txBox="1"/>
            <p:nvPr/>
          </p:nvSpPr>
          <p:spPr>
            <a:xfrm>
              <a:off x="3205092" y="2343334"/>
              <a:ext cx="962704" cy="639757"/>
            </a:xfrm>
            <a:prstGeom prst="rect">
              <a:avLst/>
            </a:prstGeom>
            <a:noFill/>
          </p:spPr>
          <p:txBody>
            <a:bodyPr wrap="square" rtlCol="0">
              <a:spAutoFit/>
            </a:bodyPr>
            <a:lstStyle/>
            <a:p>
              <a:pPr defTabSz="342900">
                <a:defRPr/>
              </a:pPr>
              <a:r>
                <a:rPr lang="en-US" altLang="zh-CN" sz="825" b="1" dirty="0">
                  <a:solidFill>
                    <a:srgbClr val="000000"/>
                  </a:solidFill>
                  <a:ea typeface="黑体" panose="02010609060101010101" pitchFamily="49" charset="-122"/>
                </a:rPr>
                <a:t>18</a:t>
              </a:r>
              <a:r>
                <a:rPr lang="en-US" sz="825" b="1" dirty="0">
                  <a:solidFill>
                    <a:srgbClr val="000000"/>
                  </a:solidFill>
                </a:rPr>
                <a:t>-mo rate</a:t>
              </a:r>
            </a:p>
            <a:p>
              <a:pPr defTabSz="342900">
                <a:defRPr/>
              </a:pPr>
              <a:r>
                <a:rPr lang="en-US" altLang="zh-CN" sz="825" b="1" dirty="0">
                  <a:solidFill>
                    <a:schemeClr val="accent2"/>
                  </a:solidFill>
                  <a:ea typeface="黑体" panose="02010609060101010101" pitchFamily="49" charset="-122"/>
                </a:rPr>
                <a:t>56.30%</a:t>
              </a:r>
            </a:p>
            <a:p>
              <a:pPr defTabSz="342900">
                <a:defRPr/>
              </a:pPr>
              <a:r>
                <a:rPr lang="en-US" altLang="zh-CN" sz="825" b="1" dirty="0">
                  <a:solidFill>
                    <a:schemeClr val="accent6"/>
                  </a:solidFill>
                  <a:ea typeface="黑体" panose="02010609060101010101" pitchFamily="49" charset="-122"/>
                </a:rPr>
                <a:t>42.13%</a:t>
              </a:r>
              <a:endParaRPr lang="en-US" sz="825" b="1" dirty="0">
                <a:solidFill>
                  <a:schemeClr val="accent6"/>
                </a:solidFill>
              </a:endParaRPr>
            </a:p>
          </p:txBody>
        </p:sp>
        <p:sp>
          <p:nvSpPr>
            <p:cNvPr id="347" name="TextBox 346">
              <a:extLst>
                <a:ext uri="{FF2B5EF4-FFF2-40B4-BE49-F238E27FC236}">
                  <a16:creationId xmlns:a16="http://schemas.microsoft.com/office/drawing/2014/main" xmlns="" id="{E0443CC5-9A58-8F47-A4E4-D0246E41DCB2}"/>
                </a:ext>
              </a:extLst>
            </p:cNvPr>
            <p:cNvSpPr txBox="1"/>
            <p:nvPr/>
          </p:nvSpPr>
          <p:spPr>
            <a:xfrm>
              <a:off x="590461" y="3972461"/>
              <a:ext cx="217882" cy="156038"/>
            </a:xfrm>
            <a:prstGeom prst="rect">
              <a:avLst/>
            </a:prstGeom>
            <a:noFill/>
          </p:spPr>
          <p:txBody>
            <a:bodyPr wrap="square" lIns="0" tIns="0" rIns="0" bIns="0" rtlCol="0" anchor="t">
              <a:spAutoFit/>
            </a:bodyPr>
            <a:lstStyle/>
            <a:p>
              <a:pPr algn="ctr" defTabSz="342900">
                <a:defRPr/>
              </a:pPr>
              <a:r>
                <a:rPr lang="en-US" sz="750" dirty="0">
                  <a:solidFill>
                    <a:prstClr val="black"/>
                  </a:solidFill>
                  <a:latin typeface="Arial Narrow"/>
                  <a:ea typeface="MS PGothic" panose="020B0600070205080204" pitchFamily="34" charset="-128"/>
                  <a:cs typeface="Arial" panose="020B0604020202020204" pitchFamily="34" charset="0"/>
                </a:rPr>
                <a:t>0</a:t>
              </a:r>
              <a:endParaRPr lang="en-GB" sz="750" dirty="0">
                <a:solidFill>
                  <a:prstClr val="black"/>
                </a:solidFill>
                <a:latin typeface="Arial Narrow"/>
                <a:ea typeface="MS PGothic" panose="020B0600070205080204" pitchFamily="34" charset="-128"/>
                <a:cs typeface="Arial" panose="020B0604020202020204" pitchFamily="34" charset="0"/>
              </a:endParaRPr>
            </a:p>
          </p:txBody>
        </p:sp>
        <p:sp>
          <p:nvSpPr>
            <p:cNvPr id="348" name="TextBox 347">
              <a:extLst>
                <a:ext uri="{FF2B5EF4-FFF2-40B4-BE49-F238E27FC236}">
                  <a16:creationId xmlns:a16="http://schemas.microsoft.com/office/drawing/2014/main" xmlns="" id="{A1757C58-2CD0-8B47-9699-1A843F7D59F4}"/>
                </a:ext>
              </a:extLst>
            </p:cNvPr>
            <p:cNvSpPr txBox="1"/>
            <p:nvPr/>
          </p:nvSpPr>
          <p:spPr>
            <a:xfrm>
              <a:off x="877256" y="3972461"/>
              <a:ext cx="217882" cy="156038"/>
            </a:xfrm>
            <a:prstGeom prst="rect">
              <a:avLst/>
            </a:prstGeom>
            <a:noFill/>
          </p:spPr>
          <p:txBody>
            <a:bodyPr wrap="square" lIns="0" tIns="0" rIns="0" bIns="0" rtlCol="0" anchor="t">
              <a:spAutoFit/>
            </a:bodyPr>
            <a:lstStyle/>
            <a:p>
              <a:pPr algn="ctr" defTabSz="342900">
                <a:defRPr/>
              </a:pPr>
              <a:r>
                <a:rPr lang="en-US" sz="750" dirty="0">
                  <a:solidFill>
                    <a:prstClr val="black"/>
                  </a:solidFill>
                  <a:latin typeface="Arial Narrow"/>
                  <a:ea typeface="MS PGothic" panose="020B0600070205080204" pitchFamily="34" charset="-128"/>
                  <a:cs typeface="Arial" panose="020B0604020202020204" pitchFamily="34" charset="0"/>
                </a:rPr>
                <a:t>2</a:t>
              </a:r>
              <a:endParaRPr lang="en-GB" sz="750" dirty="0">
                <a:solidFill>
                  <a:prstClr val="black"/>
                </a:solidFill>
                <a:latin typeface="Arial Narrow"/>
                <a:ea typeface="MS PGothic" panose="020B0600070205080204" pitchFamily="34" charset="-128"/>
                <a:cs typeface="Arial" panose="020B0604020202020204" pitchFamily="34" charset="0"/>
              </a:endParaRPr>
            </a:p>
          </p:txBody>
        </p:sp>
        <p:sp>
          <p:nvSpPr>
            <p:cNvPr id="349" name="TextBox 348">
              <a:extLst>
                <a:ext uri="{FF2B5EF4-FFF2-40B4-BE49-F238E27FC236}">
                  <a16:creationId xmlns:a16="http://schemas.microsoft.com/office/drawing/2014/main" xmlns="" id="{14807827-55B3-7B4B-AE78-CE0FD9890FF0}"/>
                </a:ext>
              </a:extLst>
            </p:cNvPr>
            <p:cNvSpPr txBox="1"/>
            <p:nvPr/>
          </p:nvSpPr>
          <p:spPr>
            <a:xfrm>
              <a:off x="1155409" y="3972461"/>
              <a:ext cx="217882" cy="156038"/>
            </a:xfrm>
            <a:prstGeom prst="rect">
              <a:avLst/>
            </a:prstGeom>
            <a:noFill/>
          </p:spPr>
          <p:txBody>
            <a:bodyPr wrap="square" lIns="0" tIns="0" rIns="0" bIns="0" rtlCol="0" anchor="t">
              <a:spAutoFit/>
            </a:bodyPr>
            <a:lstStyle/>
            <a:p>
              <a:pPr algn="ctr" defTabSz="342900">
                <a:defRPr/>
              </a:pPr>
              <a:r>
                <a:rPr lang="en-US" sz="750" dirty="0">
                  <a:solidFill>
                    <a:prstClr val="black"/>
                  </a:solidFill>
                  <a:latin typeface="Arial Narrow"/>
                  <a:ea typeface="MS PGothic" panose="020B0600070205080204" pitchFamily="34" charset="-128"/>
                  <a:cs typeface="Arial" panose="020B0604020202020204" pitchFamily="34" charset="0"/>
                </a:rPr>
                <a:t>4</a:t>
              </a:r>
              <a:endParaRPr lang="en-GB" sz="750" dirty="0">
                <a:solidFill>
                  <a:prstClr val="black"/>
                </a:solidFill>
                <a:latin typeface="Arial Narrow"/>
                <a:ea typeface="MS PGothic" panose="020B0600070205080204" pitchFamily="34" charset="-128"/>
                <a:cs typeface="Arial" panose="020B0604020202020204" pitchFamily="34" charset="0"/>
              </a:endParaRPr>
            </a:p>
          </p:txBody>
        </p:sp>
        <p:sp>
          <p:nvSpPr>
            <p:cNvPr id="350" name="TextBox 349">
              <a:extLst>
                <a:ext uri="{FF2B5EF4-FFF2-40B4-BE49-F238E27FC236}">
                  <a16:creationId xmlns:a16="http://schemas.microsoft.com/office/drawing/2014/main" xmlns="" id="{8916B5FC-8594-9D47-885D-3A7DCF9A2F04}"/>
                </a:ext>
              </a:extLst>
            </p:cNvPr>
            <p:cNvSpPr txBox="1"/>
            <p:nvPr/>
          </p:nvSpPr>
          <p:spPr>
            <a:xfrm>
              <a:off x="1448333" y="3972461"/>
              <a:ext cx="217882" cy="156038"/>
            </a:xfrm>
            <a:prstGeom prst="rect">
              <a:avLst/>
            </a:prstGeom>
            <a:noFill/>
          </p:spPr>
          <p:txBody>
            <a:bodyPr wrap="square" lIns="0" tIns="0" rIns="0" bIns="0" rtlCol="0" anchor="t">
              <a:spAutoFit/>
            </a:bodyPr>
            <a:lstStyle/>
            <a:p>
              <a:pPr algn="ctr" defTabSz="342900">
                <a:defRPr/>
              </a:pPr>
              <a:r>
                <a:rPr lang="en-US" sz="750" dirty="0">
                  <a:solidFill>
                    <a:prstClr val="black"/>
                  </a:solidFill>
                  <a:latin typeface="Arial Narrow"/>
                  <a:ea typeface="MS PGothic" panose="020B0600070205080204" pitchFamily="34" charset="-128"/>
                  <a:cs typeface="Arial" panose="020B0604020202020204" pitchFamily="34" charset="0"/>
                </a:rPr>
                <a:t>6</a:t>
              </a:r>
              <a:endParaRPr lang="en-GB" sz="750" dirty="0">
                <a:solidFill>
                  <a:prstClr val="black"/>
                </a:solidFill>
                <a:latin typeface="Arial Narrow"/>
                <a:ea typeface="MS PGothic" panose="020B0600070205080204" pitchFamily="34" charset="-128"/>
                <a:cs typeface="Arial" panose="020B0604020202020204" pitchFamily="34" charset="0"/>
              </a:endParaRPr>
            </a:p>
          </p:txBody>
        </p:sp>
        <p:sp>
          <p:nvSpPr>
            <p:cNvPr id="351" name="TextBox 350">
              <a:extLst>
                <a:ext uri="{FF2B5EF4-FFF2-40B4-BE49-F238E27FC236}">
                  <a16:creationId xmlns:a16="http://schemas.microsoft.com/office/drawing/2014/main" xmlns="" id="{FDD15AF7-7215-EE41-B6E8-3A6570629E2E}"/>
                </a:ext>
              </a:extLst>
            </p:cNvPr>
            <p:cNvSpPr txBox="1"/>
            <p:nvPr/>
          </p:nvSpPr>
          <p:spPr>
            <a:xfrm>
              <a:off x="1730178" y="3972461"/>
              <a:ext cx="217882" cy="156038"/>
            </a:xfrm>
            <a:prstGeom prst="rect">
              <a:avLst/>
            </a:prstGeom>
            <a:noFill/>
          </p:spPr>
          <p:txBody>
            <a:bodyPr wrap="square" lIns="0" tIns="0" rIns="0" bIns="0" rtlCol="0" anchor="t">
              <a:spAutoFit/>
            </a:bodyPr>
            <a:lstStyle/>
            <a:p>
              <a:pPr algn="ctr" defTabSz="342900">
                <a:defRPr/>
              </a:pPr>
              <a:r>
                <a:rPr lang="en-US" sz="750" dirty="0">
                  <a:solidFill>
                    <a:prstClr val="black"/>
                  </a:solidFill>
                  <a:latin typeface="Arial Narrow"/>
                  <a:ea typeface="MS PGothic" panose="020B0600070205080204" pitchFamily="34" charset="-128"/>
                  <a:cs typeface="Arial" panose="020B0604020202020204" pitchFamily="34" charset="0"/>
                </a:rPr>
                <a:t>8</a:t>
              </a:r>
              <a:endParaRPr lang="en-GB" sz="750" dirty="0">
                <a:solidFill>
                  <a:prstClr val="black"/>
                </a:solidFill>
                <a:latin typeface="Arial Narrow"/>
                <a:ea typeface="MS PGothic" panose="020B0600070205080204" pitchFamily="34" charset="-128"/>
                <a:cs typeface="Arial" panose="020B0604020202020204" pitchFamily="34" charset="0"/>
              </a:endParaRPr>
            </a:p>
          </p:txBody>
        </p:sp>
        <p:sp>
          <p:nvSpPr>
            <p:cNvPr id="352" name="TextBox 351">
              <a:extLst>
                <a:ext uri="{FF2B5EF4-FFF2-40B4-BE49-F238E27FC236}">
                  <a16:creationId xmlns:a16="http://schemas.microsoft.com/office/drawing/2014/main" xmlns="" id="{9BB80BFE-D327-364C-A5C0-95C9DA8B406D}"/>
                </a:ext>
              </a:extLst>
            </p:cNvPr>
            <p:cNvSpPr txBox="1"/>
            <p:nvPr/>
          </p:nvSpPr>
          <p:spPr>
            <a:xfrm>
              <a:off x="2015714" y="3972461"/>
              <a:ext cx="217882" cy="156038"/>
            </a:xfrm>
            <a:prstGeom prst="rect">
              <a:avLst/>
            </a:prstGeom>
            <a:noFill/>
          </p:spPr>
          <p:txBody>
            <a:bodyPr wrap="square" lIns="0" tIns="0" rIns="0" bIns="0" rtlCol="0" anchor="t">
              <a:spAutoFit/>
            </a:bodyPr>
            <a:lstStyle/>
            <a:p>
              <a:pPr algn="ctr" defTabSz="342900">
                <a:defRPr/>
              </a:pPr>
              <a:r>
                <a:rPr lang="en-US" sz="750" dirty="0">
                  <a:solidFill>
                    <a:prstClr val="black"/>
                  </a:solidFill>
                  <a:latin typeface="Arial Narrow"/>
                  <a:ea typeface="MS PGothic" panose="020B0600070205080204" pitchFamily="34" charset="-128"/>
                  <a:cs typeface="Arial" panose="020B0604020202020204" pitchFamily="34" charset="0"/>
                </a:rPr>
                <a:t>10</a:t>
              </a:r>
              <a:endParaRPr lang="en-GB" sz="750" dirty="0">
                <a:solidFill>
                  <a:prstClr val="black"/>
                </a:solidFill>
                <a:latin typeface="Arial Narrow"/>
                <a:ea typeface="MS PGothic" panose="020B0600070205080204" pitchFamily="34" charset="-128"/>
                <a:cs typeface="Arial" panose="020B0604020202020204" pitchFamily="34" charset="0"/>
              </a:endParaRPr>
            </a:p>
          </p:txBody>
        </p:sp>
        <p:sp>
          <p:nvSpPr>
            <p:cNvPr id="353" name="TextBox 352">
              <a:extLst>
                <a:ext uri="{FF2B5EF4-FFF2-40B4-BE49-F238E27FC236}">
                  <a16:creationId xmlns:a16="http://schemas.microsoft.com/office/drawing/2014/main" xmlns="" id="{5393394F-56C4-A648-A4C9-5572D31AF97B}"/>
                </a:ext>
              </a:extLst>
            </p:cNvPr>
            <p:cNvSpPr txBox="1"/>
            <p:nvPr/>
          </p:nvSpPr>
          <p:spPr>
            <a:xfrm>
              <a:off x="2304943" y="3972461"/>
              <a:ext cx="217882" cy="156038"/>
            </a:xfrm>
            <a:prstGeom prst="rect">
              <a:avLst/>
            </a:prstGeom>
            <a:noFill/>
          </p:spPr>
          <p:txBody>
            <a:bodyPr wrap="square" lIns="0" tIns="0" rIns="0" bIns="0" rtlCol="0" anchor="t">
              <a:spAutoFit/>
            </a:bodyPr>
            <a:lstStyle/>
            <a:p>
              <a:pPr algn="ctr" defTabSz="342900">
                <a:defRPr/>
              </a:pPr>
              <a:r>
                <a:rPr lang="en-US" sz="750" dirty="0">
                  <a:solidFill>
                    <a:prstClr val="black"/>
                  </a:solidFill>
                  <a:latin typeface="Arial Narrow"/>
                  <a:ea typeface="MS PGothic" panose="020B0600070205080204" pitchFamily="34" charset="-128"/>
                  <a:cs typeface="Arial" panose="020B0604020202020204" pitchFamily="34" charset="0"/>
                </a:rPr>
                <a:t>12</a:t>
              </a:r>
              <a:endParaRPr lang="en-GB" sz="750" dirty="0">
                <a:solidFill>
                  <a:prstClr val="black"/>
                </a:solidFill>
                <a:latin typeface="Arial Narrow"/>
                <a:ea typeface="MS PGothic" panose="020B0600070205080204" pitchFamily="34" charset="-128"/>
                <a:cs typeface="Arial" panose="020B0604020202020204" pitchFamily="34" charset="0"/>
              </a:endParaRPr>
            </a:p>
          </p:txBody>
        </p:sp>
        <p:sp>
          <p:nvSpPr>
            <p:cNvPr id="354" name="TextBox 353">
              <a:extLst>
                <a:ext uri="{FF2B5EF4-FFF2-40B4-BE49-F238E27FC236}">
                  <a16:creationId xmlns:a16="http://schemas.microsoft.com/office/drawing/2014/main" xmlns="" id="{95BBF211-663D-A741-9FE7-564F4CE10C8E}"/>
                </a:ext>
              </a:extLst>
            </p:cNvPr>
            <p:cNvSpPr txBox="1"/>
            <p:nvPr/>
          </p:nvSpPr>
          <p:spPr>
            <a:xfrm>
              <a:off x="2590482" y="3972461"/>
              <a:ext cx="217882" cy="156038"/>
            </a:xfrm>
            <a:prstGeom prst="rect">
              <a:avLst/>
            </a:prstGeom>
            <a:noFill/>
          </p:spPr>
          <p:txBody>
            <a:bodyPr wrap="square" lIns="0" tIns="0" rIns="0" bIns="0" rtlCol="0" anchor="t">
              <a:spAutoFit/>
            </a:bodyPr>
            <a:lstStyle/>
            <a:p>
              <a:pPr algn="ctr" defTabSz="342900">
                <a:defRPr/>
              </a:pPr>
              <a:r>
                <a:rPr lang="en-US" sz="750" dirty="0">
                  <a:solidFill>
                    <a:prstClr val="black"/>
                  </a:solidFill>
                  <a:latin typeface="Arial Narrow"/>
                  <a:ea typeface="MS PGothic" panose="020B0600070205080204" pitchFamily="34" charset="-128"/>
                  <a:cs typeface="Arial" panose="020B0604020202020204" pitchFamily="34" charset="0"/>
                </a:rPr>
                <a:t>14</a:t>
              </a:r>
              <a:endParaRPr lang="en-GB" sz="750" dirty="0">
                <a:solidFill>
                  <a:prstClr val="black"/>
                </a:solidFill>
                <a:latin typeface="Arial Narrow"/>
                <a:ea typeface="MS PGothic" panose="020B0600070205080204" pitchFamily="34" charset="-128"/>
                <a:cs typeface="Arial" panose="020B0604020202020204" pitchFamily="34" charset="0"/>
              </a:endParaRPr>
            </a:p>
          </p:txBody>
        </p:sp>
        <p:sp>
          <p:nvSpPr>
            <p:cNvPr id="355" name="TextBox 354">
              <a:extLst>
                <a:ext uri="{FF2B5EF4-FFF2-40B4-BE49-F238E27FC236}">
                  <a16:creationId xmlns:a16="http://schemas.microsoft.com/office/drawing/2014/main" xmlns="" id="{F5024F07-ED1F-C541-BF9F-C98FF8CF3249}"/>
                </a:ext>
              </a:extLst>
            </p:cNvPr>
            <p:cNvSpPr txBox="1"/>
            <p:nvPr/>
          </p:nvSpPr>
          <p:spPr>
            <a:xfrm>
              <a:off x="2876021" y="3972461"/>
              <a:ext cx="217882" cy="156038"/>
            </a:xfrm>
            <a:prstGeom prst="rect">
              <a:avLst/>
            </a:prstGeom>
            <a:noFill/>
          </p:spPr>
          <p:txBody>
            <a:bodyPr wrap="square" lIns="0" tIns="0" rIns="0" bIns="0" rtlCol="0" anchor="t">
              <a:spAutoFit/>
            </a:bodyPr>
            <a:lstStyle/>
            <a:p>
              <a:pPr algn="ctr" defTabSz="342900">
                <a:defRPr/>
              </a:pPr>
              <a:r>
                <a:rPr lang="en-US" sz="750" dirty="0">
                  <a:solidFill>
                    <a:prstClr val="black"/>
                  </a:solidFill>
                  <a:latin typeface="Arial Narrow"/>
                  <a:ea typeface="MS PGothic" panose="020B0600070205080204" pitchFamily="34" charset="-128"/>
                  <a:cs typeface="Arial" panose="020B0604020202020204" pitchFamily="34" charset="0"/>
                </a:rPr>
                <a:t>16</a:t>
              </a:r>
              <a:endParaRPr lang="en-GB" sz="750" dirty="0">
                <a:solidFill>
                  <a:prstClr val="black"/>
                </a:solidFill>
                <a:latin typeface="Arial Narrow"/>
                <a:ea typeface="MS PGothic" panose="020B0600070205080204" pitchFamily="34" charset="-128"/>
                <a:cs typeface="Arial" panose="020B0604020202020204" pitchFamily="34" charset="0"/>
              </a:endParaRPr>
            </a:p>
          </p:txBody>
        </p:sp>
        <p:sp>
          <p:nvSpPr>
            <p:cNvPr id="356" name="TextBox 355">
              <a:extLst>
                <a:ext uri="{FF2B5EF4-FFF2-40B4-BE49-F238E27FC236}">
                  <a16:creationId xmlns:a16="http://schemas.microsoft.com/office/drawing/2014/main" xmlns="" id="{6E61783A-B8E0-664C-9754-B3C6E4CF1378}"/>
                </a:ext>
              </a:extLst>
            </p:cNvPr>
            <p:cNvSpPr txBox="1"/>
            <p:nvPr/>
          </p:nvSpPr>
          <p:spPr>
            <a:xfrm>
              <a:off x="3165252" y="3972461"/>
              <a:ext cx="217882" cy="156038"/>
            </a:xfrm>
            <a:prstGeom prst="rect">
              <a:avLst/>
            </a:prstGeom>
            <a:noFill/>
          </p:spPr>
          <p:txBody>
            <a:bodyPr wrap="square" lIns="0" tIns="0" rIns="0" bIns="0" rtlCol="0" anchor="t">
              <a:spAutoFit/>
            </a:bodyPr>
            <a:lstStyle/>
            <a:p>
              <a:pPr algn="ctr" defTabSz="342900">
                <a:defRPr/>
              </a:pPr>
              <a:r>
                <a:rPr lang="en-US" sz="750" dirty="0">
                  <a:solidFill>
                    <a:prstClr val="black"/>
                  </a:solidFill>
                  <a:latin typeface="Arial Narrow"/>
                  <a:ea typeface="MS PGothic" panose="020B0600070205080204" pitchFamily="34" charset="-128"/>
                  <a:cs typeface="Arial" panose="020B0604020202020204" pitchFamily="34" charset="0"/>
                </a:rPr>
                <a:t>18</a:t>
              </a:r>
              <a:endParaRPr lang="en-GB" sz="750" dirty="0">
                <a:solidFill>
                  <a:prstClr val="black"/>
                </a:solidFill>
                <a:latin typeface="Arial Narrow"/>
                <a:ea typeface="MS PGothic" panose="020B0600070205080204" pitchFamily="34" charset="-128"/>
                <a:cs typeface="Arial" panose="020B0604020202020204" pitchFamily="34" charset="0"/>
              </a:endParaRPr>
            </a:p>
          </p:txBody>
        </p:sp>
        <p:sp>
          <p:nvSpPr>
            <p:cNvPr id="357" name="TextBox 356">
              <a:extLst>
                <a:ext uri="{FF2B5EF4-FFF2-40B4-BE49-F238E27FC236}">
                  <a16:creationId xmlns:a16="http://schemas.microsoft.com/office/drawing/2014/main" xmlns="" id="{5700CF76-5720-D243-A00F-FF0C441ADB42}"/>
                </a:ext>
              </a:extLst>
            </p:cNvPr>
            <p:cNvSpPr txBox="1"/>
            <p:nvPr/>
          </p:nvSpPr>
          <p:spPr>
            <a:xfrm>
              <a:off x="3450792" y="3972461"/>
              <a:ext cx="217882" cy="156038"/>
            </a:xfrm>
            <a:prstGeom prst="rect">
              <a:avLst/>
            </a:prstGeom>
            <a:noFill/>
          </p:spPr>
          <p:txBody>
            <a:bodyPr wrap="square" lIns="0" tIns="0" rIns="0" bIns="0" rtlCol="0" anchor="t">
              <a:spAutoFit/>
            </a:bodyPr>
            <a:lstStyle/>
            <a:p>
              <a:pPr algn="ctr" defTabSz="342900">
                <a:defRPr/>
              </a:pPr>
              <a:r>
                <a:rPr lang="en-US" sz="750" dirty="0">
                  <a:solidFill>
                    <a:prstClr val="black"/>
                  </a:solidFill>
                  <a:latin typeface="Arial Narrow"/>
                  <a:ea typeface="MS PGothic" panose="020B0600070205080204" pitchFamily="34" charset="-128"/>
                  <a:cs typeface="Arial" panose="020B0604020202020204" pitchFamily="34" charset="0"/>
                </a:rPr>
                <a:t>20</a:t>
              </a:r>
              <a:endParaRPr lang="en-GB" sz="750" dirty="0">
                <a:solidFill>
                  <a:prstClr val="black"/>
                </a:solidFill>
                <a:latin typeface="Arial Narrow"/>
                <a:ea typeface="MS PGothic" panose="020B0600070205080204" pitchFamily="34" charset="-128"/>
                <a:cs typeface="Arial" panose="020B0604020202020204" pitchFamily="34" charset="0"/>
              </a:endParaRPr>
            </a:p>
          </p:txBody>
        </p:sp>
        <p:sp>
          <p:nvSpPr>
            <p:cNvPr id="358" name="TextBox 357">
              <a:extLst>
                <a:ext uri="{FF2B5EF4-FFF2-40B4-BE49-F238E27FC236}">
                  <a16:creationId xmlns:a16="http://schemas.microsoft.com/office/drawing/2014/main" xmlns="" id="{D3BAF182-2580-6041-84B9-612095A2C0E3}"/>
                </a:ext>
              </a:extLst>
            </p:cNvPr>
            <p:cNvSpPr txBox="1"/>
            <p:nvPr/>
          </p:nvSpPr>
          <p:spPr>
            <a:xfrm>
              <a:off x="3741714" y="3972461"/>
              <a:ext cx="217882" cy="156038"/>
            </a:xfrm>
            <a:prstGeom prst="rect">
              <a:avLst/>
            </a:prstGeom>
            <a:noFill/>
          </p:spPr>
          <p:txBody>
            <a:bodyPr wrap="square" lIns="0" tIns="0" rIns="0" bIns="0" rtlCol="0" anchor="t">
              <a:spAutoFit/>
            </a:bodyPr>
            <a:lstStyle/>
            <a:p>
              <a:pPr algn="ctr" defTabSz="342900">
                <a:defRPr/>
              </a:pPr>
              <a:r>
                <a:rPr lang="en-US" sz="750" dirty="0">
                  <a:solidFill>
                    <a:prstClr val="black"/>
                  </a:solidFill>
                  <a:latin typeface="Arial Narrow"/>
                  <a:ea typeface="MS PGothic" panose="020B0600070205080204" pitchFamily="34" charset="-128"/>
                  <a:cs typeface="Arial" panose="020B0604020202020204" pitchFamily="34" charset="0"/>
                </a:rPr>
                <a:t>22</a:t>
              </a:r>
              <a:endParaRPr lang="en-GB" sz="750" dirty="0">
                <a:solidFill>
                  <a:prstClr val="black"/>
                </a:solidFill>
                <a:latin typeface="Arial Narrow"/>
                <a:ea typeface="MS PGothic" panose="020B0600070205080204" pitchFamily="34" charset="-128"/>
                <a:cs typeface="Arial" panose="020B0604020202020204" pitchFamily="34" charset="0"/>
              </a:endParaRPr>
            </a:p>
          </p:txBody>
        </p:sp>
        <p:sp>
          <p:nvSpPr>
            <p:cNvPr id="359" name="TextBox 358">
              <a:extLst>
                <a:ext uri="{FF2B5EF4-FFF2-40B4-BE49-F238E27FC236}">
                  <a16:creationId xmlns:a16="http://schemas.microsoft.com/office/drawing/2014/main" xmlns="" id="{5FEBFD17-4D0A-8244-92B1-F9DED963EBF2}"/>
                </a:ext>
              </a:extLst>
            </p:cNvPr>
            <p:cNvSpPr txBox="1"/>
            <p:nvPr/>
          </p:nvSpPr>
          <p:spPr>
            <a:xfrm>
              <a:off x="4031428" y="3972461"/>
              <a:ext cx="217882" cy="156038"/>
            </a:xfrm>
            <a:prstGeom prst="rect">
              <a:avLst/>
            </a:prstGeom>
            <a:noFill/>
          </p:spPr>
          <p:txBody>
            <a:bodyPr wrap="square" lIns="0" tIns="0" rIns="0" bIns="0" rtlCol="0" anchor="t">
              <a:spAutoFit/>
            </a:bodyPr>
            <a:lstStyle/>
            <a:p>
              <a:pPr algn="ctr" defTabSz="342900">
                <a:defRPr/>
              </a:pPr>
              <a:r>
                <a:rPr lang="en-US" sz="750" dirty="0">
                  <a:solidFill>
                    <a:prstClr val="black"/>
                  </a:solidFill>
                  <a:latin typeface="Arial Narrow"/>
                  <a:ea typeface="MS PGothic" panose="020B0600070205080204" pitchFamily="34" charset="-128"/>
                  <a:cs typeface="Arial" panose="020B0604020202020204" pitchFamily="34" charset="0"/>
                </a:rPr>
                <a:t>24</a:t>
              </a:r>
              <a:endParaRPr lang="en-GB" sz="750" dirty="0">
                <a:solidFill>
                  <a:prstClr val="black"/>
                </a:solidFill>
                <a:latin typeface="Arial Narrow"/>
                <a:ea typeface="MS PGothic" panose="020B0600070205080204" pitchFamily="34" charset="-128"/>
                <a:cs typeface="Arial" panose="020B0604020202020204" pitchFamily="34" charset="0"/>
              </a:endParaRPr>
            </a:p>
          </p:txBody>
        </p:sp>
      </p:grpSp>
      <p:grpSp>
        <p:nvGrpSpPr>
          <p:cNvPr id="377" name="Group 376">
            <a:extLst>
              <a:ext uri="{FF2B5EF4-FFF2-40B4-BE49-F238E27FC236}">
                <a16:creationId xmlns:a16="http://schemas.microsoft.com/office/drawing/2014/main" xmlns="" id="{DA0E4526-5214-E94D-B93C-0FD3B0E0F82F}"/>
              </a:ext>
            </a:extLst>
          </p:cNvPr>
          <p:cNvGrpSpPr/>
          <p:nvPr/>
        </p:nvGrpSpPr>
        <p:grpSpPr>
          <a:xfrm>
            <a:off x="4056659" y="2065130"/>
            <a:ext cx="3139979" cy="2098962"/>
            <a:chOff x="4628938" y="1862669"/>
            <a:chExt cx="4186639" cy="2798616"/>
          </a:xfrm>
        </p:grpSpPr>
        <p:grpSp>
          <p:nvGrpSpPr>
            <p:cNvPr id="378" name="Group 377">
              <a:extLst>
                <a:ext uri="{FF2B5EF4-FFF2-40B4-BE49-F238E27FC236}">
                  <a16:creationId xmlns:a16="http://schemas.microsoft.com/office/drawing/2014/main" xmlns="" id="{D805D862-2F20-7847-B9B9-E0B6F1A2CACF}"/>
                </a:ext>
              </a:extLst>
            </p:cNvPr>
            <p:cNvGrpSpPr/>
            <p:nvPr/>
          </p:nvGrpSpPr>
          <p:grpSpPr>
            <a:xfrm>
              <a:off x="4628938" y="4285157"/>
              <a:ext cx="4186639" cy="376128"/>
              <a:chOff x="2422522" y="4401126"/>
              <a:chExt cx="5699845" cy="512079"/>
            </a:xfrm>
          </p:grpSpPr>
          <p:grpSp>
            <p:nvGrpSpPr>
              <p:cNvPr id="570" name="Group 569">
                <a:extLst>
                  <a:ext uri="{FF2B5EF4-FFF2-40B4-BE49-F238E27FC236}">
                    <a16:creationId xmlns:a16="http://schemas.microsoft.com/office/drawing/2014/main" xmlns="" id="{AB387A52-0ECB-8D46-989C-B09E80122A3B}"/>
                  </a:ext>
                </a:extLst>
              </p:cNvPr>
              <p:cNvGrpSpPr/>
              <p:nvPr/>
            </p:nvGrpSpPr>
            <p:grpSpPr>
              <a:xfrm>
                <a:off x="2422522" y="4401126"/>
                <a:ext cx="5695059" cy="220482"/>
                <a:chOff x="2422522" y="4391000"/>
                <a:chExt cx="5695059" cy="220482"/>
              </a:xfrm>
            </p:grpSpPr>
            <p:sp>
              <p:nvSpPr>
                <p:cNvPr id="580" name="TextBox 579">
                  <a:extLst>
                    <a:ext uri="{FF2B5EF4-FFF2-40B4-BE49-F238E27FC236}">
                      <a16:creationId xmlns:a16="http://schemas.microsoft.com/office/drawing/2014/main" xmlns="" id="{D5ADFEE1-2AA2-FA4D-8855-65051E8477B3}"/>
                    </a:ext>
                  </a:extLst>
                </p:cNvPr>
                <p:cNvSpPr txBox="1"/>
                <p:nvPr/>
              </p:nvSpPr>
              <p:spPr>
                <a:xfrm>
                  <a:off x="2422522" y="4401971"/>
                  <a:ext cx="296423" cy="209510"/>
                </a:xfrm>
                <a:prstGeom prst="rect">
                  <a:avLst/>
                </a:prstGeom>
                <a:noFill/>
              </p:spPr>
              <p:txBody>
                <a:bodyPr wrap="square" lIns="0" tIns="0" rIns="0" bIns="0" rtlCol="0" anchor="t">
                  <a:spAutoFit/>
                </a:bodyPr>
                <a:lstStyle/>
                <a:p>
                  <a:pPr algn="ctr" defTabSz="342900">
                    <a:defRPr/>
                  </a:pPr>
                  <a:r>
                    <a:rPr lang="en-US" sz="750" dirty="0">
                      <a:solidFill>
                        <a:prstClr val="black"/>
                      </a:solidFill>
                      <a:latin typeface="Arial Narrow"/>
                      <a:ea typeface="MS PGothic" panose="020B0600070205080204" pitchFamily="34" charset="-128"/>
                      <a:cs typeface="Arial" panose="020B0604020202020204" pitchFamily="34" charset="0"/>
                    </a:rPr>
                    <a:t>256</a:t>
                  </a:r>
                  <a:endParaRPr lang="en-GB" sz="750" dirty="0">
                    <a:solidFill>
                      <a:prstClr val="black"/>
                    </a:solidFill>
                    <a:latin typeface="Arial Narrow"/>
                    <a:ea typeface="MS PGothic" panose="020B0600070205080204" pitchFamily="34" charset="-128"/>
                    <a:cs typeface="Arial" panose="020B0604020202020204" pitchFamily="34" charset="0"/>
                  </a:endParaRPr>
                </a:p>
              </p:txBody>
            </p:sp>
            <p:sp>
              <p:nvSpPr>
                <p:cNvPr id="581" name="TextBox 580">
                  <a:extLst>
                    <a:ext uri="{FF2B5EF4-FFF2-40B4-BE49-F238E27FC236}">
                      <a16:creationId xmlns:a16="http://schemas.microsoft.com/office/drawing/2014/main" xmlns="" id="{432978CD-6ED1-ED4F-ABBF-934F90CD5FA5}"/>
                    </a:ext>
                  </a:extLst>
                </p:cNvPr>
                <p:cNvSpPr txBox="1"/>
                <p:nvPr/>
              </p:nvSpPr>
              <p:spPr>
                <a:xfrm>
                  <a:off x="3191124" y="4401971"/>
                  <a:ext cx="296423" cy="209511"/>
                </a:xfrm>
                <a:prstGeom prst="rect">
                  <a:avLst/>
                </a:prstGeom>
                <a:noFill/>
              </p:spPr>
              <p:txBody>
                <a:bodyPr wrap="square" lIns="0" tIns="0" rIns="0" bIns="0" rtlCol="0" anchor="t">
                  <a:spAutoFit/>
                </a:bodyPr>
                <a:lstStyle/>
                <a:p>
                  <a:pPr algn="ctr" defTabSz="342900">
                    <a:defRPr/>
                  </a:pPr>
                  <a:r>
                    <a:rPr lang="en-US" sz="750" dirty="0">
                      <a:solidFill>
                        <a:prstClr val="black"/>
                      </a:solidFill>
                      <a:latin typeface="Arial Narrow"/>
                      <a:ea typeface="MS PGothic" panose="020B0600070205080204" pitchFamily="34" charset="-128"/>
                      <a:cs typeface="Arial" panose="020B0604020202020204" pitchFamily="34" charset="0"/>
                    </a:rPr>
                    <a:t>240</a:t>
                  </a:r>
                  <a:endParaRPr lang="en-GB" sz="750" dirty="0">
                    <a:solidFill>
                      <a:prstClr val="black"/>
                    </a:solidFill>
                    <a:latin typeface="Arial Narrow"/>
                    <a:ea typeface="MS PGothic" panose="020B0600070205080204" pitchFamily="34" charset="-128"/>
                    <a:cs typeface="Arial" panose="020B0604020202020204" pitchFamily="34" charset="0"/>
                  </a:endParaRPr>
                </a:p>
              </p:txBody>
            </p:sp>
            <p:sp>
              <p:nvSpPr>
                <p:cNvPr id="582" name="TextBox 581">
                  <a:extLst>
                    <a:ext uri="{FF2B5EF4-FFF2-40B4-BE49-F238E27FC236}">
                      <a16:creationId xmlns:a16="http://schemas.microsoft.com/office/drawing/2014/main" xmlns="" id="{2635ED2E-48C1-F14E-9A78-3E3C11DD77B7}"/>
                    </a:ext>
                  </a:extLst>
                </p:cNvPr>
                <p:cNvSpPr txBox="1"/>
                <p:nvPr/>
              </p:nvSpPr>
              <p:spPr>
                <a:xfrm>
                  <a:off x="3973086" y="4401971"/>
                  <a:ext cx="296423" cy="209511"/>
                </a:xfrm>
                <a:prstGeom prst="rect">
                  <a:avLst/>
                </a:prstGeom>
                <a:noFill/>
              </p:spPr>
              <p:txBody>
                <a:bodyPr wrap="square" lIns="0" tIns="0" rIns="0" bIns="0" rtlCol="0" anchor="t">
                  <a:spAutoFit/>
                </a:bodyPr>
                <a:lstStyle/>
                <a:p>
                  <a:pPr algn="ctr" defTabSz="342900">
                    <a:defRPr/>
                  </a:pPr>
                  <a:r>
                    <a:rPr lang="en-US" sz="750" dirty="0">
                      <a:solidFill>
                        <a:prstClr val="black"/>
                      </a:solidFill>
                      <a:latin typeface="Arial Narrow"/>
                      <a:ea typeface="MS PGothic" panose="020B0600070205080204" pitchFamily="34" charset="-128"/>
                      <a:cs typeface="Arial" panose="020B0604020202020204" pitchFamily="34" charset="0"/>
                    </a:rPr>
                    <a:t>187</a:t>
                  </a:r>
                  <a:endParaRPr lang="en-GB" sz="750" dirty="0">
                    <a:solidFill>
                      <a:prstClr val="black"/>
                    </a:solidFill>
                    <a:latin typeface="Arial Narrow"/>
                    <a:ea typeface="MS PGothic" panose="020B0600070205080204" pitchFamily="34" charset="-128"/>
                    <a:cs typeface="Arial" panose="020B0604020202020204" pitchFamily="34" charset="0"/>
                  </a:endParaRPr>
                </a:p>
              </p:txBody>
            </p:sp>
            <p:sp>
              <p:nvSpPr>
                <p:cNvPr id="583" name="TextBox 582">
                  <a:extLst>
                    <a:ext uri="{FF2B5EF4-FFF2-40B4-BE49-F238E27FC236}">
                      <a16:creationId xmlns:a16="http://schemas.microsoft.com/office/drawing/2014/main" xmlns="" id="{7612D347-B269-014A-93A9-4FE75E820EBA}"/>
                    </a:ext>
                  </a:extLst>
                </p:cNvPr>
                <p:cNvSpPr txBox="1"/>
                <p:nvPr/>
              </p:nvSpPr>
              <p:spPr>
                <a:xfrm>
                  <a:off x="4755040" y="4401971"/>
                  <a:ext cx="296423" cy="209511"/>
                </a:xfrm>
                <a:prstGeom prst="rect">
                  <a:avLst/>
                </a:prstGeom>
                <a:noFill/>
              </p:spPr>
              <p:txBody>
                <a:bodyPr wrap="square" lIns="0" tIns="0" rIns="0" bIns="0" rtlCol="0" anchor="t">
                  <a:spAutoFit/>
                </a:bodyPr>
                <a:lstStyle/>
                <a:p>
                  <a:pPr algn="ctr" defTabSz="342900">
                    <a:defRPr/>
                  </a:pPr>
                  <a:r>
                    <a:rPr lang="en-US" sz="750" dirty="0">
                      <a:solidFill>
                        <a:prstClr val="black"/>
                      </a:solidFill>
                      <a:latin typeface="Arial Narrow"/>
                      <a:ea typeface="MS PGothic" panose="020B0600070205080204" pitchFamily="34" charset="-128"/>
                      <a:cs typeface="Arial" panose="020B0604020202020204" pitchFamily="34" charset="0"/>
                    </a:rPr>
                    <a:t>106</a:t>
                  </a:r>
                  <a:endParaRPr lang="en-GB" sz="750" dirty="0">
                    <a:solidFill>
                      <a:prstClr val="black"/>
                    </a:solidFill>
                    <a:latin typeface="Arial Narrow"/>
                    <a:ea typeface="MS PGothic" panose="020B0600070205080204" pitchFamily="34" charset="-128"/>
                    <a:cs typeface="Arial" panose="020B0604020202020204" pitchFamily="34" charset="0"/>
                  </a:endParaRPr>
                </a:p>
              </p:txBody>
            </p:sp>
            <p:sp>
              <p:nvSpPr>
                <p:cNvPr id="584" name="TextBox 583">
                  <a:extLst>
                    <a:ext uri="{FF2B5EF4-FFF2-40B4-BE49-F238E27FC236}">
                      <a16:creationId xmlns:a16="http://schemas.microsoft.com/office/drawing/2014/main" xmlns="" id="{F87A83A3-CF5C-B944-9B71-D7E4F9FADCFC}"/>
                    </a:ext>
                  </a:extLst>
                </p:cNvPr>
                <p:cNvSpPr txBox="1"/>
                <p:nvPr/>
              </p:nvSpPr>
              <p:spPr>
                <a:xfrm>
                  <a:off x="5531985" y="4401971"/>
                  <a:ext cx="296423" cy="209511"/>
                </a:xfrm>
                <a:prstGeom prst="rect">
                  <a:avLst/>
                </a:prstGeom>
                <a:noFill/>
              </p:spPr>
              <p:txBody>
                <a:bodyPr wrap="square" lIns="0" tIns="0" rIns="0" bIns="0" rtlCol="0" anchor="t">
                  <a:spAutoFit/>
                </a:bodyPr>
                <a:lstStyle/>
                <a:p>
                  <a:pPr algn="ctr" defTabSz="342900">
                    <a:defRPr/>
                  </a:pPr>
                  <a:r>
                    <a:rPr lang="en-US" sz="750" dirty="0">
                      <a:solidFill>
                        <a:prstClr val="black"/>
                      </a:solidFill>
                      <a:latin typeface="Arial Narrow"/>
                      <a:ea typeface="MS PGothic" panose="020B0600070205080204" pitchFamily="34" charset="-128"/>
                      <a:cs typeface="Arial" panose="020B0604020202020204" pitchFamily="34" charset="0"/>
                    </a:rPr>
                    <a:t>58</a:t>
                  </a:r>
                  <a:endParaRPr lang="en-GB" sz="750" dirty="0">
                    <a:solidFill>
                      <a:prstClr val="black"/>
                    </a:solidFill>
                    <a:latin typeface="Arial Narrow"/>
                    <a:ea typeface="MS PGothic" panose="020B0600070205080204" pitchFamily="34" charset="-128"/>
                    <a:cs typeface="Arial" panose="020B0604020202020204" pitchFamily="34" charset="0"/>
                  </a:endParaRPr>
                </a:p>
              </p:txBody>
            </p:sp>
            <p:sp>
              <p:nvSpPr>
                <p:cNvPr id="585" name="TextBox 584">
                  <a:extLst>
                    <a:ext uri="{FF2B5EF4-FFF2-40B4-BE49-F238E27FC236}">
                      <a16:creationId xmlns:a16="http://schemas.microsoft.com/office/drawing/2014/main" xmlns="" id="{745618B5-8E35-6747-8F8E-4A01F331DF5A}"/>
                    </a:ext>
                  </a:extLst>
                </p:cNvPr>
                <p:cNvSpPr txBox="1"/>
                <p:nvPr/>
              </p:nvSpPr>
              <p:spPr>
                <a:xfrm>
                  <a:off x="6313945" y="4401971"/>
                  <a:ext cx="296423" cy="209511"/>
                </a:xfrm>
                <a:prstGeom prst="rect">
                  <a:avLst/>
                </a:prstGeom>
                <a:noFill/>
              </p:spPr>
              <p:txBody>
                <a:bodyPr wrap="square" lIns="0" tIns="0" rIns="0" bIns="0" rtlCol="0" anchor="t">
                  <a:spAutoFit/>
                </a:bodyPr>
                <a:lstStyle/>
                <a:p>
                  <a:pPr algn="ctr" defTabSz="342900">
                    <a:defRPr/>
                  </a:pPr>
                  <a:r>
                    <a:rPr lang="en-US" sz="750" dirty="0">
                      <a:solidFill>
                        <a:prstClr val="black"/>
                      </a:solidFill>
                      <a:latin typeface="Arial Narrow"/>
                      <a:ea typeface="MS PGothic" panose="020B0600070205080204" pitchFamily="34" charset="-128"/>
                      <a:cs typeface="Arial" panose="020B0604020202020204" pitchFamily="34" charset="0"/>
                    </a:rPr>
                    <a:t>17</a:t>
                  </a:r>
                  <a:endParaRPr lang="en-GB" sz="750" dirty="0">
                    <a:solidFill>
                      <a:prstClr val="black"/>
                    </a:solidFill>
                    <a:latin typeface="Arial Narrow"/>
                    <a:ea typeface="MS PGothic" panose="020B0600070205080204" pitchFamily="34" charset="-128"/>
                    <a:cs typeface="Arial" panose="020B0604020202020204" pitchFamily="34" charset="0"/>
                  </a:endParaRPr>
                </a:p>
              </p:txBody>
            </p:sp>
            <p:sp>
              <p:nvSpPr>
                <p:cNvPr id="586" name="TextBox 585">
                  <a:extLst>
                    <a:ext uri="{FF2B5EF4-FFF2-40B4-BE49-F238E27FC236}">
                      <a16:creationId xmlns:a16="http://schemas.microsoft.com/office/drawing/2014/main" xmlns="" id="{49C63311-3C8C-3F41-B5D4-BFFE85EDC601}"/>
                    </a:ext>
                  </a:extLst>
                </p:cNvPr>
                <p:cNvSpPr txBox="1"/>
                <p:nvPr/>
              </p:nvSpPr>
              <p:spPr>
                <a:xfrm>
                  <a:off x="6832470" y="4391000"/>
                  <a:ext cx="1285111" cy="209511"/>
                </a:xfrm>
                <a:prstGeom prst="rect">
                  <a:avLst/>
                </a:prstGeom>
                <a:noFill/>
              </p:spPr>
              <p:txBody>
                <a:bodyPr wrap="square" lIns="0" tIns="0" rIns="0" bIns="0" rtlCol="0" anchor="t">
                  <a:spAutoFit/>
                </a:bodyPr>
                <a:lstStyle/>
                <a:p>
                  <a:pPr algn="r" defTabSz="342900">
                    <a:defRPr/>
                  </a:pPr>
                  <a:r>
                    <a:rPr lang="en-US" sz="750" b="1" dirty="0">
                      <a:solidFill>
                        <a:schemeClr val="tx2"/>
                      </a:solidFill>
                      <a:latin typeface="Arial Narrow"/>
                      <a:ea typeface="MS PGothic" panose="020B0600070205080204" pitchFamily="34" charset="-128"/>
                      <a:cs typeface="Arial" panose="020B0604020202020204" pitchFamily="34" charset="0"/>
                    </a:rPr>
                    <a:t>Olaparib</a:t>
                  </a:r>
                  <a:endParaRPr lang="en-GB" sz="750" b="1" dirty="0">
                    <a:solidFill>
                      <a:schemeClr val="tx2"/>
                    </a:solidFill>
                    <a:latin typeface="Arial Narrow"/>
                    <a:ea typeface="MS PGothic" panose="020B0600070205080204" pitchFamily="34" charset="-128"/>
                    <a:cs typeface="Arial" panose="020B0604020202020204" pitchFamily="34" charset="0"/>
                  </a:endParaRPr>
                </a:p>
              </p:txBody>
            </p:sp>
            <p:sp>
              <p:nvSpPr>
                <p:cNvPr id="587" name="TextBox 586">
                  <a:extLst>
                    <a:ext uri="{FF2B5EF4-FFF2-40B4-BE49-F238E27FC236}">
                      <a16:creationId xmlns:a16="http://schemas.microsoft.com/office/drawing/2014/main" xmlns="" id="{5B1C7CE9-2A69-D34C-B769-DED1EC58449C}"/>
                    </a:ext>
                  </a:extLst>
                </p:cNvPr>
                <p:cNvSpPr txBox="1"/>
                <p:nvPr/>
              </p:nvSpPr>
              <p:spPr>
                <a:xfrm>
                  <a:off x="7115255" y="4401971"/>
                  <a:ext cx="296423" cy="209511"/>
                </a:xfrm>
                <a:prstGeom prst="rect">
                  <a:avLst/>
                </a:prstGeom>
                <a:noFill/>
              </p:spPr>
              <p:txBody>
                <a:bodyPr wrap="square" lIns="0" tIns="0" rIns="0" bIns="0" rtlCol="0" anchor="t">
                  <a:spAutoFit/>
                </a:bodyPr>
                <a:lstStyle/>
                <a:p>
                  <a:pPr algn="ctr" defTabSz="342900">
                    <a:defRPr/>
                  </a:pPr>
                  <a:r>
                    <a:rPr lang="en-US" sz="750" dirty="0">
                      <a:solidFill>
                        <a:prstClr val="black"/>
                      </a:solidFill>
                      <a:latin typeface="Arial Narrow"/>
                      <a:ea typeface="MS PGothic" panose="020B0600070205080204" pitchFamily="34" charset="-128"/>
                      <a:cs typeface="Arial" panose="020B0604020202020204" pitchFamily="34" charset="0"/>
                    </a:rPr>
                    <a:t>1</a:t>
                  </a:r>
                  <a:endParaRPr lang="en-GB" sz="750" dirty="0">
                    <a:solidFill>
                      <a:prstClr val="black"/>
                    </a:solidFill>
                    <a:latin typeface="Arial Narrow"/>
                    <a:ea typeface="MS PGothic" panose="020B0600070205080204" pitchFamily="34" charset="-128"/>
                    <a:cs typeface="Arial" panose="020B0604020202020204" pitchFamily="34" charset="0"/>
                  </a:endParaRPr>
                </a:p>
              </p:txBody>
            </p:sp>
          </p:grpSp>
          <p:grpSp>
            <p:nvGrpSpPr>
              <p:cNvPr id="571" name="Group 570">
                <a:extLst>
                  <a:ext uri="{FF2B5EF4-FFF2-40B4-BE49-F238E27FC236}">
                    <a16:creationId xmlns:a16="http://schemas.microsoft.com/office/drawing/2014/main" xmlns="" id="{61725826-E8FE-DE41-BC6C-CD519C34A1D9}"/>
                  </a:ext>
                </a:extLst>
              </p:cNvPr>
              <p:cNvGrpSpPr/>
              <p:nvPr/>
            </p:nvGrpSpPr>
            <p:grpSpPr>
              <a:xfrm>
                <a:off x="2422522" y="4582706"/>
                <a:ext cx="5699845" cy="330499"/>
                <a:chOff x="2422522" y="4401969"/>
                <a:chExt cx="5699845" cy="330499"/>
              </a:xfrm>
            </p:grpSpPr>
            <p:sp>
              <p:nvSpPr>
                <p:cNvPr id="572" name="TextBox 571">
                  <a:extLst>
                    <a:ext uri="{FF2B5EF4-FFF2-40B4-BE49-F238E27FC236}">
                      <a16:creationId xmlns:a16="http://schemas.microsoft.com/office/drawing/2014/main" xmlns="" id="{4016FE06-0BC9-9A4B-8560-4A00348BF222}"/>
                    </a:ext>
                  </a:extLst>
                </p:cNvPr>
                <p:cNvSpPr txBox="1"/>
                <p:nvPr/>
              </p:nvSpPr>
              <p:spPr>
                <a:xfrm>
                  <a:off x="2422522" y="4401969"/>
                  <a:ext cx="296423" cy="209510"/>
                </a:xfrm>
                <a:prstGeom prst="rect">
                  <a:avLst/>
                </a:prstGeom>
                <a:noFill/>
              </p:spPr>
              <p:txBody>
                <a:bodyPr wrap="square" lIns="0" tIns="0" rIns="0" bIns="0" rtlCol="0" anchor="t">
                  <a:spAutoFit/>
                </a:bodyPr>
                <a:lstStyle/>
                <a:p>
                  <a:pPr algn="ctr" defTabSz="342900">
                    <a:defRPr/>
                  </a:pPr>
                  <a:r>
                    <a:rPr lang="en-US" sz="750" dirty="0">
                      <a:solidFill>
                        <a:prstClr val="black"/>
                      </a:solidFill>
                      <a:latin typeface="Arial Narrow"/>
                      <a:ea typeface="MS PGothic" panose="020B0600070205080204" pitchFamily="34" charset="-128"/>
                      <a:cs typeface="Arial" panose="020B0604020202020204" pitchFamily="34" charset="0"/>
                    </a:rPr>
                    <a:t>131</a:t>
                  </a:r>
                  <a:endParaRPr lang="en-GB" sz="750" dirty="0">
                    <a:solidFill>
                      <a:prstClr val="black"/>
                    </a:solidFill>
                    <a:latin typeface="Arial Narrow"/>
                    <a:ea typeface="MS PGothic" panose="020B0600070205080204" pitchFamily="34" charset="-128"/>
                    <a:cs typeface="Arial" panose="020B0604020202020204" pitchFamily="34" charset="0"/>
                  </a:endParaRPr>
                </a:p>
              </p:txBody>
            </p:sp>
            <p:sp>
              <p:nvSpPr>
                <p:cNvPr id="573" name="TextBox 572">
                  <a:extLst>
                    <a:ext uri="{FF2B5EF4-FFF2-40B4-BE49-F238E27FC236}">
                      <a16:creationId xmlns:a16="http://schemas.microsoft.com/office/drawing/2014/main" xmlns="" id="{C6C58685-1FF3-2B49-BEF5-6D31AFAD444A}"/>
                    </a:ext>
                  </a:extLst>
                </p:cNvPr>
                <p:cNvSpPr txBox="1"/>
                <p:nvPr/>
              </p:nvSpPr>
              <p:spPr>
                <a:xfrm>
                  <a:off x="3191122" y="4401969"/>
                  <a:ext cx="296423" cy="209510"/>
                </a:xfrm>
                <a:prstGeom prst="rect">
                  <a:avLst/>
                </a:prstGeom>
                <a:noFill/>
              </p:spPr>
              <p:txBody>
                <a:bodyPr wrap="square" lIns="0" tIns="0" rIns="0" bIns="0" rtlCol="0" anchor="t">
                  <a:spAutoFit/>
                </a:bodyPr>
                <a:lstStyle/>
                <a:p>
                  <a:pPr algn="ctr" defTabSz="342900">
                    <a:defRPr/>
                  </a:pPr>
                  <a:r>
                    <a:rPr lang="en-US" sz="750" dirty="0">
                      <a:solidFill>
                        <a:prstClr val="black"/>
                      </a:solidFill>
                      <a:latin typeface="Arial Narrow"/>
                      <a:ea typeface="MS PGothic" panose="020B0600070205080204" pitchFamily="34" charset="-128"/>
                      <a:cs typeface="Arial" panose="020B0604020202020204" pitchFamily="34" charset="0"/>
                    </a:rPr>
                    <a:t>115</a:t>
                  </a:r>
                  <a:endParaRPr lang="en-GB" sz="750" dirty="0">
                    <a:solidFill>
                      <a:prstClr val="black"/>
                    </a:solidFill>
                    <a:latin typeface="Arial Narrow"/>
                    <a:ea typeface="MS PGothic" panose="020B0600070205080204" pitchFamily="34" charset="-128"/>
                    <a:cs typeface="Arial" panose="020B0604020202020204" pitchFamily="34" charset="0"/>
                  </a:endParaRPr>
                </a:p>
              </p:txBody>
            </p:sp>
            <p:sp>
              <p:nvSpPr>
                <p:cNvPr id="574" name="TextBox 573">
                  <a:extLst>
                    <a:ext uri="{FF2B5EF4-FFF2-40B4-BE49-F238E27FC236}">
                      <a16:creationId xmlns:a16="http://schemas.microsoft.com/office/drawing/2014/main" xmlns="" id="{5AC94B1F-A037-074B-B030-25C37D353119}"/>
                    </a:ext>
                  </a:extLst>
                </p:cNvPr>
                <p:cNvSpPr txBox="1"/>
                <p:nvPr/>
              </p:nvSpPr>
              <p:spPr>
                <a:xfrm>
                  <a:off x="3973086" y="4401969"/>
                  <a:ext cx="296423" cy="209510"/>
                </a:xfrm>
                <a:prstGeom prst="rect">
                  <a:avLst/>
                </a:prstGeom>
                <a:noFill/>
              </p:spPr>
              <p:txBody>
                <a:bodyPr wrap="square" lIns="0" tIns="0" rIns="0" bIns="0" rtlCol="0" anchor="t">
                  <a:spAutoFit/>
                </a:bodyPr>
                <a:lstStyle/>
                <a:p>
                  <a:pPr algn="ctr" defTabSz="342900">
                    <a:defRPr/>
                  </a:pPr>
                  <a:r>
                    <a:rPr lang="en-US" sz="750" dirty="0">
                      <a:solidFill>
                        <a:prstClr val="black"/>
                      </a:solidFill>
                      <a:latin typeface="Arial Narrow"/>
                      <a:ea typeface="MS PGothic" panose="020B0600070205080204" pitchFamily="34" charset="-128"/>
                      <a:cs typeface="Arial" panose="020B0604020202020204" pitchFamily="34" charset="0"/>
                    </a:rPr>
                    <a:t>79</a:t>
                  </a:r>
                  <a:endParaRPr lang="en-GB" sz="750" dirty="0">
                    <a:solidFill>
                      <a:prstClr val="black"/>
                    </a:solidFill>
                    <a:latin typeface="Arial Narrow"/>
                    <a:ea typeface="MS PGothic" panose="020B0600070205080204" pitchFamily="34" charset="-128"/>
                    <a:cs typeface="Arial" panose="020B0604020202020204" pitchFamily="34" charset="0"/>
                  </a:endParaRPr>
                </a:p>
              </p:txBody>
            </p:sp>
            <p:sp>
              <p:nvSpPr>
                <p:cNvPr id="575" name="TextBox 574">
                  <a:extLst>
                    <a:ext uri="{FF2B5EF4-FFF2-40B4-BE49-F238E27FC236}">
                      <a16:creationId xmlns:a16="http://schemas.microsoft.com/office/drawing/2014/main" xmlns="" id="{A42A9180-8D22-9941-9D10-BA498B2A0630}"/>
                    </a:ext>
                  </a:extLst>
                </p:cNvPr>
                <p:cNvSpPr txBox="1"/>
                <p:nvPr/>
              </p:nvSpPr>
              <p:spPr>
                <a:xfrm>
                  <a:off x="4755043" y="4401969"/>
                  <a:ext cx="296423" cy="209510"/>
                </a:xfrm>
                <a:prstGeom prst="rect">
                  <a:avLst/>
                </a:prstGeom>
                <a:noFill/>
              </p:spPr>
              <p:txBody>
                <a:bodyPr wrap="square" lIns="0" tIns="0" rIns="0" bIns="0" rtlCol="0" anchor="t">
                  <a:spAutoFit/>
                </a:bodyPr>
                <a:lstStyle/>
                <a:p>
                  <a:pPr algn="ctr" defTabSz="342900">
                    <a:defRPr/>
                  </a:pPr>
                  <a:r>
                    <a:rPr lang="en-US" sz="750" dirty="0">
                      <a:solidFill>
                        <a:prstClr val="black"/>
                      </a:solidFill>
                      <a:latin typeface="Arial Narrow"/>
                      <a:ea typeface="MS PGothic" panose="020B0600070205080204" pitchFamily="34" charset="-128"/>
                      <a:cs typeface="Arial" panose="020B0604020202020204" pitchFamily="34" charset="0"/>
                    </a:rPr>
                    <a:t>46</a:t>
                  </a:r>
                  <a:endParaRPr lang="en-GB" sz="750" dirty="0">
                    <a:solidFill>
                      <a:prstClr val="black"/>
                    </a:solidFill>
                    <a:latin typeface="Arial Narrow"/>
                    <a:ea typeface="MS PGothic" panose="020B0600070205080204" pitchFamily="34" charset="-128"/>
                    <a:cs typeface="Arial" panose="020B0604020202020204" pitchFamily="34" charset="0"/>
                  </a:endParaRPr>
                </a:p>
              </p:txBody>
            </p:sp>
            <p:sp>
              <p:nvSpPr>
                <p:cNvPr id="576" name="TextBox 575">
                  <a:extLst>
                    <a:ext uri="{FF2B5EF4-FFF2-40B4-BE49-F238E27FC236}">
                      <a16:creationId xmlns:a16="http://schemas.microsoft.com/office/drawing/2014/main" xmlns="" id="{1CB2B356-4AE5-644F-90F0-63DDF1B6A1A3}"/>
                    </a:ext>
                  </a:extLst>
                </p:cNvPr>
                <p:cNvSpPr txBox="1"/>
                <p:nvPr/>
              </p:nvSpPr>
              <p:spPr>
                <a:xfrm>
                  <a:off x="5531983" y="4401969"/>
                  <a:ext cx="296423" cy="209510"/>
                </a:xfrm>
                <a:prstGeom prst="rect">
                  <a:avLst/>
                </a:prstGeom>
                <a:noFill/>
              </p:spPr>
              <p:txBody>
                <a:bodyPr wrap="square" lIns="0" tIns="0" rIns="0" bIns="0" rtlCol="0" anchor="t">
                  <a:spAutoFit/>
                </a:bodyPr>
                <a:lstStyle/>
                <a:p>
                  <a:pPr algn="ctr" defTabSz="342900">
                    <a:defRPr/>
                  </a:pPr>
                  <a:r>
                    <a:rPr lang="en-US" sz="750" dirty="0">
                      <a:solidFill>
                        <a:prstClr val="black"/>
                      </a:solidFill>
                      <a:latin typeface="Arial Narrow"/>
                      <a:ea typeface="MS PGothic" panose="020B0600070205080204" pitchFamily="34" charset="-128"/>
                      <a:cs typeface="Arial" panose="020B0604020202020204" pitchFamily="34" charset="0"/>
                    </a:rPr>
                    <a:t>25</a:t>
                  </a:r>
                  <a:endParaRPr lang="en-GB" sz="750" dirty="0">
                    <a:solidFill>
                      <a:prstClr val="black"/>
                    </a:solidFill>
                    <a:latin typeface="Arial Narrow"/>
                    <a:ea typeface="MS PGothic" panose="020B0600070205080204" pitchFamily="34" charset="-128"/>
                    <a:cs typeface="Arial" panose="020B0604020202020204" pitchFamily="34" charset="0"/>
                  </a:endParaRPr>
                </a:p>
              </p:txBody>
            </p:sp>
            <p:sp>
              <p:nvSpPr>
                <p:cNvPr id="577" name="TextBox 576">
                  <a:extLst>
                    <a:ext uri="{FF2B5EF4-FFF2-40B4-BE49-F238E27FC236}">
                      <a16:creationId xmlns:a16="http://schemas.microsoft.com/office/drawing/2014/main" xmlns="" id="{B848A730-A7FD-7948-A2F8-A4707C91B5B5}"/>
                    </a:ext>
                  </a:extLst>
                </p:cNvPr>
                <p:cNvSpPr txBox="1"/>
                <p:nvPr/>
              </p:nvSpPr>
              <p:spPr>
                <a:xfrm>
                  <a:off x="6313948" y="4401969"/>
                  <a:ext cx="296423" cy="209510"/>
                </a:xfrm>
                <a:prstGeom prst="rect">
                  <a:avLst/>
                </a:prstGeom>
                <a:noFill/>
              </p:spPr>
              <p:txBody>
                <a:bodyPr wrap="square" lIns="0" tIns="0" rIns="0" bIns="0" rtlCol="0" anchor="t">
                  <a:spAutoFit/>
                </a:bodyPr>
                <a:lstStyle/>
                <a:p>
                  <a:pPr algn="ctr" defTabSz="342900">
                    <a:defRPr/>
                  </a:pPr>
                  <a:r>
                    <a:rPr lang="en-US" sz="750" dirty="0">
                      <a:solidFill>
                        <a:prstClr val="black"/>
                      </a:solidFill>
                      <a:latin typeface="Arial Narrow"/>
                      <a:ea typeface="MS PGothic" panose="020B0600070205080204" pitchFamily="34" charset="-128"/>
                      <a:cs typeface="Arial" panose="020B0604020202020204" pitchFamily="34" charset="0"/>
                    </a:rPr>
                    <a:t>6</a:t>
                  </a:r>
                  <a:endParaRPr lang="en-GB" sz="750" dirty="0">
                    <a:solidFill>
                      <a:prstClr val="black"/>
                    </a:solidFill>
                    <a:latin typeface="Arial Narrow"/>
                    <a:ea typeface="MS PGothic" panose="020B0600070205080204" pitchFamily="34" charset="-128"/>
                    <a:cs typeface="Arial" panose="020B0604020202020204" pitchFamily="34" charset="0"/>
                  </a:endParaRPr>
                </a:p>
              </p:txBody>
            </p:sp>
            <p:sp>
              <p:nvSpPr>
                <p:cNvPr id="578" name="TextBox 577">
                  <a:extLst>
                    <a:ext uri="{FF2B5EF4-FFF2-40B4-BE49-F238E27FC236}">
                      <a16:creationId xmlns:a16="http://schemas.microsoft.com/office/drawing/2014/main" xmlns="" id="{2D5F2A48-F7B1-D04B-ADA6-D0E3213454B6}"/>
                    </a:ext>
                  </a:extLst>
                </p:cNvPr>
                <p:cNvSpPr txBox="1"/>
                <p:nvPr/>
              </p:nvSpPr>
              <p:spPr>
                <a:xfrm>
                  <a:off x="7315828" y="4449396"/>
                  <a:ext cx="806539" cy="283072"/>
                </a:xfrm>
                <a:prstGeom prst="rect">
                  <a:avLst/>
                </a:prstGeom>
                <a:noFill/>
              </p:spPr>
              <p:txBody>
                <a:bodyPr wrap="square" lIns="0" tIns="0" rIns="0" bIns="0" rtlCol="0" anchor="t">
                  <a:spAutoFit/>
                </a:bodyPr>
                <a:lstStyle/>
                <a:p>
                  <a:pPr algn="r" defTabSz="342900">
                    <a:lnSpc>
                      <a:spcPts val="600"/>
                    </a:lnSpc>
                    <a:defRPr/>
                  </a:pPr>
                  <a:r>
                    <a:rPr lang="en-US" sz="750" b="1" dirty="0">
                      <a:solidFill>
                        <a:schemeClr val="accent6"/>
                      </a:solidFill>
                      <a:latin typeface="Arial Narrow"/>
                      <a:ea typeface="MS PGothic" panose="020B0600070205080204" pitchFamily="34" charset="-128"/>
                      <a:cs typeface="Arial" panose="020B0604020202020204" pitchFamily="34" charset="0"/>
                    </a:rPr>
                    <a:t>Physician’s</a:t>
                  </a:r>
                  <a:r>
                    <a:rPr lang="en-US" sz="750" b="1" dirty="0">
                      <a:solidFill>
                        <a:schemeClr val="accent3"/>
                      </a:solidFill>
                      <a:latin typeface="Arial Narrow"/>
                      <a:ea typeface="MS PGothic" panose="020B0600070205080204" pitchFamily="34" charset="-128"/>
                      <a:cs typeface="Arial" panose="020B0604020202020204" pitchFamily="34" charset="0"/>
                    </a:rPr>
                    <a:t> </a:t>
                  </a:r>
                  <a:r>
                    <a:rPr lang="en-US" sz="750" b="1" dirty="0">
                      <a:solidFill>
                        <a:schemeClr val="accent6"/>
                      </a:solidFill>
                      <a:latin typeface="Arial Narrow"/>
                      <a:ea typeface="MS PGothic" panose="020B0600070205080204" pitchFamily="34" charset="-128"/>
                      <a:cs typeface="Arial" panose="020B0604020202020204" pitchFamily="34" charset="0"/>
                    </a:rPr>
                    <a:t>choice</a:t>
                  </a:r>
                  <a:endParaRPr lang="en-GB" sz="750" b="1" dirty="0">
                    <a:solidFill>
                      <a:schemeClr val="accent6"/>
                    </a:solidFill>
                    <a:latin typeface="Arial Narrow"/>
                    <a:ea typeface="MS PGothic" panose="020B0600070205080204" pitchFamily="34" charset="-128"/>
                    <a:cs typeface="Arial" panose="020B0604020202020204" pitchFamily="34" charset="0"/>
                  </a:endParaRPr>
                </a:p>
              </p:txBody>
            </p:sp>
            <p:sp>
              <p:nvSpPr>
                <p:cNvPr id="579" name="TextBox 578">
                  <a:extLst>
                    <a:ext uri="{FF2B5EF4-FFF2-40B4-BE49-F238E27FC236}">
                      <a16:creationId xmlns:a16="http://schemas.microsoft.com/office/drawing/2014/main" xmlns="" id="{CD505068-1D2C-2D41-9593-EBD5908EF862}"/>
                    </a:ext>
                  </a:extLst>
                </p:cNvPr>
                <p:cNvSpPr txBox="1"/>
                <p:nvPr/>
              </p:nvSpPr>
              <p:spPr>
                <a:xfrm>
                  <a:off x="7115254" y="4401973"/>
                  <a:ext cx="296423" cy="209510"/>
                </a:xfrm>
                <a:prstGeom prst="rect">
                  <a:avLst/>
                </a:prstGeom>
                <a:noFill/>
              </p:spPr>
              <p:txBody>
                <a:bodyPr wrap="square" lIns="0" tIns="0" rIns="0" bIns="0" rtlCol="0" anchor="t">
                  <a:spAutoFit/>
                </a:bodyPr>
                <a:lstStyle/>
                <a:p>
                  <a:pPr algn="ctr" defTabSz="342900">
                    <a:defRPr/>
                  </a:pPr>
                  <a:r>
                    <a:rPr lang="en-US" sz="750" dirty="0">
                      <a:solidFill>
                        <a:prstClr val="black"/>
                      </a:solidFill>
                      <a:latin typeface="Arial Narrow"/>
                      <a:ea typeface="MS PGothic" panose="020B0600070205080204" pitchFamily="34" charset="-128"/>
                      <a:cs typeface="Arial" panose="020B0604020202020204" pitchFamily="34" charset="0"/>
                    </a:rPr>
                    <a:t>0</a:t>
                  </a:r>
                  <a:endParaRPr lang="en-GB" sz="750" dirty="0">
                    <a:solidFill>
                      <a:prstClr val="black"/>
                    </a:solidFill>
                    <a:latin typeface="Arial Narrow"/>
                    <a:ea typeface="MS PGothic" panose="020B0600070205080204" pitchFamily="34" charset="-128"/>
                    <a:cs typeface="Arial" panose="020B0604020202020204" pitchFamily="34" charset="0"/>
                  </a:endParaRPr>
                </a:p>
              </p:txBody>
            </p:sp>
          </p:grpSp>
        </p:grpSp>
        <p:sp>
          <p:nvSpPr>
            <p:cNvPr id="379" name="Freeform 5">
              <a:extLst>
                <a:ext uri="{FF2B5EF4-FFF2-40B4-BE49-F238E27FC236}">
                  <a16:creationId xmlns:a16="http://schemas.microsoft.com/office/drawing/2014/main" xmlns="" id="{97A3D611-3EEB-2542-B132-A0D81A63C35B}"/>
                </a:ext>
              </a:extLst>
            </p:cNvPr>
            <p:cNvSpPr>
              <a:spLocks/>
            </p:cNvSpPr>
            <p:nvPr/>
          </p:nvSpPr>
          <p:spPr bwMode="auto">
            <a:xfrm>
              <a:off x="4734750" y="2112675"/>
              <a:ext cx="204639" cy="36251"/>
            </a:xfrm>
            <a:custGeom>
              <a:avLst/>
              <a:gdLst>
                <a:gd name="T0" fmla="*/ 0 w 175"/>
                <a:gd name="T1" fmla="*/ 0 h 31"/>
                <a:gd name="T2" fmla="*/ 84 w 175"/>
                <a:gd name="T3" fmla="*/ 0 h 31"/>
                <a:gd name="T4" fmla="*/ 84 w 175"/>
                <a:gd name="T5" fmla="*/ 12 h 31"/>
                <a:gd name="T6" fmla="*/ 128 w 175"/>
                <a:gd name="T7" fmla="*/ 12 h 31"/>
                <a:gd name="T8" fmla="*/ 128 w 175"/>
                <a:gd name="T9" fmla="*/ 21 h 31"/>
                <a:gd name="T10" fmla="*/ 145 w 175"/>
                <a:gd name="T11" fmla="*/ 21 h 31"/>
                <a:gd name="T12" fmla="*/ 145 w 175"/>
                <a:gd name="T13" fmla="*/ 31 h 31"/>
                <a:gd name="T14" fmla="*/ 175 w 175"/>
                <a:gd name="T15" fmla="*/ 3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31">
                  <a:moveTo>
                    <a:pt x="0" y="0"/>
                  </a:moveTo>
                  <a:lnTo>
                    <a:pt x="84" y="0"/>
                  </a:lnTo>
                  <a:lnTo>
                    <a:pt x="84" y="12"/>
                  </a:lnTo>
                  <a:lnTo>
                    <a:pt x="128" y="12"/>
                  </a:lnTo>
                  <a:lnTo>
                    <a:pt x="128" y="21"/>
                  </a:lnTo>
                  <a:lnTo>
                    <a:pt x="145" y="21"/>
                  </a:lnTo>
                  <a:lnTo>
                    <a:pt x="145" y="31"/>
                  </a:lnTo>
                  <a:lnTo>
                    <a:pt x="175" y="31"/>
                  </a:lnTo>
                </a:path>
              </a:pathLst>
            </a:cu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380" name="Freeform 6">
              <a:extLst>
                <a:ext uri="{FF2B5EF4-FFF2-40B4-BE49-F238E27FC236}">
                  <a16:creationId xmlns:a16="http://schemas.microsoft.com/office/drawing/2014/main" xmlns="" id="{57A47942-62D6-5946-8214-8FCA9E9D6840}"/>
                </a:ext>
              </a:extLst>
            </p:cNvPr>
            <p:cNvSpPr>
              <a:spLocks/>
            </p:cNvSpPr>
            <p:nvPr/>
          </p:nvSpPr>
          <p:spPr bwMode="auto">
            <a:xfrm>
              <a:off x="4939388" y="2148926"/>
              <a:ext cx="2149285" cy="943674"/>
            </a:xfrm>
            <a:custGeom>
              <a:avLst/>
              <a:gdLst>
                <a:gd name="T0" fmla="*/ 0 w 1838"/>
                <a:gd name="T1" fmla="*/ 4 h 807"/>
                <a:gd name="T2" fmla="*/ 90 w 1838"/>
                <a:gd name="T3" fmla="*/ 16 h 807"/>
                <a:gd name="T4" fmla="*/ 100 w 1838"/>
                <a:gd name="T5" fmla="*/ 22 h 807"/>
                <a:gd name="T6" fmla="*/ 137 w 1838"/>
                <a:gd name="T7" fmla="*/ 34 h 807"/>
                <a:gd name="T8" fmla="*/ 159 w 1838"/>
                <a:gd name="T9" fmla="*/ 46 h 807"/>
                <a:gd name="T10" fmla="*/ 189 w 1838"/>
                <a:gd name="T11" fmla="*/ 65 h 807"/>
                <a:gd name="T12" fmla="*/ 206 w 1838"/>
                <a:gd name="T13" fmla="*/ 97 h 807"/>
                <a:gd name="T14" fmla="*/ 271 w 1838"/>
                <a:gd name="T15" fmla="*/ 97 h 807"/>
                <a:gd name="T16" fmla="*/ 289 w 1838"/>
                <a:gd name="T17" fmla="*/ 119 h 807"/>
                <a:gd name="T18" fmla="*/ 293 w 1838"/>
                <a:gd name="T19" fmla="*/ 134 h 807"/>
                <a:gd name="T20" fmla="*/ 391 w 1838"/>
                <a:gd name="T21" fmla="*/ 142 h 807"/>
                <a:gd name="T22" fmla="*/ 417 w 1838"/>
                <a:gd name="T23" fmla="*/ 164 h 807"/>
                <a:gd name="T24" fmla="*/ 489 w 1838"/>
                <a:gd name="T25" fmla="*/ 188 h 807"/>
                <a:gd name="T26" fmla="*/ 501 w 1838"/>
                <a:gd name="T27" fmla="*/ 217 h 807"/>
                <a:gd name="T28" fmla="*/ 537 w 1838"/>
                <a:gd name="T29" fmla="*/ 223 h 807"/>
                <a:gd name="T30" fmla="*/ 566 w 1838"/>
                <a:gd name="T31" fmla="*/ 239 h 807"/>
                <a:gd name="T32" fmla="*/ 676 w 1838"/>
                <a:gd name="T33" fmla="*/ 251 h 807"/>
                <a:gd name="T34" fmla="*/ 696 w 1838"/>
                <a:gd name="T35" fmla="*/ 263 h 807"/>
                <a:gd name="T36" fmla="*/ 715 w 1838"/>
                <a:gd name="T37" fmla="*/ 272 h 807"/>
                <a:gd name="T38" fmla="*/ 733 w 1838"/>
                <a:gd name="T39" fmla="*/ 282 h 807"/>
                <a:gd name="T40" fmla="*/ 753 w 1838"/>
                <a:gd name="T41" fmla="*/ 300 h 807"/>
                <a:gd name="T42" fmla="*/ 769 w 1838"/>
                <a:gd name="T43" fmla="*/ 312 h 807"/>
                <a:gd name="T44" fmla="*/ 784 w 1838"/>
                <a:gd name="T45" fmla="*/ 324 h 807"/>
                <a:gd name="T46" fmla="*/ 800 w 1838"/>
                <a:gd name="T47" fmla="*/ 339 h 807"/>
                <a:gd name="T48" fmla="*/ 810 w 1838"/>
                <a:gd name="T49" fmla="*/ 361 h 807"/>
                <a:gd name="T50" fmla="*/ 833 w 1838"/>
                <a:gd name="T51" fmla="*/ 371 h 807"/>
                <a:gd name="T52" fmla="*/ 849 w 1838"/>
                <a:gd name="T53" fmla="*/ 383 h 807"/>
                <a:gd name="T54" fmla="*/ 855 w 1838"/>
                <a:gd name="T55" fmla="*/ 397 h 807"/>
                <a:gd name="T56" fmla="*/ 894 w 1838"/>
                <a:gd name="T57" fmla="*/ 409 h 807"/>
                <a:gd name="T58" fmla="*/ 916 w 1838"/>
                <a:gd name="T59" fmla="*/ 428 h 807"/>
                <a:gd name="T60" fmla="*/ 944 w 1838"/>
                <a:gd name="T61" fmla="*/ 448 h 807"/>
                <a:gd name="T62" fmla="*/ 979 w 1838"/>
                <a:gd name="T63" fmla="*/ 458 h 807"/>
                <a:gd name="T64" fmla="*/ 1014 w 1838"/>
                <a:gd name="T65" fmla="*/ 479 h 807"/>
                <a:gd name="T66" fmla="*/ 1030 w 1838"/>
                <a:gd name="T67" fmla="*/ 487 h 807"/>
                <a:gd name="T68" fmla="*/ 1105 w 1838"/>
                <a:gd name="T69" fmla="*/ 499 h 807"/>
                <a:gd name="T70" fmla="*/ 1134 w 1838"/>
                <a:gd name="T71" fmla="*/ 543 h 807"/>
                <a:gd name="T72" fmla="*/ 1140 w 1838"/>
                <a:gd name="T73" fmla="*/ 554 h 807"/>
                <a:gd name="T74" fmla="*/ 1172 w 1838"/>
                <a:gd name="T75" fmla="*/ 574 h 807"/>
                <a:gd name="T76" fmla="*/ 1219 w 1838"/>
                <a:gd name="T77" fmla="*/ 592 h 807"/>
                <a:gd name="T78" fmla="*/ 1235 w 1838"/>
                <a:gd name="T79" fmla="*/ 629 h 807"/>
                <a:gd name="T80" fmla="*/ 1264 w 1838"/>
                <a:gd name="T81" fmla="*/ 639 h 807"/>
                <a:gd name="T82" fmla="*/ 1292 w 1838"/>
                <a:gd name="T83" fmla="*/ 679 h 807"/>
                <a:gd name="T84" fmla="*/ 1329 w 1838"/>
                <a:gd name="T85" fmla="*/ 696 h 807"/>
                <a:gd name="T86" fmla="*/ 1356 w 1838"/>
                <a:gd name="T87" fmla="*/ 710 h 807"/>
                <a:gd name="T88" fmla="*/ 1573 w 1838"/>
                <a:gd name="T89" fmla="*/ 734 h 807"/>
                <a:gd name="T90" fmla="*/ 1665 w 1838"/>
                <a:gd name="T91" fmla="*/ 752 h 807"/>
                <a:gd name="T92" fmla="*/ 1787 w 1838"/>
                <a:gd name="T93" fmla="*/ 769 h 807"/>
                <a:gd name="T94" fmla="*/ 1807 w 1838"/>
                <a:gd name="T95" fmla="*/ 783 h 807"/>
                <a:gd name="T96" fmla="*/ 1838 w 1838"/>
                <a:gd name="T97" fmla="*/ 807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38" h="807">
                  <a:moveTo>
                    <a:pt x="0" y="0"/>
                  </a:moveTo>
                  <a:lnTo>
                    <a:pt x="0" y="4"/>
                  </a:lnTo>
                  <a:lnTo>
                    <a:pt x="90" y="4"/>
                  </a:lnTo>
                  <a:lnTo>
                    <a:pt x="90" y="16"/>
                  </a:lnTo>
                  <a:lnTo>
                    <a:pt x="100" y="16"/>
                  </a:lnTo>
                  <a:lnTo>
                    <a:pt x="100" y="22"/>
                  </a:lnTo>
                  <a:lnTo>
                    <a:pt x="137" y="22"/>
                  </a:lnTo>
                  <a:lnTo>
                    <a:pt x="137" y="34"/>
                  </a:lnTo>
                  <a:lnTo>
                    <a:pt x="159" y="34"/>
                  </a:lnTo>
                  <a:lnTo>
                    <a:pt x="159" y="46"/>
                  </a:lnTo>
                  <a:lnTo>
                    <a:pt x="189" y="46"/>
                  </a:lnTo>
                  <a:lnTo>
                    <a:pt x="189" y="65"/>
                  </a:lnTo>
                  <a:lnTo>
                    <a:pt x="206" y="65"/>
                  </a:lnTo>
                  <a:lnTo>
                    <a:pt x="206" y="97"/>
                  </a:lnTo>
                  <a:lnTo>
                    <a:pt x="240" y="97"/>
                  </a:lnTo>
                  <a:lnTo>
                    <a:pt x="271" y="97"/>
                  </a:lnTo>
                  <a:lnTo>
                    <a:pt x="271" y="119"/>
                  </a:lnTo>
                  <a:lnTo>
                    <a:pt x="289" y="119"/>
                  </a:lnTo>
                  <a:lnTo>
                    <a:pt x="289" y="134"/>
                  </a:lnTo>
                  <a:lnTo>
                    <a:pt x="293" y="134"/>
                  </a:lnTo>
                  <a:lnTo>
                    <a:pt x="293" y="142"/>
                  </a:lnTo>
                  <a:lnTo>
                    <a:pt x="391" y="142"/>
                  </a:lnTo>
                  <a:lnTo>
                    <a:pt x="391" y="164"/>
                  </a:lnTo>
                  <a:lnTo>
                    <a:pt x="417" y="164"/>
                  </a:lnTo>
                  <a:lnTo>
                    <a:pt x="417" y="188"/>
                  </a:lnTo>
                  <a:lnTo>
                    <a:pt x="489" y="188"/>
                  </a:lnTo>
                  <a:lnTo>
                    <a:pt x="489" y="217"/>
                  </a:lnTo>
                  <a:lnTo>
                    <a:pt x="501" y="217"/>
                  </a:lnTo>
                  <a:lnTo>
                    <a:pt x="501" y="223"/>
                  </a:lnTo>
                  <a:lnTo>
                    <a:pt x="537" y="223"/>
                  </a:lnTo>
                  <a:lnTo>
                    <a:pt x="537" y="239"/>
                  </a:lnTo>
                  <a:lnTo>
                    <a:pt x="566" y="239"/>
                  </a:lnTo>
                  <a:lnTo>
                    <a:pt x="566" y="251"/>
                  </a:lnTo>
                  <a:lnTo>
                    <a:pt x="676" y="251"/>
                  </a:lnTo>
                  <a:lnTo>
                    <a:pt x="676" y="263"/>
                  </a:lnTo>
                  <a:lnTo>
                    <a:pt x="696" y="263"/>
                  </a:lnTo>
                  <a:lnTo>
                    <a:pt x="696" y="272"/>
                  </a:lnTo>
                  <a:lnTo>
                    <a:pt x="715" y="272"/>
                  </a:lnTo>
                  <a:lnTo>
                    <a:pt x="715" y="282"/>
                  </a:lnTo>
                  <a:lnTo>
                    <a:pt x="733" y="282"/>
                  </a:lnTo>
                  <a:lnTo>
                    <a:pt x="733" y="300"/>
                  </a:lnTo>
                  <a:lnTo>
                    <a:pt x="753" y="300"/>
                  </a:lnTo>
                  <a:lnTo>
                    <a:pt x="753" y="312"/>
                  </a:lnTo>
                  <a:lnTo>
                    <a:pt x="769" y="312"/>
                  </a:lnTo>
                  <a:lnTo>
                    <a:pt x="769" y="324"/>
                  </a:lnTo>
                  <a:lnTo>
                    <a:pt x="784" y="324"/>
                  </a:lnTo>
                  <a:lnTo>
                    <a:pt x="784" y="339"/>
                  </a:lnTo>
                  <a:lnTo>
                    <a:pt x="800" y="339"/>
                  </a:lnTo>
                  <a:lnTo>
                    <a:pt x="800" y="361"/>
                  </a:lnTo>
                  <a:lnTo>
                    <a:pt x="810" y="361"/>
                  </a:lnTo>
                  <a:lnTo>
                    <a:pt x="810" y="371"/>
                  </a:lnTo>
                  <a:lnTo>
                    <a:pt x="833" y="371"/>
                  </a:lnTo>
                  <a:lnTo>
                    <a:pt x="833" y="383"/>
                  </a:lnTo>
                  <a:lnTo>
                    <a:pt x="849" y="383"/>
                  </a:lnTo>
                  <a:lnTo>
                    <a:pt x="849" y="397"/>
                  </a:lnTo>
                  <a:lnTo>
                    <a:pt x="855" y="397"/>
                  </a:lnTo>
                  <a:lnTo>
                    <a:pt x="855" y="409"/>
                  </a:lnTo>
                  <a:lnTo>
                    <a:pt x="894" y="409"/>
                  </a:lnTo>
                  <a:lnTo>
                    <a:pt x="894" y="428"/>
                  </a:lnTo>
                  <a:lnTo>
                    <a:pt x="916" y="428"/>
                  </a:lnTo>
                  <a:lnTo>
                    <a:pt x="916" y="448"/>
                  </a:lnTo>
                  <a:lnTo>
                    <a:pt x="944" y="448"/>
                  </a:lnTo>
                  <a:lnTo>
                    <a:pt x="944" y="458"/>
                  </a:lnTo>
                  <a:lnTo>
                    <a:pt x="979" y="458"/>
                  </a:lnTo>
                  <a:lnTo>
                    <a:pt x="979" y="479"/>
                  </a:lnTo>
                  <a:lnTo>
                    <a:pt x="1014" y="479"/>
                  </a:lnTo>
                  <a:lnTo>
                    <a:pt x="1014" y="487"/>
                  </a:lnTo>
                  <a:lnTo>
                    <a:pt x="1030" y="487"/>
                  </a:lnTo>
                  <a:lnTo>
                    <a:pt x="1030" y="499"/>
                  </a:lnTo>
                  <a:lnTo>
                    <a:pt x="1105" y="499"/>
                  </a:lnTo>
                  <a:lnTo>
                    <a:pt x="1105" y="543"/>
                  </a:lnTo>
                  <a:lnTo>
                    <a:pt x="1134" y="543"/>
                  </a:lnTo>
                  <a:lnTo>
                    <a:pt x="1134" y="554"/>
                  </a:lnTo>
                  <a:lnTo>
                    <a:pt x="1140" y="554"/>
                  </a:lnTo>
                  <a:lnTo>
                    <a:pt x="1140" y="574"/>
                  </a:lnTo>
                  <a:lnTo>
                    <a:pt x="1172" y="574"/>
                  </a:lnTo>
                  <a:lnTo>
                    <a:pt x="1172" y="592"/>
                  </a:lnTo>
                  <a:lnTo>
                    <a:pt x="1219" y="592"/>
                  </a:lnTo>
                  <a:lnTo>
                    <a:pt x="1219" y="629"/>
                  </a:lnTo>
                  <a:lnTo>
                    <a:pt x="1235" y="629"/>
                  </a:lnTo>
                  <a:lnTo>
                    <a:pt x="1235" y="639"/>
                  </a:lnTo>
                  <a:lnTo>
                    <a:pt x="1264" y="639"/>
                  </a:lnTo>
                  <a:lnTo>
                    <a:pt x="1264" y="679"/>
                  </a:lnTo>
                  <a:lnTo>
                    <a:pt x="1292" y="679"/>
                  </a:lnTo>
                  <a:lnTo>
                    <a:pt x="1292" y="696"/>
                  </a:lnTo>
                  <a:lnTo>
                    <a:pt x="1329" y="696"/>
                  </a:lnTo>
                  <a:lnTo>
                    <a:pt x="1329" y="710"/>
                  </a:lnTo>
                  <a:lnTo>
                    <a:pt x="1356" y="710"/>
                  </a:lnTo>
                  <a:lnTo>
                    <a:pt x="1356" y="734"/>
                  </a:lnTo>
                  <a:lnTo>
                    <a:pt x="1573" y="734"/>
                  </a:lnTo>
                  <a:lnTo>
                    <a:pt x="1573" y="752"/>
                  </a:lnTo>
                  <a:lnTo>
                    <a:pt x="1665" y="752"/>
                  </a:lnTo>
                  <a:lnTo>
                    <a:pt x="1665" y="769"/>
                  </a:lnTo>
                  <a:lnTo>
                    <a:pt x="1787" y="769"/>
                  </a:lnTo>
                  <a:lnTo>
                    <a:pt x="1787" y="783"/>
                  </a:lnTo>
                  <a:lnTo>
                    <a:pt x="1807" y="783"/>
                  </a:lnTo>
                  <a:lnTo>
                    <a:pt x="1807" y="807"/>
                  </a:lnTo>
                  <a:lnTo>
                    <a:pt x="1838" y="807"/>
                  </a:lnTo>
                </a:path>
              </a:pathLst>
            </a:cu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381" name="Freeform 7">
              <a:extLst>
                <a:ext uri="{FF2B5EF4-FFF2-40B4-BE49-F238E27FC236}">
                  <a16:creationId xmlns:a16="http://schemas.microsoft.com/office/drawing/2014/main" xmlns="" id="{CF490B3D-B1B5-7D4D-9DB2-2C220C71F174}"/>
                </a:ext>
              </a:extLst>
            </p:cNvPr>
            <p:cNvSpPr>
              <a:spLocks/>
            </p:cNvSpPr>
            <p:nvPr/>
          </p:nvSpPr>
          <p:spPr bwMode="auto">
            <a:xfrm>
              <a:off x="7091011" y="3092599"/>
              <a:ext cx="385889" cy="311050"/>
            </a:xfrm>
            <a:custGeom>
              <a:avLst/>
              <a:gdLst>
                <a:gd name="T0" fmla="*/ 0 w 330"/>
                <a:gd name="T1" fmla="*/ 0 h 266"/>
                <a:gd name="T2" fmla="*/ 35 w 330"/>
                <a:gd name="T3" fmla="*/ 0 h 266"/>
                <a:gd name="T4" fmla="*/ 35 w 330"/>
                <a:gd name="T5" fmla="*/ 10 h 266"/>
                <a:gd name="T6" fmla="*/ 43 w 330"/>
                <a:gd name="T7" fmla="*/ 10 h 266"/>
                <a:gd name="T8" fmla="*/ 43 w 330"/>
                <a:gd name="T9" fmla="*/ 29 h 266"/>
                <a:gd name="T10" fmla="*/ 79 w 330"/>
                <a:gd name="T11" fmla="*/ 29 h 266"/>
                <a:gd name="T12" fmla="*/ 79 w 330"/>
                <a:gd name="T13" fmla="*/ 91 h 266"/>
                <a:gd name="T14" fmla="*/ 96 w 330"/>
                <a:gd name="T15" fmla="*/ 91 h 266"/>
                <a:gd name="T16" fmla="*/ 96 w 330"/>
                <a:gd name="T17" fmla="*/ 100 h 266"/>
                <a:gd name="T18" fmla="*/ 191 w 330"/>
                <a:gd name="T19" fmla="*/ 100 h 266"/>
                <a:gd name="T20" fmla="*/ 191 w 330"/>
                <a:gd name="T21" fmla="*/ 154 h 266"/>
                <a:gd name="T22" fmla="*/ 307 w 330"/>
                <a:gd name="T23" fmla="*/ 154 h 266"/>
                <a:gd name="T24" fmla="*/ 307 w 330"/>
                <a:gd name="T25" fmla="*/ 209 h 266"/>
                <a:gd name="T26" fmla="*/ 330 w 330"/>
                <a:gd name="T27" fmla="*/ 209 h 266"/>
                <a:gd name="T28" fmla="*/ 330 w 330"/>
                <a:gd name="T29" fmla="*/ 260 h 266"/>
                <a:gd name="T30" fmla="*/ 330 w 330"/>
                <a:gd name="T31" fmla="*/ 26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0" h="266">
                  <a:moveTo>
                    <a:pt x="0" y="0"/>
                  </a:moveTo>
                  <a:lnTo>
                    <a:pt x="35" y="0"/>
                  </a:lnTo>
                  <a:lnTo>
                    <a:pt x="35" y="10"/>
                  </a:lnTo>
                  <a:lnTo>
                    <a:pt x="43" y="10"/>
                  </a:lnTo>
                  <a:lnTo>
                    <a:pt x="43" y="29"/>
                  </a:lnTo>
                  <a:lnTo>
                    <a:pt x="79" y="29"/>
                  </a:lnTo>
                  <a:lnTo>
                    <a:pt x="79" y="91"/>
                  </a:lnTo>
                  <a:lnTo>
                    <a:pt x="96" y="91"/>
                  </a:lnTo>
                  <a:lnTo>
                    <a:pt x="96" y="100"/>
                  </a:lnTo>
                  <a:lnTo>
                    <a:pt x="191" y="100"/>
                  </a:lnTo>
                  <a:lnTo>
                    <a:pt x="191" y="154"/>
                  </a:lnTo>
                  <a:lnTo>
                    <a:pt x="307" y="154"/>
                  </a:lnTo>
                  <a:lnTo>
                    <a:pt x="307" y="209"/>
                  </a:lnTo>
                  <a:lnTo>
                    <a:pt x="330" y="209"/>
                  </a:lnTo>
                  <a:lnTo>
                    <a:pt x="330" y="260"/>
                  </a:lnTo>
                  <a:lnTo>
                    <a:pt x="330" y="266"/>
                  </a:lnTo>
                </a:path>
              </a:pathLst>
            </a:cu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382" name="Line 8">
              <a:extLst>
                <a:ext uri="{FF2B5EF4-FFF2-40B4-BE49-F238E27FC236}">
                  <a16:creationId xmlns:a16="http://schemas.microsoft.com/office/drawing/2014/main" xmlns="" id="{61A87B0C-1A7F-E04A-8153-84A5EDA3D81F}"/>
                </a:ext>
              </a:extLst>
            </p:cNvPr>
            <p:cNvSpPr>
              <a:spLocks noChangeShapeType="1"/>
            </p:cNvSpPr>
            <p:nvPr/>
          </p:nvSpPr>
          <p:spPr bwMode="auto">
            <a:xfrm>
              <a:off x="7476901" y="3396633"/>
              <a:ext cx="589358" cy="0"/>
            </a:xfrm>
            <a:prstGeom prst="line">
              <a:avLst/>
            </a:prstGeom>
            <a:noFill/>
            <a:ln w="12700" cap="flat">
              <a:solidFill>
                <a:schemeClr val="accent6"/>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383" name="Freeform 9">
              <a:extLst>
                <a:ext uri="{FF2B5EF4-FFF2-40B4-BE49-F238E27FC236}">
                  <a16:creationId xmlns:a16="http://schemas.microsoft.com/office/drawing/2014/main" xmlns="" id="{51DB0E18-0436-E64F-A91A-E3D70E0ED088}"/>
                </a:ext>
              </a:extLst>
            </p:cNvPr>
            <p:cNvSpPr>
              <a:spLocks/>
            </p:cNvSpPr>
            <p:nvPr/>
          </p:nvSpPr>
          <p:spPr bwMode="auto">
            <a:xfrm>
              <a:off x="4737089" y="2115014"/>
              <a:ext cx="3464816" cy="1274603"/>
            </a:xfrm>
            <a:custGeom>
              <a:avLst/>
              <a:gdLst>
                <a:gd name="T0" fmla="*/ 39 w 2963"/>
                <a:gd name="T1" fmla="*/ 8 h 1090"/>
                <a:gd name="T2" fmla="*/ 67 w 2963"/>
                <a:gd name="T3" fmla="*/ 16 h 1090"/>
                <a:gd name="T4" fmla="*/ 173 w 2963"/>
                <a:gd name="T5" fmla="*/ 29 h 1090"/>
                <a:gd name="T6" fmla="*/ 285 w 2963"/>
                <a:gd name="T7" fmla="*/ 41 h 1090"/>
                <a:gd name="T8" fmla="*/ 360 w 2963"/>
                <a:gd name="T9" fmla="*/ 59 h 1090"/>
                <a:gd name="T10" fmla="*/ 464 w 2963"/>
                <a:gd name="T11" fmla="*/ 77 h 1090"/>
                <a:gd name="T12" fmla="*/ 509 w 2963"/>
                <a:gd name="T13" fmla="*/ 90 h 1090"/>
                <a:gd name="T14" fmla="*/ 656 w 2963"/>
                <a:gd name="T15" fmla="*/ 94 h 1090"/>
                <a:gd name="T16" fmla="*/ 708 w 2963"/>
                <a:gd name="T17" fmla="*/ 106 h 1090"/>
                <a:gd name="T18" fmla="*/ 733 w 2963"/>
                <a:gd name="T19" fmla="*/ 118 h 1090"/>
                <a:gd name="T20" fmla="*/ 765 w 2963"/>
                <a:gd name="T21" fmla="*/ 130 h 1090"/>
                <a:gd name="T22" fmla="*/ 780 w 2963"/>
                <a:gd name="T23" fmla="*/ 144 h 1090"/>
                <a:gd name="T24" fmla="*/ 814 w 2963"/>
                <a:gd name="T25" fmla="*/ 156 h 1090"/>
                <a:gd name="T26" fmla="*/ 926 w 2963"/>
                <a:gd name="T27" fmla="*/ 169 h 1090"/>
                <a:gd name="T28" fmla="*/ 938 w 2963"/>
                <a:gd name="T29" fmla="*/ 191 h 1090"/>
                <a:gd name="T30" fmla="*/ 951 w 2963"/>
                <a:gd name="T31" fmla="*/ 203 h 1090"/>
                <a:gd name="T32" fmla="*/ 965 w 2963"/>
                <a:gd name="T33" fmla="*/ 211 h 1090"/>
                <a:gd name="T34" fmla="*/ 977 w 2963"/>
                <a:gd name="T35" fmla="*/ 223 h 1090"/>
                <a:gd name="T36" fmla="*/ 991 w 2963"/>
                <a:gd name="T37" fmla="*/ 242 h 1090"/>
                <a:gd name="T38" fmla="*/ 1024 w 2963"/>
                <a:gd name="T39" fmla="*/ 254 h 1090"/>
                <a:gd name="T40" fmla="*/ 1083 w 2963"/>
                <a:gd name="T41" fmla="*/ 258 h 1090"/>
                <a:gd name="T42" fmla="*/ 1105 w 2963"/>
                <a:gd name="T43" fmla="*/ 272 h 1090"/>
                <a:gd name="T44" fmla="*/ 1134 w 2963"/>
                <a:gd name="T45" fmla="*/ 284 h 1090"/>
                <a:gd name="T46" fmla="*/ 1138 w 2963"/>
                <a:gd name="T47" fmla="*/ 317 h 1090"/>
                <a:gd name="T48" fmla="*/ 1158 w 2963"/>
                <a:gd name="T49" fmla="*/ 331 h 1090"/>
                <a:gd name="T50" fmla="*/ 1170 w 2963"/>
                <a:gd name="T51" fmla="*/ 349 h 1090"/>
                <a:gd name="T52" fmla="*/ 1176 w 2963"/>
                <a:gd name="T53" fmla="*/ 374 h 1090"/>
                <a:gd name="T54" fmla="*/ 1185 w 2963"/>
                <a:gd name="T55" fmla="*/ 388 h 1090"/>
                <a:gd name="T56" fmla="*/ 1203 w 2963"/>
                <a:gd name="T57" fmla="*/ 408 h 1090"/>
                <a:gd name="T58" fmla="*/ 1219 w 2963"/>
                <a:gd name="T59" fmla="*/ 420 h 1090"/>
                <a:gd name="T60" fmla="*/ 1250 w 2963"/>
                <a:gd name="T61" fmla="*/ 434 h 1090"/>
                <a:gd name="T62" fmla="*/ 1309 w 2963"/>
                <a:gd name="T63" fmla="*/ 447 h 1090"/>
                <a:gd name="T64" fmla="*/ 1341 w 2963"/>
                <a:gd name="T65" fmla="*/ 471 h 1090"/>
                <a:gd name="T66" fmla="*/ 1368 w 2963"/>
                <a:gd name="T67" fmla="*/ 487 h 1090"/>
                <a:gd name="T68" fmla="*/ 1400 w 2963"/>
                <a:gd name="T69" fmla="*/ 495 h 1090"/>
                <a:gd name="T70" fmla="*/ 1453 w 2963"/>
                <a:gd name="T71" fmla="*/ 510 h 1090"/>
                <a:gd name="T72" fmla="*/ 1508 w 2963"/>
                <a:gd name="T73" fmla="*/ 524 h 1090"/>
                <a:gd name="T74" fmla="*/ 1527 w 2963"/>
                <a:gd name="T75" fmla="*/ 538 h 1090"/>
                <a:gd name="T76" fmla="*/ 1551 w 2963"/>
                <a:gd name="T77" fmla="*/ 558 h 1090"/>
                <a:gd name="T78" fmla="*/ 1748 w 2963"/>
                <a:gd name="T79" fmla="*/ 574 h 1090"/>
                <a:gd name="T80" fmla="*/ 1765 w 2963"/>
                <a:gd name="T81" fmla="*/ 597 h 1090"/>
                <a:gd name="T82" fmla="*/ 1785 w 2963"/>
                <a:gd name="T83" fmla="*/ 615 h 1090"/>
                <a:gd name="T84" fmla="*/ 1940 w 2963"/>
                <a:gd name="T85" fmla="*/ 625 h 1090"/>
                <a:gd name="T86" fmla="*/ 1972 w 2963"/>
                <a:gd name="T87" fmla="*/ 656 h 1090"/>
                <a:gd name="T88" fmla="*/ 2052 w 2963"/>
                <a:gd name="T89" fmla="*/ 686 h 1090"/>
                <a:gd name="T90" fmla="*/ 2109 w 2963"/>
                <a:gd name="T91" fmla="*/ 719 h 1090"/>
                <a:gd name="T92" fmla="*/ 2151 w 2963"/>
                <a:gd name="T93" fmla="*/ 761 h 1090"/>
                <a:gd name="T94" fmla="*/ 2225 w 2963"/>
                <a:gd name="T95" fmla="*/ 802 h 1090"/>
                <a:gd name="T96" fmla="*/ 2343 w 2963"/>
                <a:gd name="T97" fmla="*/ 854 h 1090"/>
                <a:gd name="T98" fmla="*/ 2540 w 2963"/>
                <a:gd name="T99" fmla="*/ 944 h 1090"/>
                <a:gd name="T100" fmla="*/ 2963 w 2963"/>
                <a:gd name="T101" fmla="*/ 1090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63" h="1090">
                  <a:moveTo>
                    <a:pt x="0" y="0"/>
                  </a:moveTo>
                  <a:lnTo>
                    <a:pt x="33" y="0"/>
                  </a:lnTo>
                  <a:lnTo>
                    <a:pt x="33" y="8"/>
                  </a:lnTo>
                  <a:lnTo>
                    <a:pt x="39" y="8"/>
                  </a:lnTo>
                  <a:lnTo>
                    <a:pt x="39" y="10"/>
                  </a:lnTo>
                  <a:lnTo>
                    <a:pt x="51" y="10"/>
                  </a:lnTo>
                  <a:lnTo>
                    <a:pt x="51" y="16"/>
                  </a:lnTo>
                  <a:lnTo>
                    <a:pt x="67" y="16"/>
                  </a:lnTo>
                  <a:lnTo>
                    <a:pt x="67" y="23"/>
                  </a:lnTo>
                  <a:lnTo>
                    <a:pt x="84" y="23"/>
                  </a:lnTo>
                  <a:lnTo>
                    <a:pt x="84" y="29"/>
                  </a:lnTo>
                  <a:lnTo>
                    <a:pt x="173" y="29"/>
                  </a:lnTo>
                  <a:lnTo>
                    <a:pt x="173" y="33"/>
                  </a:lnTo>
                  <a:lnTo>
                    <a:pt x="190" y="33"/>
                  </a:lnTo>
                  <a:lnTo>
                    <a:pt x="190" y="41"/>
                  </a:lnTo>
                  <a:lnTo>
                    <a:pt x="285" y="41"/>
                  </a:lnTo>
                  <a:lnTo>
                    <a:pt x="328" y="41"/>
                  </a:lnTo>
                  <a:lnTo>
                    <a:pt x="328" y="51"/>
                  </a:lnTo>
                  <a:lnTo>
                    <a:pt x="360" y="51"/>
                  </a:lnTo>
                  <a:lnTo>
                    <a:pt x="360" y="59"/>
                  </a:lnTo>
                  <a:lnTo>
                    <a:pt x="397" y="59"/>
                  </a:lnTo>
                  <a:lnTo>
                    <a:pt x="397" y="71"/>
                  </a:lnTo>
                  <a:lnTo>
                    <a:pt x="464" y="71"/>
                  </a:lnTo>
                  <a:lnTo>
                    <a:pt x="464" y="77"/>
                  </a:lnTo>
                  <a:lnTo>
                    <a:pt x="503" y="77"/>
                  </a:lnTo>
                  <a:lnTo>
                    <a:pt x="503" y="85"/>
                  </a:lnTo>
                  <a:lnTo>
                    <a:pt x="509" y="85"/>
                  </a:lnTo>
                  <a:lnTo>
                    <a:pt x="509" y="90"/>
                  </a:lnTo>
                  <a:lnTo>
                    <a:pt x="594" y="90"/>
                  </a:lnTo>
                  <a:lnTo>
                    <a:pt x="596" y="90"/>
                  </a:lnTo>
                  <a:lnTo>
                    <a:pt x="596" y="94"/>
                  </a:lnTo>
                  <a:lnTo>
                    <a:pt x="656" y="94"/>
                  </a:lnTo>
                  <a:lnTo>
                    <a:pt x="656" y="104"/>
                  </a:lnTo>
                  <a:lnTo>
                    <a:pt x="662" y="104"/>
                  </a:lnTo>
                  <a:lnTo>
                    <a:pt x="662" y="106"/>
                  </a:lnTo>
                  <a:lnTo>
                    <a:pt x="708" y="106"/>
                  </a:lnTo>
                  <a:lnTo>
                    <a:pt x="708" y="114"/>
                  </a:lnTo>
                  <a:lnTo>
                    <a:pt x="715" y="114"/>
                  </a:lnTo>
                  <a:lnTo>
                    <a:pt x="715" y="118"/>
                  </a:lnTo>
                  <a:lnTo>
                    <a:pt x="733" y="118"/>
                  </a:lnTo>
                  <a:lnTo>
                    <a:pt x="733" y="124"/>
                  </a:lnTo>
                  <a:lnTo>
                    <a:pt x="745" y="124"/>
                  </a:lnTo>
                  <a:lnTo>
                    <a:pt x="745" y="130"/>
                  </a:lnTo>
                  <a:lnTo>
                    <a:pt x="765" y="130"/>
                  </a:lnTo>
                  <a:lnTo>
                    <a:pt x="765" y="138"/>
                  </a:lnTo>
                  <a:lnTo>
                    <a:pt x="772" y="138"/>
                  </a:lnTo>
                  <a:lnTo>
                    <a:pt x="772" y="144"/>
                  </a:lnTo>
                  <a:lnTo>
                    <a:pt x="780" y="144"/>
                  </a:lnTo>
                  <a:lnTo>
                    <a:pt x="780" y="150"/>
                  </a:lnTo>
                  <a:lnTo>
                    <a:pt x="800" y="150"/>
                  </a:lnTo>
                  <a:lnTo>
                    <a:pt x="800" y="156"/>
                  </a:lnTo>
                  <a:lnTo>
                    <a:pt x="814" y="156"/>
                  </a:lnTo>
                  <a:lnTo>
                    <a:pt x="814" y="163"/>
                  </a:lnTo>
                  <a:lnTo>
                    <a:pt x="861" y="163"/>
                  </a:lnTo>
                  <a:lnTo>
                    <a:pt x="861" y="169"/>
                  </a:lnTo>
                  <a:lnTo>
                    <a:pt x="926" y="169"/>
                  </a:lnTo>
                  <a:lnTo>
                    <a:pt x="926" y="185"/>
                  </a:lnTo>
                  <a:lnTo>
                    <a:pt x="934" y="185"/>
                  </a:lnTo>
                  <a:lnTo>
                    <a:pt x="934" y="191"/>
                  </a:lnTo>
                  <a:lnTo>
                    <a:pt x="938" y="191"/>
                  </a:lnTo>
                  <a:lnTo>
                    <a:pt x="938" y="195"/>
                  </a:lnTo>
                  <a:lnTo>
                    <a:pt x="947" y="195"/>
                  </a:lnTo>
                  <a:lnTo>
                    <a:pt x="951" y="195"/>
                  </a:lnTo>
                  <a:lnTo>
                    <a:pt x="951" y="203"/>
                  </a:lnTo>
                  <a:lnTo>
                    <a:pt x="961" y="203"/>
                  </a:lnTo>
                  <a:lnTo>
                    <a:pt x="961" y="209"/>
                  </a:lnTo>
                  <a:lnTo>
                    <a:pt x="965" y="209"/>
                  </a:lnTo>
                  <a:lnTo>
                    <a:pt x="965" y="211"/>
                  </a:lnTo>
                  <a:lnTo>
                    <a:pt x="965" y="215"/>
                  </a:lnTo>
                  <a:lnTo>
                    <a:pt x="969" y="215"/>
                  </a:lnTo>
                  <a:lnTo>
                    <a:pt x="977" y="215"/>
                  </a:lnTo>
                  <a:lnTo>
                    <a:pt x="977" y="223"/>
                  </a:lnTo>
                  <a:lnTo>
                    <a:pt x="985" y="223"/>
                  </a:lnTo>
                  <a:lnTo>
                    <a:pt x="985" y="232"/>
                  </a:lnTo>
                  <a:lnTo>
                    <a:pt x="991" y="232"/>
                  </a:lnTo>
                  <a:lnTo>
                    <a:pt x="991" y="242"/>
                  </a:lnTo>
                  <a:lnTo>
                    <a:pt x="1004" y="242"/>
                  </a:lnTo>
                  <a:lnTo>
                    <a:pt x="1004" y="248"/>
                  </a:lnTo>
                  <a:lnTo>
                    <a:pt x="1024" y="248"/>
                  </a:lnTo>
                  <a:lnTo>
                    <a:pt x="1024" y="254"/>
                  </a:lnTo>
                  <a:lnTo>
                    <a:pt x="1042" y="254"/>
                  </a:lnTo>
                  <a:lnTo>
                    <a:pt x="1060" y="254"/>
                  </a:lnTo>
                  <a:lnTo>
                    <a:pt x="1060" y="258"/>
                  </a:lnTo>
                  <a:lnTo>
                    <a:pt x="1083" y="258"/>
                  </a:lnTo>
                  <a:lnTo>
                    <a:pt x="1083" y="266"/>
                  </a:lnTo>
                  <a:lnTo>
                    <a:pt x="1097" y="266"/>
                  </a:lnTo>
                  <a:lnTo>
                    <a:pt x="1097" y="272"/>
                  </a:lnTo>
                  <a:lnTo>
                    <a:pt x="1105" y="272"/>
                  </a:lnTo>
                  <a:lnTo>
                    <a:pt x="1105" y="278"/>
                  </a:lnTo>
                  <a:lnTo>
                    <a:pt x="1115" y="278"/>
                  </a:lnTo>
                  <a:lnTo>
                    <a:pt x="1115" y="284"/>
                  </a:lnTo>
                  <a:lnTo>
                    <a:pt x="1134" y="284"/>
                  </a:lnTo>
                  <a:lnTo>
                    <a:pt x="1134" y="297"/>
                  </a:lnTo>
                  <a:lnTo>
                    <a:pt x="1138" y="297"/>
                  </a:lnTo>
                  <a:lnTo>
                    <a:pt x="1138" y="307"/>
                  </a:lnTo>
                  <a:lnTo>
                    <a:pt x="1138" y="317"/>
                  </a:lnTo>
                  <a:lnTo>
                    <a:pt x="1146" y="317"/>
                  </a:lnTo>
                  <a:lnTo>
                    <a:pt x="1146" y="323"/>
                  </a:lnTo>
                  <a:lnTo>
                    <a:pt x="1158" y="323"/>
                  </a:lnTo>
                  <a:lnTo>
                    <a:pt x="1158" y="331"/>
                  </a:lnTo>
                  <a:lnTo>
                    <a:pt x="1158" y="339"/>
                  </a:lnTo>
                  <a:lnTo>
                    <a:pt x="1162" y="339"/>
                  </a:lnTo>
                  <a:lnTo>
                    <a:pt x="1162" y="349"/>
                  </a:lnTo>
                  <a:lnTo>
                    <a:pt x="1170" y="349"/>
                  </a:lnTo>
                  <a:lnTo>
                    <a:pt x="1170" y="355"/>
                  </a:lnTo>
                  <a:lnTo>
                    <a:pt x="1176" y="355"/>
                  </a:lnTo>
                  <a:lnTo>
                    <a:pt x="1176" y="365"/>
                  </a:lnTo>
                  <a:lnTo>
                    <a:pt x="1176" y="374"/>
                  </a:lnTo>
                  <a:lnTo>
                    <a:pt x="1179" y="374"/>
                  </a:lnTo>
                  <a:lnTo>
                    <a:pt x="1179" y="380"/>
                  </a:lnTo>
                  <a:lnTo>
                    <a:pt x="1185" y="380"/>
                  </a:lnTo>
                  <a:lnTo>
                    <a:pt x="1185" y="388"/>
                  </a:lnTo>
                  <a:lnTo>
                    <a:pt x="1189" y="388"/>
                  </a:lnTo>
                  <a:lnTo>
                    <a:pt x="1189" y="402"/>
                  </a:lnTo>
                  <a:lnTo>
                    <a:pt x="1203" y="402"/>
                  </a:lnTo>
                  <a:lnTo>
                    <a:pt x="1203" y="408"/>
                  </a:lnTo>
                  <a:lnTo>
                    <a:pt x="1209" y="408"/>
                  </a:lnTo>
                  <a:lnTo>
                    <a:pt x="1209" y="414"/>
                  </a:lnTo>
                  <a:lnTo>
                    <a:pt x="1219" y="414"/>
                  </a:lnTo>
                  <a:lnTo>
                    <a:pt x="1219" y="420"/>
                  </a:lnTo>
                  <a:lnTo>
                    <a:pt x="1244" y="420"/>
                  </a:lnTo>
                  <a:lnTo>
                    <a:pt x="1244" y="426"/>
                  </a:lnTo>
                  <a:lnTo>
                    <a:pt x="1250" y="426"/>
                  </a:lnTo>
                  <a:lnTo>
                    <a:pt x="1250" y="434"/>
                  </a:lnTo>
                  <a:lnTo>
                    <a:pt x="1278" y="434"/>
                  </a:lnTo>
                  <a:lnTo>
                    <a:pt x="1278" y="441"/>
                  </a:lnTo>
                  <a:lnTo>
                    <a:pt x="1309" y="441"/>
                  </a:lnTo>
                  <a:lnTo>
                    <a:pt x="1309" y="447"/>
                  </a:lnTo>
                  <a:lnTo>
                    <a:pt x="1323" y="447"/>
                  </a:lnTo>
                  <a:lnTo>
                    <a:pt x="1323" y="453"/>
                  </a:lnTo>
                  <a:lnTo>
                    <a:pt x="1341" y="453"/>
                  </a:lnTo>
                  <a:lnTo>
                    <a:pt x="1341" y="471"/>
                  </a:lnTo>
                  <a:lnTo>
                    <a:pt x="1362" y="471"/>
                  </a:lnTo>
                  <a:lnTo>
                    <a:pt x="1362" y="479"/>
                  </a:lnTo>
                  <a:lnTo>
                    <a:pt x="1368" y="479"/>
                  </a:lnTo>
                  <a:lnTo>
                    <a:pt x="1368" y="487"/>
                  </a:lnTo>
                  <a:lnTo>
                    <a:pt x="1380" y="487"/>
                  </a:lnTo>
                  <a:lnTo>
                    <a:pt x="1392" y="487"/>
                  </a:lnTo>
                  <a:lnTo>
                    <a:pt x="1392" y="495"/>
                  </a:lnTo>
                  <a:lnTo>
                    <a:pt x="1400" y="495"/>
                  </a:lnTo>
                  <a:lnTo>
                    <a:pt x="1400" y="507"/>
                  </a:lnTo>
                  <a:lnTo>
                    <a:pt x="1429" y="507"/>
                  </a:lnTo>
                  <a:lnTo>
                    <a:pt x="1429" y="510"/>
                  </a:lnTo>
                  <a:lnTo>
                    <a:pt x="1453" y="510"/>
                  </a:lnTo>
                  <a:lnTo>
                    <a:pt x="1453" y="520"/>
                  </a:lnTo>
                  <a:lnTo>
                    <a:pt x="1461" y="520"/>
                  </a:lnTo>
                  <a:lnTo>
                    <a:pt x="1461" y="524"/>
                  </a:lnTo>
                  <a:lnTo>
                    <a:pt x="1508" y="524"/>
                  </a:lnTo>
                  <a:lnTo>
                    <a:pt x="1514" y="524"/>
                  </a:lnTo>
                  <a:lnTo>
                    <a:pt x="1514" y="530"/>
                  </a:lnTo>
                  <a:lnTo>
                    <a:pt x="1527" y="530"/>
                  </a:lnTo>
                  <a:lnTo>
                    <a:pt x="1527" y="538"/>
                  </a:lnTo>
                  <a:lnTo>
                    <a:pt x="1541" y="538"/>
                  </a:lnTo>
                  <a:lnTo>
                    <a:pt x="1541" y="546"/>
                  </a:lnTo>
                  <a:lnTo>
                    <a:pt x="1551" y="546"/>
                  </a:lnTo>
                  <a:lnTo>
                    <a:pt x="1551" y="558"/>
                  </a:lnTo>
                  <a:lnTo>
                    <a:pt x="1598" y="558"/>
                  </a:lnTo>
                  <a:lnTo>
                    <a:pt x="1598" y="562"/>
                  </a:lnTo>
                  <a:lnTo>
                    <a:pt x="1748" y="562"/>
                  </a:lnTo>
                  <a:lnTo>
                    <a:pt x="1748" y="574"/>
                  </a:lnTo>
                  <a:lnTo>
                    <a:pt x="1761" y="574"/>
                  </a:lnTo>
                  <a:lnTo>
                    <a:pt x="1761" y="587"/>
                  </a:lnTo>
                  <a:lnTo>
                    <a:pt x="1765" y="587"/>
                  </a:lnTo>
                  <a:lnTo>
                    <a:pt x="1765" y="597"/>
                  </a:lnTo>
                  <a:lnTo>
                    <a:pt x="1773" y="597"/>
                  </a:lnTo>
                  <a:lnTo>
                    <a:pt x="1773" y="603"/>
                  </a:lnTo>
                  <a:lnTo>
                    <a:pt x="1785" y="603"/>
                  </a:lnTo>
                  <a:lnTo>
                    <a:pt x="1785" y="615"/>
                  </a:lnTo>
                  <a:lnTo>
                    <a:pt x="1799" y="615"/>
                  </a:lnTo>
                  <a:lnTo>
                    <a:pt x="1799" y="625"/>
                  </a:lnTo>
                  <a:lnTo>
                    <a:pt x="1848" y="625"/>
                  </a:lnTo>
                  <a:lnTo>
                    <a:pt x="1940" y="625"/>
                  </a:lnTo>
                  <a:lnTo>
                    <a:pt x="1940" y="641"/>
                  </a:lnTo>
                  <a:lnTo>
                    <a:pt x="1942" y="641"/>
                  </a:lnTo>
                  <a:lnTo>
                    <a:pt x="1942" y="656"/>
                  </a:lnTo>
                  <a:lnTo>
                    <a:pt x="1972" y="656"/>
                  </a:lnTo>
                  <a:lnTo>
                    <a:pt x="1972" y="668"/>
                  </a:lnTo>
                  <a:lnTo>
                    <a:pt x="1988" y="668"/>
                  </a:lnTo>
                  <a:lnTo>
                    <a:pt x="1988" y="686"/>
                  </a:lnTo>
                  <a:lnTo>
                    <a:pt x="2052" y="686"/>
                  </a:lnTo>
                  <a:lnTo>
                    <a:pt x="2052" y="704"/>
                  </a:lnTo>
                  <a:lnTo>
                    <a:pt x="2058" y="704"/>
                  </a:lnTo>
                  <a:lnTo>
                    <a:pt x="2058" y="719"/>
                  </a:lnTo>
                  <a:lnTo>
                    <a:pt x="2109" y="719"/>
                  </a:lnTo>
                  <a:lnTo>
                    <a:pt x="2109" y="739"/>
                  </a:lnTo>
                  <a:lnTo>
                    <a:pt x="2125" y="739"/>
                  </a:lnTo>
                  <a:lnTo>
                    <a:pt x="2125" y="761"/>
                  </a:lnTo>
                  <a:lnTo>
                    <a:pt x="2151" y="761"/>
                  </a:lnTo>
                  <a:lnTo>
                    <a:pt x="2151" y="783"/>
                  </a:lnTo>
                  <a:lnTo>
                    <a:pt x="2210" y="783"/>
                  </a:lnTo>
                  <a:lnTo>
                    <a:pt x="2210" y="802"/>
                  </a:lnTo>
                  <a:lnTo>
                    <a:pt x="2225" y="802"/>
                  </a:lnTo>
                  <a:lnTo>
                    <a:pt x="2225" y="824"/>
                  </a:lnTo>
                  <a:lnTo>
                    <a:pt x="2263" y="824"/>
                  </a:lnTo>
                  <a:lnTo>
                    <a:pt x="2263" y="854"/>
                  </a:lnTo>
                  <a:lnTo>
                    <a:pt x="2343" y="854"/>
                  </a:lnTo>
                  <a:lnTo>
                    <a:pt x="2343" y="883"/>
                  </a:lnTo>
                  <a:lnTo>
                    <a:pt x="2536" y="883"/>
                  </a:lnTo>
                  <a:lnTo>
                    <a:pt x="2536" y="944"/>
                  </a:lnTo>
                  <a:lnTo>
                    <a:pt x="2540" y="944"/>
                  </a:lnTo>
                  <a:lnTo>
                    <a:pt x="2540" y="1001"/>
                  </a:lnTo>
                  <a:lnTo>
                    <a:pt x="2617" y="1001"/>
                  </a:lnTo>
                  <a:lnTo>
                    <a:pt x="2617" y="1090"/>
                  </a:lnTo>
                  <a:lnTo>
                    <a:pt x="2963" y="1090"/>
                  </a:lnTo>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384" name="Freeform 10">
              <a:extLst>
                <a:ext uri="{FF2B5EF4-FFF2-40B4-BE49-F238E27FC236}">
                  <a16:creationId xmlns:a16="http://schemas.microsoft.com/office/drawing/2014/main" xmlns="" id="{3F3C6DCD-1EA0-F542-A041-6FC8D2BB5C39}"/>
                </a:ext>
              </a:extLst>
            </p:cNvPr>
            <p:cNvSpPr>
              <a:spLocks/>
            </p:cNvSpPr>
            <p:nvPr/>
          </p:nvSpPr>
          <p:spPr bwMode="auto">
            <a:xfrm>
              <a:off x="7571619" y="3119495"/>
              <a:ext cx="47944" cy="49113"/>
            </a:xfrm>
            <a:custGeom>
              <a:avLst/>
              <a:gdLst>
                <a:gd name="T0" fmla="*/ 21 w 21"/>
                <a:gd name="T1" fmla="*/ 10 h 21"/>
                <a:gd name="T2" fmla="*/ 12 w 21"/>
                <a:gd name="T3" fmla="*/ 21 h 21"/>
                <a:gd name="T4" fmla="*/ 1 w 21"/>
                <a:gd name="T5" fmla="*/ 11 h 21"/>
                <a:gd name="T6" fmla="*/ 10 w 21"/>
                <a:gd name="T7" fmla="*/ 1 h 21"/>
                <a:gd name="T8" fmla="*/ 21 w 21"/>
                <a:gd name="T9" fmla="*/ 10 h 21"/>
              </a:gdLst>
              <a:ahLst/>
              <a:cxnLst>
                <a:cxn ang="0">
                  <a:pos x="T0" y="T1"/>
                </a:cxn>
                <a:cxn ang="0">
                  <a:pos x="T2" y="T3"/>
                </a:cxn>
                <a:cxn ang="0">
                  <a:pos x="T4" y="T5"/>
                </a:cxn>
                <a:cxn ang="0">
                  <a:pos x="T6" y="T7"/>
                </a:cxn>
                <a:cxn ang="0">
                  <a:pos x="T8" y="T9"/>
                </a:cxn>
              </a:cxnLst>
              <a:rect l="0" t="0" r="r" b="b"/>
              <a:pathLst>
                <a:path w="21" h="21">
                  <a:moveTo>
                    <a:pt x="21" y="10"/>
                  </a:moveTo>
                  <a:cubicBezTo>
                    <a:pt x="21" y="15"/>
                    <a:pt x="17" y="20"/>
                    <a:pt x="12" y="21"/>
                  </a:cubicBezTo>
                  <a:cubicBezTo>
                    <a:pt x="6" y="21"/>
                    <a:pt x="1" y="17"/>
                    <a:pt x="1" y="11"/>
                  </a:cubicBezTo>
                  <a:cubicBezTo>
                    <a:pt x="0" y="6"/>
                    <a:pt x="4" y="1"/>
                    <a:pt x="10" y="1"/>
                  </a:cubicBezTo>
                  <a:cubicBezTo>
                    <a:pt x="15" y="0"/>
                    <a:pt x="20" y="4"/>
                    <a:pt x="21" y="10"/>
                  </a:cubicBezTo>
                  <a:close/>
                </a:path>
              </a:pathLst>
            </a:cu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385" name="Freeform 11">
              <a:extLst>
                <a:ext uri="{FF2B5EF4-FFF2-40B4-BE49-F238E27FC236}">
                  <a16:creationId xmlns:a16="http://schemas.microsoft.com/office/drawing/2014/main" xmlns="" id="{C0C74CDF-F322-4C4B-AD62-8FBF1AA0444E}"/>
                </a:ext>
              </a:extLst>
            </p:cNvPr>
            <p:cNvSpPr>
              <a:spLocks/>
            </p:cNvSpPr>
            <p:nvPr/>
          </p:nvSpPr>
          <p:spPr bwMode="auto">
            <a:xfrm>
              <a:off x="7479240" y="3119495"/>
              <a:ext cx="49114" cy="49113"/>
            </a:xfrm>
            <a:custGeom>
              <a:avLst/>
              <a:gdLst>
                <a:gd name="T0" fmla="*/ 21 w 21"/>
                <a:gd name="T1" fmla="*/ 10 h 21"/>
                <a:gd name="T2" fmla="*/ 11 w 21"/>
                <a:gd name="T3" fmla="*/ 21 h 21"/>
                <a:gd name="T4" fmla="*/ 1 w 21"/>
                <a:gd name="T5" fmla="*/ 11 h 21"/>
                <a:gd name="T6" fmla="*/ 10 w 21"/>
                <a:gd name="T7" fmla="*/ 1 h 21"/>
                <a:gd name="T8" fmla="*/ 21 w 21"/>
                <a:gd name="T9" fmla="*/ 10 h 21"/>
              </a:gdLst>
              <a:ahLst/>
              <a:cxnLst>
                <a:cxn ang="0">
                  <a:pos x="T0" y="T1"/>
                </a:cxn>
                <a:cxn ang="0">
                  <a:pos x="T2" y="T3"/>
                </a:cxn>
                <a:cxn ang="0">
                  <a:pos x="T4" y="T5"/>
                </a:cxn>
                <a:cxn ang="0">
                  <a:pos x="T6" y="T7"/>
                </a:cxn>
                <a:cxn ang="0">
                  <a:pos x="T8" y="T9"/>
                </a:cxn>
              </a:cxnLst>
              <a:rect l="0" t="0" r="r" b="b"/>
              <a:pathLst>
                <a:path w="21" h="21">
                  <a:moveTo>
                    <a:pt x="21" y="10"/>
                  </a:moveTo>
                  <a:cubicBezTo>
                    <a:pt x="21" y="15"/>
                    <a:pt x="17" y="20"/>
                    <a:pt x="11" y="21"/>
                  </a:cubicBezTo>
                  <a:cubicBezTo>
                    <a:pt x="6" y="21"/>
                    <a:pt x="1" y="17"/>
                    <a:pt x="1" y="11"/>
                  </a:cubicBezTo>
                  <a:cubicBezTo>
                    <a:pt x="0" y="6"/>
                    <a:pt x="4" y="1"/>
                    <a:pt x="10" y="1"/>
                  </a:cubicBezTo>
                  <a:cubicBezTo>
                    <a:pt x="15" y="0"/>
                    <a:pt x="20" y="4"/>
                    <a:pt x="21" y="10"/>
                  </a:cubicBezTo>
                  <a:close/>
                </a:path>
              </a:pathLst>
            </a:cu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386" name="Freeform 12">
              <a:extLst>
                <a:ext uri="{FF2B5EF4-FFF2-40B4-BE49-F238E27FC236}">
                  <a16:creationId xmlns:a16="http://schemas.microsoft.com/office/drawing/2014/main" xmlns="" id="{9E6C4319-E522-134B-8320-D116B1BF6032}"/>
                </a:ext>
              </a:extLst>
            </p:cNvPr>
            <p:cNvSpPr>
              <a:spLocks/>
            </p:cNvSpPr>
            <p:nvPr/>
          </p:nvSpPr>
          <p:spPr bwMode="auto">
            <a:xfrm>
              <a:off x="7447667" y="3119495"/>
              <a:ext cx="47944" cy="49113"/>
            </a:xfrm>
            <a:custGeom>
              <a:avLst/>
              <a:gdLst>
                <a:gd name="T0" fmla="*/ 20 w 21"/>
                <a:gd name="T1" fmla="*/ 10 h 21"/>
                <a:gd name="T2" fmla="*/ 11 w 21"/>
                <a:gd name="T3" fmla="*/ 21 h 21"/>
                <a:gd name="T4" fmla="*/ 0 w 21"/>
                <a:gd name="T5" fmla="*/ 11 h 21"/>
                <a:gd name="T6" fmla="*/ 10 w 21"/>
                <a:gd name="T7" fmla="*/ 1 h 21"/>
                <a:gd name="T8" fmla="*/ 20 w 21"/>
                <a:gd name="T9" fmla="*/ 10 h 21"/>
              </a:gdLst>
              <a:ahLst/>
              <a:cxnLst>
                <a:cxn ang="0">
                  <a:pos x="T0" y="T1"/>
                </a:cxn>
                <a:cxn ang="0">
                  <a:pos x="T2" y="T3"/>
                </a:cxn>
                <a:cxn ang="0">
                  <a:pos x="T4" y="T5"/>
                </a:cxn>
                <a:cxn ang="0">
                  <a:pos x="T6" y="T7"/>
                </a:cxn>
                <a:cxn ang="0">
                  <a:pos x="T8" y="T9"/>
                </a:cxn>
              </a:cxnLst>
              <a:rect l="0" t="0" r="r" b="b"/>
              <a:pathLst>
                <a:path w="21" h="21">
                  <a:moveTo>
                    <a:pt x="20" y="10"/>
                  </a:moveTo>
                  <a:cubicBezTo>
                    <a:pt x="21" y="15"/>
                    <a:pt x="17" y="20"/>
                    <a:pt x="11" y="21"/>
                  </a:cubicBezTo>
                  <a:cubicBezTo>
                    <a:pt x="6" y="21"/>
                    <a:pt x="1" y="17"/>
                    <a:pt x="0" y="11"/>
                  </a:cubicBezTo>
                  <a:cubicBezTo>
                    <a:pt x="0" y="6"/>
                    <a:pt x="4" y="1"/>
                    <a:pt x="10" y="1"/>
                  </a:cubicBezTo>
                  <a:cubicBezTo>
                    <a:pt x="15" y="0"/>
                    <a:pt x="20" y="4"/>
                    <a:pt x="20" y="10"/>
                  </a:cubicBezTo>
                  <a:close/>
                </a:path>
              </a:pathLst>
            </a:cu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387" name="Freeform 13">
              <a:extLst>
                <a:ext uri="{FF2B5EF4-FFF2-40B4-BE49-F238E27FC236}">
                  <a16:creationId xmlns:a16="http://schemas.microsoft.com/office/drawing/2014/main" xmlns="" id="{9A6F4901-BEE0-9D4D-81DB-F5E809D45A62}"/>
                </a:ext>
              </a:extLst>
            </p:cNvPr>
            <p:cNvSpPr>
              <a:spLocks/>
            </p:cNvSpPr>
            <p:nvPr/>
          </p:nvSpPr>
          <p:spPr bwMode="auto">
            <a:xfrm>
              <a:off x="7359965" y="3087921"/>
              <a:ext cx="47944" cy="47944"/>
            </a:xfrm>
            <a:custGeom>
              <a:avLst/>
              <a:gdLst>
                <a:gd name="T0" fmla="*/ 21 w 21"/>
                <a:gd name="T1" fmla="*/ 9 h 21"/>
                <a:gd name="T2" fmla="*/ 11 w 21"/>
                <a:gd name="T3" fmla="*/ 20 h 21"/>
                <a:gd name="T4" fmla="*/ 1 w 21"/>
                <a:gd name="T5" fmla="*/ 11 h 21"/>
                <a:gd name="T6" fmla="*/ 10 w 21"/>
                <a:gd name="T7" fmla="*/ 0 h 21"/>
                <a:gd name="T8" fmla="*/ 21 w 21"/>
                <a:gd name="T9" fmla="*/ 9 h 21"/>
              </a:gdLst>
              <a:ahLst/>
              <a:cxnLst>
                <a:cxn ang="0">
                  <a:pos x="T0" y="T1"/>
                </a:cxn>
                <a:cxn ang="0">
                  <a:pos x="T2" y="T3"/>
                </a:cxn>
                <a:cxn ang="0">
                  <a:pos x="T4" y="T5"/>
                </a:cxn>
                <a:cxn ang="0">
                  <a:pos x="T6" y="T7"/>
                </a:cxn>
                <a:cxn ang="0">
                  <a:pos x="T8" y="T9"/>
                </a:cxn>
              </a:cxnLst>
              <a:rect l="0" t="0" r="r" b="b"/>
              <a:pathLst>
                <a:path w="21" h="21">
                  <a:moveTo>
                    <a:pt x="21" y="9"/>
                  </a:moveTo>
                  <a:cubicBezTo>
                    <a:pt x="21" y="15"/>
                    <a:pt x="17" y="20"/>
                    <a:pt x="11" y="20"/>
                  </a:cubicBezTo>
                  <a:cubicBezTo>
                    <a:pt x="6" y="21"/>
                    <a:pt x="1" y="16"/>
                    <a:pt x="1" y="11"/>
                  </a:cubicBezTo>
                  <a:cubicBezTo>
                    <a:pt x="0" y="5"/>
                    <a:pt x="4" y="0"/>
                    <a:pt x="10" y="0"/>
                  </a:cubicBezTo>
                  <a:cubicBezTo>
                    <a:pt x="15" y="0"/>
                    <a:pt x="20" y="4"/>
                    <a:pt x="21" y="9"/>
                  </a:cubicBezTo>
                  <a:close/>
                </a:path>
              </a:pathLst>
            </a:cu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388" name="Freeform 14">
              <a:extLst>
                <a:ext uri="{FF2B5EF4-FFF2-40B4-BE49-F238E27FC236}">
                  <a16:creationId xmlns:a16="http://schemas.microsoft.com/office/drawing/2014/main" xmlns="" id="{423CA1C2-621E-F14E-8776-88D6089AFDB2}"/>
                </a:ext>
              </a:extLst>
            </p:cNvPr>
            <p:cNvSpPr>
              <a:spLocks/>
            </p:cNvSpPr>
            <p:nvPr/>
          </p:nvSpPr>
          <p:spPr bwMode="auto">
            <a:xfrm>
              <a:off x="7357626" y="3055179"/>
              <a:ext cx="47944" cy="49113"/>
            </a:xfrm>
            <a:custGeom>
              <a:avLst/>
              <a:gdLst>
                <a:gd name="T0" fmla="*/ 20 w 21"/>
                <a:gd name="T1" fmla="*/ 9 h 21"/>
                <a:gd name="T2" fmla="*/ 11 w 21"/>
                <a:gd name="T3" fmla="*/ 20 h 21"/>
                <a:gd name="T4" fmla="*/ 0 w 21"/>
                <a:gd name="T5" fmla="*/ 11 h 21"/>
                <a:gd name="T6" fmla="*/ 10 w 21"/>
                <a:gd name="T7" fmla="*/ 0 h 21"/>
                <a:gd name="T8" fmla="*/ 20 w 21"/>
                <a:gd name="T9" fmla="*/ 9 h 21"/>
              </a:gdLst>
              <a:ahLst/>
              <a:cxnLst>
                <a:cxn ang="0">
                  <a:pos x="T0" y="T1"/>
                </a:cxn>
                <a:cxn ang="0">
                  <a:pos x="T2" y="T3"/>
                </a:cxn>
                <a:cxn ang="0">
                  <a:pos x="T4" y="T5"/>
                </a:cxn>
                <a:cxn ang="0">
                  <a:pos x="T6" y="T7"/>
                </a:cxn>
                <a:cxn ang="0">
                  <a:pos x="T8" y="T9"/>
                </a:cxn>
              </a:cxnLst>
              <a:rect l="0" t="0" r="r" b="b"/>
              <a:pathLst>
                <a:path w="21" h="21">
                  <a:moveTo>
                    <a:pt x="20" y="9"/>
                  </a:moveTo>
                  <a:cubicBezTo>
                    <a:pt x="21" y="15"/>
                    <a:pt x="17" y="20"/>
                    <a:pt x="11" y="20"/>
                  </a:cubicBezTo>
                  <a:cubicBezTo>
                    <a:pt x="6" y="21"/>
                    <a:pt x="1" y="17"/>
                    <a:pt x="0" y="11"/>
                  </a:cubicBezTo>
                  <a:cubicBezTo>
                    <a:pt x="0" y="5"/>
                    <a:pt x="4" y="1"/>
                    <a:pt x="10" y="0"/>
                  </a:cubicBezTo>
                  <a:cubicBezTo>
                    <a:pt x="15" y="0"/>
                    <a:pt x="20" y="4"/>
                    <a:pt x="20" y="9"/>
                  </a:cubicBezTo>
                  <a:close/>
                </a:path>
              </a:pathLst>
            </a:cu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389" name="Freeform 15">
              <a:extLst>
                <a:ext uri="{FF2B5EF4-FFF2-40B4-BE49-F238E27FC236}">
                  <a16:creationId xmlns:a16="http://schemas.microsoft.com/office/drawing/2014/main" xmlns="" id="{2966A1A0-071E-D14C-81AE-902D779D5923}"/>
                </a:ext>
              </a:extLst>
            </p:cNvPr>
            <p:cNvSpPr>
              <a:spLocks/>
            </p:cNvSpPr>
            <p:nvPr/>
          </p:nvSpPr>
          <p:spPr bwMode="auto">
            <a:xfrm>
              <a:off x="7341255" y="3055179"/>
              <a:ext cx="49114" cy="49113"/>
            </a:xfrm>
            <a:custGeom>
              <a:avLst/>
              <a:gdLst>
                <a:gd name="T0" fmla="*/ 20 w 21"/>
                <a:gd name="T1" fmla="*/ 9 h 21"/>
                <a:gd name="T2" fmla="*/ 11 w 21"/>
                <a:gd name="T3" fmla="*/ 20 h 21"/>
                <a:gd name="T4" fmla="*/ 0 w 21"/>
                <a:gd name="T5" fmla="*/ 11 h 21"/>
                <a:gd name="T6" fmla="*/ 10 w 21"/>
                <a:gd name="T7" fmla="*/ 0 h 21"/>
                <a:gd name="T8" fmla="*/ 20 w 21"/>
                <a:gd name="T9" fmla="*/ 9 h 21"/>
              </a:gdLst>
              <a:ahLst/>
              <a:cxnLst>
                <a:cxn ang="0">
                  <a:pos x="T0" y="T1"/>
                </a:cxn>
                <a:cxn ang="0">
                  <a:pos x="T2" y="T3"/>
                </a:cxn>
                <a:cxn ang="0">
                  <a:pos x="T4" y="T5"/>
                </a:cxn>
                <a:cxn ang="0">
                  <a:pos x="T6" y="T7"/>
                </a:cxn>
                <a:cxn ang="0">
                  <a:pos x="T8" y="T9"/>
                </a:cxn>
              </a:cxnLst>
              <a:rect l="0" t="0" r="r" b="b"/>
              <a:pathLst>
                <a:path w="21" h="21">
                  <a:moveTo>
                    <a:pt x="20" y="9"/>
                  </a:moveTo>
                  <a:cubicBezTo>
                    <a:pt x="21" y="15"/>
                    <a:pt x="17" y="20"/>
                    <a:pt x="11" y="20"/>
                  </a:cubicBezTo>
                  <a:cubicBezTo>
                    <a:pt x="6" y="21"/>
                    <a:pt x="1" y="17"/>
                    <a:pt x="0" y="11"/>
                  </a:cubicBezTo>
                  <a:cubicBezTo>
                    <a:pt x="0" y="5"/>
                    <a:pt x="4" y="1"/>
                    <a:pt x="10" y="0"/>
                  </a:cubicBezTo>
                  <a:cubicBezTo>
                    <a:pt x="15" y="0"/>
                    <a:pt x="20" y="4"/>
                    <a:pt x="20" y="9"/>
                  </a:cubicBezTo>
                  <a:close/>
                </a:path>
              </a:pathLst>
            </a:cu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390" name="Freeform 16">
              <a:extLst>
                <a:ext uri="{FF2B5EF4-FFF2-40B4-BE49-F238E27FC236}">
                  <a16:creationId xmlns:a16="http://schemas.microsoft.com/office/drawing/2014/main" xmlns="" id="{7AF3DF4E-00EE-CD42-B3EA-E48220A33442}"/>
                </a:ext>
              </a:extLst>
            </p:cNvPr>
            <p:cNvSpPr>
              <a:spLocks/>
            </p:cNvSpPr>
            <p:nvPr/>
          </p:nvSpPr>
          <p:spPr bwMode="auto">
            <a:xfrm>
              <a:off x="7323715" y="3055179"/>
              <a:ext cx="47944" cy="49113"/>
            </a:xfrm>
            <a:custGeom>
              <a:avLst/>
              <a:gdLst>
                <a:gd name="T0" fmla="*/ 21 w 21"/>
                <a:gd name="T1" fmla="*/ 9 h 21"/>
                <a:gd name="T2" fmla="*/ 12 w 21"/>
                <a:gd name="T3" fmla="*/ 20 h 21"/>
                <a:gd name="T4" fmla="*/ 1 w 21"/>
                <a:gd name="T5" fmla="*/ 11 h 21"/>
                <a:gd name="T6" fmla="*/ 10 w 21"/>
                <a:gd name="T7" fmla="*/ 0 h 21"/>
                <a:gd name="T8" fmla="*/ 21 w 21"/>
                <a:gd name="T9" fmla="*/ 9 h 21"/>
              </a:gdLst>
              <a:ahLst/>
              <a:cxnLst>
                <a:cxn ang="0">
                  <a:pos x="T0" y="T1"/>
                </a:cxn>
                <a:cxn ang="0">
                  <a:pos x="T2" y="T3"/>
                </a:cxn>
                <a:cxn ang="0">
                  <a:pos x="T4" y="T5"/>
                </a:cxn>
                <a:cxn ang="0">
                  <a:pos x="T6" y="T7"/>
                </a:cxn>
                <a:cxn ang="0">
                  <a:pos x="T8" y="T9"/>
                </a:cxn>
              </a:cxnLst>
              <a:rect l="0" t="0" r="r" b="b"/>
              <a:pathLst>
                <a:path w="21" h="21">
                  <a:moveTo>
                    <a:pt x="21" y="9"/>
                  </a:moveTo>
                  <a:cubicBezTo>
                    <a:pt x="21" y="15"/>
                    <a:pt x="17" y="20"/>
                    <a:pt x="12" y="20"/>
                  </a:cubicBezTo>
                  <a:cubicBezTo>
                    <a:pt x="6" y="21"/>
                    <a:pt x="1" y="17"/>
                    <a:pt x="1" y="11"/>
                  </a:cubicBezTo>
                  <a:cubicBezTo>
                    <a:pt x="0" y="5"/>
                    <a:pt x="5" y="1"/>
                    <a:pt x="10" y="0"/>
                  </a:cubicBezTo>
                  <a:cubicBezTo>
                    <a:pt x="16" y="0"/>
                    <a:pt x="20" y="4"/>
                    <a:pt x="21" y="9"/>
                  </a:cubicBezTo>
                  <a:close/>
                </a:path>
              </a:pathLst>
            </a:cu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391" name="Freeform 17">
              <a:extLst>
                <a:ext uri="{FF2B5EF4-FFF2-40B4-BE49-F238E27FC236}">
                  <a16:creationId xmlns:a16="http://schemas.microsoft.com/office/drawing/2014/main" xmlns="" id="{9307BC8A-6801-1649-8910-CE61BE143042}"/>
                </a:ext>
              </a:extLst>
            </p:cNvPr>
            <p:cNvSpPr>
              <a:spLocks/>
            </p:cNvSpPr>
            <p:nvPr/>
          </p:nvSpPr>
          <p:spPr bwMode="auto">
            <a:xfrm>
              <a:off x="7307344" y="3025946"/>
              <a:ext cx="47944" cy="47944"/>
            </a:xfrm>
            <a:custGeom>
              <a:avLst/>
              <a:gdLst>
                <a:gd name="T0" fmla="*/ 20 w 21"/>
                <a:gd name="T1" fmla="*/ 10 h 21"/>
                <a:gd name="T2" fmla="*/ 11 w 21"/>
                <a:gd name="T3" fmla="*/ 21 h 21"/>
                <a:gd name="T4" fmla="*/ 0 w 21"/>
                <a:gd name="T5" fmla="*/ 12 h 21"/>
                <a:gd name="T6" fmla="*/ 9 w 21"/>
                <a:gd name="T7" fmla="*/ 1 h 21"/>
                <a:gd name="T8" fmla="*/ 20 w 21"/>
                <a:gd name="T9" fmla="*/ 10 h 21"/>
              </a:gdLst>
              <a:ahLst/>
              <a:cxnLst>
                <a:cxn ang="0">
                  <a:pos x="T0" y="T1"/>
                </a:cxn>
                <a:cxn ang="0">
                  <a:pos x="T2" y="T3"/>
                </a:cxn>
                <a:cxn ang="0">
                  <a:pos x="T4" y="T5"/>
                </a:cxn>
                <a:cxn ang="0">
                  <a:pos x="T6" y="T7"/>
                </a:cxn>
                <a:cxn ang="0">
                  <a:pos x="T8" y="T9"/>
                </a:cxn>
              </a:cxnLst>
              <a:rect l="0" t="0" r="r" b="b"/>
              <a:pathLst>
                <a:path w="21" h="21">
                  <a:moveTo>
                    <a:pt x="20" y="10"/>
                  </a:moveTo>
                  <a:cubicBezTo>
                    <a:pt x="21" y="16"/>
                    <a:pt x="16" y="20"/>
                    <a:pt x="11" y="21"/>
                  </a:cubicBezTo>
                  <a:cubicBezTo>
                    <a:pt x="5" y="21"/>
                    <a:pt x="0" y="17"/>
                    <a:pt x="0" y="12"/>
                  </a:cubicBezTo>
                  <a:cubicBezTo>
                    <a:pt x="0" y="6"/>
                    <a:pt x="4" y="1"/>
                    <a:pt x="9" y="1"/>
                  </a:cubicBezTo>
                  <a:cubicBezTo>
                    <a:pt x="15" y="0"/>
                    <a:pt x="20" y="4"/>
                    <a:pt x="20" y="10"/>
                  </a:cubicBezTo>
                  <a:close/>
                </a:path>
              </a:pathLst>
            </a:cu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392" name="Freeform 18">
              <a:extLst>
                <a:ext uri="{FF2B5EF4-FFF2-40B4-BE49-F238E27FC236}">
                  <a16:creationId xmlns:a16="http://schemas.microsoft.com/office/drawing/2014/main" xmlns="" id="{E1B01DA3-937F-D04D-AC81-FA69783D224E}"/>
                </a:ext>
              </a:extLst>
            </p:cNvPr>
            <p:cNvSpPr>
              <a:spLocks/>
            </p:cNvSpPr>
            <p:nvPr/>
          </p:nvSpPr>
          <p:spPr bwMode="auto">
            <a:xfrm>
              <a:off x="7250045" y="3002559"/>
              <a:ext cx="47944" cy="47944"/>
            </a:xfrm>
            <a:custGeom>
              <a:avLst/>
              <a:gdLst>
                <a:gd name="T0" fmla="*/ 20 w 21"/>
                <a:gd name="T1" fmla="*/ 10 h 21"/>
                <a:gd name="T2" fmla="*/ 11 w 21"/>
                <a:gd name="T3" fmla="*/ 21 h 21"/>
                <a:gd name="T4" fmla="*/ 0 w 21"/>
                <a:gd name="T5" fmla="*/ 12 h 21"/>
                <a:gd name="T6" fmla="*/ 9 w 21"/>
                <a:gd name="T7" fmla="*/ 1 h 21"/>
                <a:gd name="T8" fmla="*/ 20 w 21"/>
                <a:gd name="T9" fmla="*/ 10 h 21"/>
              </a:gdLst>
              <a:ahLst/>
              <a:cxnLst>
                <a:cxn ang="0">
                  <a:pos x="T0" y="T1"/>
                </a:cxn>
                <a:cxn ang="0">
                  <a:pos x="T2" y="T3"/>
                </a:cxn>
                <a:cxn ang="0">
                  <a:pos x="T4" y="T5"/>
                </a:cxn>
                <a:cxn ang="0">
                  <a:pos x="T6" y="T7"/>
                </a:cxn>
                <a:cxn ang="0">
                  <a:pos x="T8" y="T9"/>
                </a:cxn>
              </a:cxnLst>
              <a:rect l="0" t="0" r="r" b="b"/>
              <a:pathLst>
                <a:path w="21" h="21">
                  <a:moveTo>
                    <a:pt x="20" y="10"/>
                  </a:moveTo>
                  <a:cubicBezTo>
                    <a:pt x="21" y="15"/>
                    <a:pt x="16" y="20"/>
                    <a:pt x="11" y="21"/>
                  </a:cubicBezTo>
                  <a:cubicBezTo>
                    <a:pt x="5" y="21"/>
                    <a:pt x="0" y="17"/>
                    <a:pt x="0" y="12"/>
                  </a:cubicBezTo>
                  <a:cubicBezTo>
                    <a:pt x="0" y="6"/>
                    <a:pt x="4" y="1"/>
                    <a:pt x="9" y="1"/>
                  </a:cubicBezTo>
                  <a:cubicBezTo>
                    <a:pt x="15" y="0"/>
                    <a:pt x="20" y="4"/>
                    <a:pt x="20" y="10"/>
                  </a:cubicBezTo>
                  <a:close/>
                </a:path>
              </a:pathLst>
            </a:cu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393" name="Freeform 19">
              <a:extLst>
                <a:ext uri="{FF2B5EF4-FFF2-40B4-BE49-F238E27FC236}">
                  <a16:creationId xmlns:a16="http://schemas.microsoft.com/office/drawing/2014/main" xmlns="" id="{A08AA705-78CD-514A-AD2D-363D8EB0D0CC}"/>
                </a:ext>
              </a:extLst>
            </p:cNvPr>
            <p:cNvSpPr>
              <a:spLocks/>
            </p:cNvSpPr>
            <p:nvPr/>
          </p:nvSpPr>
          <p:spPr bwMode="auto">
            <a:xfrm>
              <a:off x="7224319" y="3002559"/>
              <a:ext cx="47944" cy="47944"/>
            </a:xfrm>
            <a:custGeom>
              <a:avLst/>
              <a:gdLst>
                <a:gd name="T0" fmla="*/ 21 w 21"/>
                <a:gd name="T1" fmla="*/ 10 h 21"/>
                <a:gd name="T2" fmla="*/ 12 w 21"/>
                <a:gd name="T3" fmla="*/ 21 h 21"/>
                <a:gd name="T4" fmla="*/ 1 w 21"/>
                <a:gd name="T5" fmla="*/ 12 h 21"/>
                <a:gd name="T6" fmla="*/ 10 w 21"/>
                <a:gd name="T7" fmla="*/ 1 h 21"/>
                <a:gd name="T8" fmla="*/ 21 w 21"/>
                <a:gd name="T9" fmla="*/ 10 h 21"/>
              </a:gdLst>
              <a:ahLst/>
              <a:cxnLst>
                <a:cxn ang="0">
                  <a:pos x="T0" y="T1"/>
                </a:cxn>
                <a:cxn ang="0">
                  <a:pos x="T2" y="T3"/>
                </a:cxn>
                <a:cxn ang="0">
                  <a:pos x="T4" y="T5"/>
                </a:cxn>
                <a:cxn ang="0">
                  <a:pos x="T6" y="T7"/>
                </a:cxn>
                <a:cxn ang="0">
                  <a:pos x="T8" y="T9"/>
                </a:cxn>
              </a:cxnLst>
              <a:rect l="0" t="0" r="r" b="b"/>
              <a:pathLst>
                <a:path w="21" h="21">
                  <a:moveTo>
                    <a:pt x="21" y="10"/>
                  </a:moveTo>
                  <a:cubicBezTo>
                    <a:pt x="21" y="15"/>
                    <a:pt x="17" y="20"/>
                    <a:pt x="12" y="21"/>
                  </a:cubicBezTo>
                  <a:cubicBezTo>
                    <a:pt x="6" y="21"/>
                    <a:pt x="1" y="17"/>
                    <a:pt x="1" y="12"/>
                  </a:cubicBezTo>
                  <a:cubicBezTo>
                    <a:pt x="0" y="6"/>
                    <a:pt x="5" y="1"/>
                    <a:pt x="10" y="1"/>
                  </a:cubicBezTo>
                  <a:cubicBezTo>
                    <a:pt x="16" y="0"/>
                    <a:pt x="21" y="4"/>
                    <a:pt x="21" y="10"/>
                  </a:cubicBezTo>
                  <a:close/>
                </a:path>
              </a:pathLst>
            </a:cu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394" name="Freeform 20">
              <a:extLst>
                <a:ext uri="{FF2B5EF4-FFF2-40B4-BE49-F238E27FC236}">
                  <a16:creationId xmlns:a16="http://schemas.microsoft.com/office/drawing/2014/main" xmlns="" id="{03D12E5E-791A-6D4D-8E83-64126F09713C}"/>
                </a:ext>
              </a:extLst>
            </p:cNvPr>
            <p:cNvSpPr>
              <a:spLocks/>
            </p:cNvSpPr>
            <p:nvPr/>
          </p:nvSpPr>
          <p:spPr bwMode="auto">
            <a:xfrm>
              <a:off x="7192747" y="2976833"/>
              <a:ext cx="47944" cy="49113"/>
            </a:xfrm>
            <a:custGeom>
              <a:avLst/>
              <a:gdLst>
                <a:gd name="T0" fmla="*/ 20 w 21"/>
                <a:gd name="T1" fmla="*/ 9 h 21"/>
                <a:gd name="T2" fmla="*/ 11 w 21"/>
                <a:gd name="T3" fmla="*/ 20 h 21"/>
                <a:gd name="T4" fmla="*/ 0 w 21"/>
                <a:gd name="T5" fmla="*/ 11 h 21"/>
                <a:gd name="T6" fmla="*/ 9 w 21"/>
                <a:gd name="T7" fmla="*/ 0 h 21"/>
                <a:gd name="T8" fmla="*/ 20 w 21"/>
                <a:gd name="T9" fmla="*/ 9 h 21"/>
              </a:gdLst>
              <a:ahLst/>
              <a:cxnLst>
                <a:cxn ang="0">
                  <a:pos x="T0" y="T1"/>
                </a:cxn>
                <a:cxn ang="0">
                  <a:pos x="T2" y="T3"/>
                </a:cxn>
                <a:cxn ang="0">
                  <a:pos x="T4" y="T5"/>
                </a:cxn>
                <a:cxn ang="0">
                  <a:pos x="T6" y="T7"/>
                </a:cxn>
                <a:cxn ang="0">
                  <a:pos x="T8" y="T9"/>
                </a:cxn>
              </a:cxnLst>
              <a:rect l="0" t="0" r="r" b="b"/>
              <a:pathLst>
                <a:path w="21" h="21">
                  <a:moveTo>
                    <a:pt x="20" y="9"/>
                  </a:moveTo>
                  <a:cubicBezTo>
                    <a:pt x="21" y="15"/>
                    <a:pt x="17" y="20"/>
                    <a:pt x="11" y="20"/>
                  </a:cubicBezTo>
                  <a:cubicBezTo>
                    <a:pt x="6" y="21"/>
                    <a:pt x="1" y="17"/>
                    <a:pt x="0" y="11"/>
                  </a:cubicBezTo>
                  <a:cubicBezTo>
                    <a:pt x="0" y="6"/>
                    <a:pt x="4" y="1"/>
                    <a:pt x="9" y="0"/>
                  </a:cubicBezTo>
                  <a:cubicBezTo>
                    <a:pt x="15" y="0"/>
                    <a:pt x="20" y="4"/>
                    <a:pt x="20" y="9"/>
                  </a:cubicBezTo>
                  <a:close/>
                </a:path>
              </a:pathLst>
            </a:cu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395" name="Freeform 21">
              <a:extLst>
                <a:ext uri="{FF2B5EF4-FFF2-40B4-BE49-F238E27FC236}">
                  <a16:creationId xmlns:a16="http://schemas.microsoft.com/office/drawing/2014/main" xmlns="" id="{E3899014-4AED-3845-9E52-84C587F9D390}"/>
                </a:ext>
              </a:extLst>
            </p:cNvPr>
            <p:cNvSpPr>
              <a:spLocks/>
            </p:cNvSpPr>
            <p:nvPr/>
          </p:nvSpPr>
          <p:spPr bwMode="auto">
            <a:xfrm>
              <a:off x="7185730" y="2955785"/>
              <a:ext cx="47944" cy="49113"/>
            </a:xfrm>
            <a:custGeom>
              <a:avLst/>
              <a:gdLst>
                <a:gd name="T0" fmla="*/ 21 w 21"/>
                <a:gd name="T1" fmla="*/ 9 h 21"/>
                <a:gd name="T2" fmla="*/ 12 w 21"/>
                <a:gd name="T3" fmla="*/ 20 h 21"/>
                <a:gd name="T4" fmla="*/ 1 w 21"/>
                <a:gd name="T5" fmla="*/ 11 h 21"/>
                <a:gd name="T6" fmla="*/ 10 w 21"/>
                <a:gd name="T7" fmla="*/ 0 h 21"/>
                <a:gd name="T8" fmla="*/ 21 w 21"/>
                <a:gd name="T9" fmla="*/ 9 h 21"/>
              </a:gdLst>
              <a:ahLst/>
              <a:cxnLst>
                <a:cxn ang="0">
                  <a:pos x="T0" y="T1"/>
                </a:cxn>
                <a:cxn ang="0">
                  <a:pos x="T2" y="T3"/>
                </a:cxn>
                <a:cxn ang="0">
                  <a:pos x="T4" y="T5"/>
                </a:cxn>
                <a:cxn ang="0">
                  <a:pos x="T6" y="T7"/>
                </a:cxn>
                <a:cxn ang="0">
                  <a:pos x="T8" y="T9"/>
                </a:cxn>
              </a:cxnLst>
              <a:rect l="0" t="0" r="r" b="b"/>
              <a:pathLst>
                <a:path w="21" h="21">
                  <a:moveTo>
                    <a:pt x="21" y="9"/>
                  </a:moveTo>
                  <a:cubicBezTo>
                    <a:pt x="21" y="15"/>
                    <a:pt x="17" y="20"/>
                    <a:pt x="12" y="20"/>
                  </a:cubicBezTo>
                  <a:cubicBezTo>
                    <a:pt x="6" y="21"/>
                    <a:pt x="1" y="17"/>
                    <a:pt x="1" y="11"/>
                  </a:cubicBezTo>
                  <a:cubicBezTo>
                    <a:pt x="0" y="5"/>
                    <a:pt x="4" y="1"/>
                    <a:pt x="10" y="0"/>
                  </a:cubicBezTo>
                  <a:cubicBezTo>
                    <a:pt x="16" y="0"/>
                    <a:pt x="20" y="4"/>
                    <a:pt x="21" y="9"/>
                  </a:cubicBezTo>
                  <a:close/>
                </a:path>
              </a:pathLst>
            </a:cu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396" name="Freeform 22">
              <a:extLst>
                <a:ext uri="{FF2B5EF4-FFF2-40B4-BE49-F238E27FC236}">
                  <a16:creationId xmlns:a16="http://schemas.microsoft.com/office/drawing/2014/main" xmlns="" id="{7881083A-73AD-CF4F-AF79-45D5BDFE63D4}"/>
                </a:ext>
              </a:extLst>
            </p:cNvPr>
            <p:cNvSpPr>
              <a:spLocks/>
            </p:cNvSpPr>
            <p:nvPr/>
          </p:nvSpPr>
          <p:spPr bwMode="auto">
            <a:xfrm>
              <a:off x="7150650" y="2931228"/>
              <a:ext cx="49114" cy="47944"/>
            </a:xfrm>
            <a:custGeom>
              <a:avLst/>
              <a:gdLst>
                <a:gd name="T0" fmla="*/ 20 w 21"/>
                <a:gd name="T1" fmla="*/ 10 h 21"/>
                <a:gd name="T2" fmla="*/ 11 w 21"/>
                <a:gd name="T3" fmla="*/ 20 h 21"/>
                <a:gd name="T4" fmla="*/ 0 w 21"/>
                <a:gd name="T5" fmla="*/ 11 h 21"/>
                <a:gd name="T6" fmla="*/ 9 w 21"/>
                <a:gd name="T7" fmla="*/ 0 h 21"/>
                <a:gd name="T8" fmla="*/ 20 w 21"/>
                <a:gd name="T9" fmla="*/ 10 h 21"/>
              </a:gdLst>
              <a:ahLst/>
              <a:cxnLst>
                <a:cxn ang="0">
                  <a:pos x="T0" y="T1"/>
                </a:cxn>
                <a:cxn ang="0">
                  <a:pos x="T2" y="T3"/>
                </a:cxn>
                <a:cxn ang="0">
                  <a:pos x="T4" y="T5"/>
                </a:cxn>
                <a:cxn ang="0">
                  <a:pos x="T6" y="T7"/>
                </a:cxn>
                <a:cxn ang="0">
                  <a:pos x="T8" y="T9"/>
                </a:cxn>
              </a:cxnLst>
              <a:rect l="0" t="0" r="r" b="b"/>
              <a:pathLst>
                <a:path w="21" h="21">
                  <a:moveTo>
                    <a:pt x="20" y="10"/>
                  </a:moveTo>
                  <a:cubicBezTo>
                    <a:pt x="21" y="15"/>
                    <a:pt x="17" y="20"/>
                    <a:pt x="11" y="20"/>
                  </a:cubicBezTo>
                  <a:cubicBezTo>
                    <a:pt x="6" y="21"/>
                    <a:pt x="1" y="17"/>
                    <a:pt x="0" y="11"/>
                  </a:cubicBezTo>
                  <a:cubicBezTo>
                    <a:pt x="0" y="6"/>
                    <a:pt x="4" y="1"/>
                    <a:pt x="9" y="0"/>
                  </a:cubicBezTo>
                  <a:cubicBezTo>
                    <a:pt x="15" y="0"/>
                    <a:pt x="20" y="4"/>
                    <a:pt x="20" y="10"/>
                  </a:cubicBezTo>
                  <a:close/>
                </a:path>
              </a:pathLst>
            </a:cu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397" name="Freeform 23">
              <a:extLst>
                <a:ext uri="{FF2B5EF4-FFF2-40B4-BE49-F238E27FC236}">
                  <a16:creationId xmlns:a16="http://schemas.microsoft.com/office/drawing/2014/main" xmlns="" id="{A317C8F8-1B0E-0749-9CB2-9EEF696A83CE}"/>
                </a:ext>
              </a:extLst>
            </p:cNvPr>
            <p:cNvSpPr>
              <a:spLocks/>
            </p:cNvSpPr>
            <p:nvPr/>
          </p:nvSpPr>
          <p:spPr bwMode="auto">
            <a:xfrm>
              <a:off x="7114399" y="2931228"/>
              <a:ext cx="47944" cy="47944"/>
            </a:xfrm>
            <a:custGeom>
              <a:avLst/>
              <a:gdLst>
                <a:gd name="T0" fmla="*/ 20 w 21"/>
                <a:gd name="T1" fmla="*/ 10 h 21"/>
                <a:gd name="T2" fmla="*/ 11 w 21"/>
                <a:gd name="T3" fmla="*/ 20 h 21"/>
                <a:gd name="T4" fmla="*/ 0 w 21"/>
                <a:gd name="T5" fmla="*/ 11 h 21"/>
                <a:gd name="T6" fmla="*/ 10 w 21"/>
                <a:gd name="T7" fmla="*/ 0 h 21"/>
                <a:gd name="T8" fmla="*/ 20 w 21"/>
                <a:gd name="T9" fmla="*/ 10 h 21"/>
              </a:gdLst>
              <a:ahLst/>
              <a:cxnLst>
                <a:cxn ang="0">
                  <a:pos x="T0" y="T1"/>
                </a:cxn>
                <a:cxn ang="0">
                  <a:pos x="T2" y="T3"/>
                </a:cxn>
                <a:cxn ang="0">
                  <a:pos x="T4" y="T5"/>
                </a:cxn>
                <a:cxn ang="0">
                  <a:pos x="T6" y="T7"/>
                </a:cxn>
                <a:cxn ang="0">
                  <a:pos x="T8" y="T9"/>
                </a:cxn>
              </a:cxnLst>
              <a:rect l="0" t="0" r="r" b="b"/>
              <a:pathLst>
                <a:path w="21" h="21">
                  <a:moveTo>
                    <a:pt x="20" y="10"/>
                  </a:moveTo>
                  <a:cubicBezTo>
                    <a:pt x="21" y="15"/>
                    <a:pt x="17" y="20"/>
                    <a:pt x="11" y="20"/>
                  </a:cubicBezTo>
                  <a:cubicBezTo>
                    <a:pt x="6" y="21"/>
                    <a:pt x="1" y="17"/>
                    <a:pt x="0" y="11"/>
                  </a:cubicBezTo>
                  <a:cubicBezTo>
                    <a:pt x="0" y="6"/>
                    <a:pt x="4" y="1"/>
                    <a:pt x="10" y="0"/>
                  </a:cubicBezTo>
                  <a:cubicBezTo>
                    <a:pt x="15" y="0"/>
                    <a:pt x="20" y="4"/>
                    <a:pt x="20" y="10"/>
                  </a:cubicBezTo>
                  <a:close/>
                </a:path>
              </a:pathLst>
            </a:cu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398" name="Freeform 24">
              <a:extLst>
                <a:ext uri="{FF2B5EF4-FFF2-40B4-BE49-F238E27FC236}">
                  <a16:creationId xmlns:a16="http://schemas.microsoft.com/office/drawing/2014/main" xmlns="" id="{7F9E43A6-EE0E-FF46-A4B7-DD13DED7000F}"/>
                </a:ext>
              </a:extLst>
            </p:cNvPr>
            <p:cNvSpPr>
              <a:spLocks/>
            </p:cNvSpPr>
            <p:nvPr/>
          </p:nvSpPr>
          <p:spPr bwMode="auto">
            <a:xfrm>
              <a:off x="7100367" y="2889130"/>
              <a:ext cx="47944" cy="49113"/>
            </a:xfrm>
            <a:custGeom>
              <a:avLst/>
              <a:gdLst>
                <a:gd name="T0" fmla="*/ 20 w 21"/>
                <a:gd name="T1" fmla="*/ 10 h 21"/>
                <a:gd name="T2" fmla="*/ 11 w 21"/>
                <a:gd name="T3" fmla="*/ 21 h 21"/>
                <a:gd name="T4" fmla="*/ 0 w 21"/>
                <a:gd name="T5" fmla="*/ 12 h 21"/>
                <a:gd name="T6" fmla="*/ 9 w 21"/>
                <a:gd name="T7" fmla="*/ 1 h 21"/>
                <a:gd name="T8" fmla="*/ 20 w 21"/>
                <a:gd name="T9" fmla="*/ 10 h 21"/>
              </a:gdLst>
              <a:ahLst/>
              <a:cxnLst>
                <a:cxn ang="0">
                  <a:pos x="T0" y="T1"/>
                </a:cxn>
                <a:cxn ang="0">
                  <a:pos x="T2" y="T3"/>
                </a:cxn>
                <a:cxn ang="0">
                  <a:pos x="T4" y="T5"/>
                </a:cxn>
                <a:cxn ang="0">
                  <a:pos x="T6" y="T7"/>
                </a:cxn>
                <a:cxn ang="0">
                  <a:pos x="T8" y="T9"/>
                </a:cxn>
              </a:cxnLst>
              <a:rect l="0" t="0" r="r" b="b"/>
              <a:pathLst>
                <a:path w="21" h="21">
                  <a:moveTo>
                    <a:pt x="20" y="10"/>
                  </a:moveTo>
                  <a:cubicBezTo>
                    <a:pt x="21" y="15"/>
                    <a:pt x="17" y="20"/>
                    <a:pt x="11" y="21"/>
                  </a:cubicBezTo>
                  <a:cubicBezTo>
                    <a:pt x="5" y="21"/>
                    <a:pt x="1" y="17"/>
                    <a:pt x="0" y="12"/>
                  </a:cubicBezTo>
                  <a:cubicBezTo>
                    <a:pt x="0" y="6"/>
                    <a:pt x="4" y="1"/>
                    <a:pt x="9" y="1"/>
                  </a:cubicBezTo>
                  <a:cubicBezTo>
                    <a:pt x="15" y="0"/>
                    <a:pt x="20" y="4"/>
                    <a:pt x="20" y="10"/>
                  </a:cubicBezTo>
                  <a:close/>
                </a:path>
              </a:pathLst>
            </a:cu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399" name="Freeform 25">
              <a:extLst>
                <a:ext uri="{FF2B5EF4-FFF2-40B4-BE49-F238E27FC236}">
                  <a16:creationId xmlns:a16="http://schemas.microsoft.com/office/drawing/2014/main" xmlns="" id="{916EEE66-6055-A04C-AD44-5796B96A66BB}"/>
                </a:ext>
              </a:extLst>
            </p:cNvPr>
            <p:cNvSpPr>
              <a:spLocks/>
            </p:cNvSpPr>
            <p:nvPr/>
          </p:nvSpPr>
          <p:spPr bwMode="auto">
            <a:xfrm>
              <a:off x="7072302" y="2889130"/>
              <a:ext cx="49114" cy="49113"/>
            </a:xfrm>
            <a:custGeom>
              <a:avLst/>
              <a:gdLst>
                <a:gd name="T0" fmla="*/ 21 w 21"/>
                <a:gd name="T1" fmla="*/ 10 h 21"/>
                <a:gd name="T2" fmla="*/ 12 w 21"/>
                <a:gd name="T3" fmla="*/ 21 h 21"/>
                <a:gd name="T4" fmla="*/ 1 w 21"/>
                <a:gd name="T5" fmla="*/ 12 h 21"/>
                <a:gd name="T6" fmla="*/ 10 w 21"/>
                <a:gd name="T7" fmla="*/ 1 h 21"/>
                <a:gd name="T8" fmla="*/ 21 w 21"/>
                <a:gd name="T9" fmla="*/ 10 h 21"/>
              </a:gdLst>
              <a:ahLst/>
              <a:cxnLst>
                <a:cxn ang="0">
                  <a:pos x="T0" y="T1"/>
                </a:cxn>
                <a:cxn ang="0">
                  <a:pos x="T2" y="T3"/>
                </a:cxn>
                <a:cxn ang="0">
                  <a:pos x="T4" y="T5"/>
                </a:cxn>
                <a:cxn ang="0">
                  <a:pos x="T6" y="T7"/>
                </a:cxn>
                <a:cxn ang="0">
                  <a:pos x="T8" y="T9"/>
                </a:cxn>
              </a:cxnLst>
              <a:rect l="0" t="0" r="r" b="b"/>
              <a:pathLst>
                <a:path w="21" h="21">
                  <a:moveTo>
                    <a:pt x="21" y="10"/>
                  </a:moveTo>
                  <a:cubicBezTo>
                    <a:pt x="21" y="15"/>
                    <a:pt x="17" y="20"/>
                    <a:pt x="12" y="21"/>
                  </a:cubicBezTo>
                  <a:cubicBezTo>
                    <a:pt x="6" y="21"/>
                    <a:pt x="1" y="17"/>
                    <a:pt x="1" y="12"/>
                  </a:cubicBezTo>
                  <a:cubicBezTo>
                    <a:pt x="0" y="6"/>
                    <a:pt x="5" y="1"/>
                    <a:pt x="10" y="1"/>
                  </a:cubicBezTo>
                  <a:cubicBezTo>
                    <a:pt x="16" y="0"/>
                    <a:pt x="20" y="4"/>
                    <a:pt x="21" y="10"/>
                  </a:cubicBezTo>
                  <a:close/>
                </a:path>
              </a:pathLst>
            </a:cu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00" name="Freeform 26">
              <a:extLst>
                <a:ext uri="{FF2B5EF4-FFF2-40B4-BE49-F238E27FC236}">
                  <a16:creationId xmlns:a16="http://schemas.microsoft.com/office/drawing/2014/main" xmlns="" id="{0638FF0E-2D22-434F-AA01-A3938E6204DA}"/>
                </a:ext>
              </a:extLst>
            </p:cNvPr>
            <p:cNvSpPr>
              <a:spLocks/>
            </p:cNvSpPr>
            <p:nvPr/>
          </p:nvSpPr>
          <p:spPr bwMode="auto">
            <a:xfrm>
              <a:off x="7057101" y="2889130"/>
              <a:ext cx="47944" cy="49113"/>
            </a:xfrm>
            <a:custGeom>
              <a:avLst/>
              <a:gdLst>
                <a:gd name="T0" fmla="*/ 20 w 21"/>
                <a:gd name="T1" fmla="*/ 10 h 21"/>
                <a:gd name="T2" fmla="*/ 11 w 21"/>
                <a:gd name="T3" fmla="*/ 21 h 21"/>
                <a:gd name="T4" fmla="*/ 0 w 21"/>
                <a:gd name="T5" fmla="*/ 12 h 21"/>
                <a:gd name="T6" fmla="*/ 9 w 21"/>
                <a:gd name="T7" fmla="*/ 1 h 21"/>
                <a:gd name="T8" fmla="*/ 20 w 21"/>
                <a:gd name="T9" fmla="*/ 10 h 21"/>
              </a:gdLst>
              <a:ahLst/>
              <a:cxnLst>
                <a:cxn ang="0">
                  <a:pos x="T0" y="T1"/>
                </a:cxn>
                <a:cxn ang="0">
                  <a:pos x="T2" y="T3"/>
                </a:cxn>
                <a:cxn ang="0">
                  <a:pos x="T4" y="T5"/>
                </a:cxn>
                <a:cxn ang="0">
                  <a:pos x="T6" y="T7"/>
                </a:cxn>
                <a:cxn ang="0">
                  <a:pos x="T8" y="T9"/>
                </a:cxn>
              </a:cxnLst>
              <a:rect l="0" t="0" r="r" b="b"/>
              <a:pathLst>
                <a:path w="21" h="21">
                  <a:moveTo>
                    <a:pt x="20" y="10"/>
                  </a:moveTo>
                  <a:cubicBezTo>
                    <a:pt x="21" y="15"/>
                    <a:pt x="17" y="20"/>
                    <a:pt x="11" y="21"/>
                  </a:cubicBezTo>
                  <a:cubicBezTo>
                    <a:pt x="6" y="21"/>
                    <a:pt x="1" y="17"/>
                    <a:pt x="0" y="12"/>
                  </a:cubicBezTo>
                  <a:cubicBezTo>
                    <a:pt x="0" y="6"/>
                    <a:pt x="4" y="1"/>
                    <a:pt x="9" y="1"/>
                  </a:cubicBezTo>
                  <a:cubicBezTo>
                    <a:pt x="15" y="0"/>
                    <a:pt x="20" y="4"/>
                    <a:pt x="20" y="10"/>
                  </a:cubicBezTo>
                  <a:close/>
                </a:path>
              </a:pathLst>
            </a:cu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01" name="Freeform 27">
              <a:extLst>
                <a:ext uri="{FF2B5EF4-FFF2-40B4-BE49-F238E27FC236}">
                  <a16:creationId xmlns:a16="http://schemas.microsoft.com/office/drawing/2014/main" xmlns="" id="{A71096EF-3BFE-B64A-9615-CA3607AE735C}"/>
                </a:ext>
              </a:extLst>
            </p:cNvPr>
            <p:cNvSpPr>
              <a:spLocks/>
            </p:cNvSpPr>
            <p:nvPr/>
          </p:nvSpPr>
          <p:spPr bwMode="auto">
            <a:xfrm>
              <a:off x="7050085" y="2889130"/>
              <a:ext cx="47944" cy="49113"/>
            </a:xfrm>
            <a:custGeom>
              <a:avLst/>
              <a:gdLst>
                <a:gd name="T0" fmla="*/ 20 w 21"/>
                <a:gd name="T1" fmla="*/ 10 h 21"/>
                <a:gd name="T2" fmla="*/ 11 w 21"/>
                <a:gd name="T3" fmla="*/ 21 h 21"/>
                <a:gd name="T4" fmla="*/ 0 w 21"/>
                <a:gd name="T5" fmla="*/ 12 h 21"/>
                <a:gd name="T6" fmla="*/ 9 w 21"/>
                <a:gd name="T7" fmla="*/ 1 h 21"/>
                <a:gd name="T8" fmla="*/ 20 w 21"/>
                <a:gd name="T9" fmla="*/ 10 h 21"/>
              </a:gdLst>
              <a:ahLst/>
              <a:cxnLst>
                <a:cxn ang="0">
                  <a:pos x="T0" y="T1"/>
                </a:cxn>
                <a:cxn ang="0">
                  <a:pos x="T2" y="T3"/>
                </a:cxn>
                <a:cxn ang="0">
                  <a:pos x="T4" y="T5"/>
                </a:cxn>
                <a:cxn ang="0">
                  <a:pos x="T6" y="T7"/>
                </a:cxn>
                <a:cxn ang="0">
                  <a:pos x="T8" y="T9"/>
                </a:cxn>
              </a:cxnLst>
              <a:rect l="0" t="0" r="r" b="b"/>
              <a:pathLst>
                <a:path w="21" h="21">
                  <a:moveTo>
                    <a:pt x="20" y="10"/>
                  </a:moveTo>
                  <a:cubicBezTo>
                    <a:pt x="21" y="15"/>
                    <a:pt x="17" y="20"/>
                    <a:pt x="11" y="21"/>
                  </a:cubicBezTo>
                  <a:cubicBezTo>
                    <a:pt x="6" y="21"/>
                    <a:pt x="1" y="17"/>
                    <a:pt x="0" y="12"/>
                  </a:cubicBezTo>
                  <a:cubicBezTo>
                    <a:pt x="0" y="6"/>
                    <a:pt x="4" y="1"/>
                    <a:pt x="9" y="1"/>
                  </a:cubicBezTo>
                  <a:cubicBezTo>
                    <a:pt x="15" y="0"/>
                    <a:pt x="20" y="4"/>
                    <a:pt x="20" y="10"/>
                  </a:cubicBezTo>
                  <a:close/>
                </a:path>
              </a:pathLst>
            </a:cu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02" name="Freeform 28">
              <a:extLst>
                <a:ext uri="{FF2B5EF4-FFF2-40B4-BE49-F238E27FC236}">
                  <a16:creationId xmlns:a16="http://schemas.microsoft.com/office/drawing/2014/main" xmlns="" id="{F6EFA947-B56A-B346-9FEA-CC218BE72FFC}"/>
                </a:ext>
              </a:extLst>
            </p:cNvPr>
            <p:cNvSpPr>
              <a:spLocks/>
            </p:cNvSpPr>
            <p:nvPr/>
          </p:nvSpPr>
          <p:spPr bwMode="auto">
            <a:xfrm>
              <a:off x="7026697" y="2889130"/>
              <a:ext cx="47944" cy="49113"/>
            </a:xfrm>
            <a:custGeom>
              <a:avLst/>
              <a:gdLst>
                <a:gd name="T0" fmla="*/ 20 w 21"/>
                <a:gd name="T1" fmla="*/ 10 h 21"/>
                <a:gd name="T2" fmla="*/ 11 w 21"/>
                <a:gd name="T3" fmla="*/ 21 h 21"/>
                <a:gd name="T4" fmla="*/ 0 w 21"/>
                <a:gd name="T5" fmla="*/ 12 h 21"/>
                <a:gd name="T6" fmla="*/ 9 w 21"/>
                <a:gd name="T7" fmla="*/ 1 h 21"/>
                <a:gd name="T8" fmla="*/ 20 w 21"/>
                <a:gd name="T9" fmla="*/ 10 h 21"/>
              </a:gdLst>
              <a:ahLst/>
              <a:cxnLst>
                <a:cxn ang="0">
                  <a:pos x="T0" y="T1"/>
                </a:cxn>
                <a:cxn ang="0">
                  <a:pos x="T2" y="T3"/>
                </a:cxn>
                <a:cxn ang="0">
                  <a:pos x="T4" y="T5"/>
                </a:cxn>
                <a:cxn ang="0">
                  <a:pos x="T6" y="T7"/>
                </a:cxn>
                <a:cxn ang="0">
                  <a:pos x="T8" y="T9"/>
                </a:cxn>
              </a:cxnLst>
              <a:rect l="0" t="0" r="r" b="b"/>
              <a:pathLst>
                <a:path w="21" h="21">
                  <a:moveTo>
                    <a:pt x="20" y="10"/>
                  </a:moveTo>
                  <a:cubicBezTo>
                    <a:pt x="21" y="15"/>
                    <a:pt x="17" y="20"/>
                    <a:pt x="11" y="21"/>
                  </a:cubicBezTo>
                  <a:cubicBezTo>
                    <a:pt x="6" y="21"/>
                    <a:pt x="1" y="17"/>
                    <a:pt x="0" y="12"/>
                  </a:cubicBezTo>
                  <a:cubicBezTo>
                    <a:pt x="0" y="6"/>
                    <a:pt x="4" y="1"/>
                    <a:pt x="9" y="1"/>
                  </a:cubicBezTo>
                  <a:cubicBezTo>
                    <a:pt x="15" y="0"/>
                    <a:pt x="20" y="4"/>
                    <a:pt x="20" y="10"/>
                  </a:cubicBezTo>
                  <a:close/>
                </a:path>
              </a:pathLst>
            </a:cu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03" name="Freeform 29">
              <a:extLst>
                <a:ext uri="{FF2B5EF4-FFF2-40B4-BE49-F238E27FC236}">
                  <a16:creationId xmlns:a16="http://schemas.microsoft.com/office/drawing/2014/main" xmlns="" id="{0811BAA8-35E7-CD47-9777-75C27F575DB6}"/>
                </a:ext>
              </a:extLst>
            </p:cNvPr>
            <p:cNvSpPr>
              <a:spLocks/>
            </p:cNvSpPr>
            <p:nvPr/>
          </p:nvSpPr>
          <p:spPr bwMode="auto">
            <a:xfrm>
              <a:off x="6990446" y="2850542"/>
              <a:ext cx="47944" cy="47944"/>
            </a:xfrm>
            <a:custGeom>
              <a:avLst/>
              <a:gdLst>
                <a:gd name="T0" fmla="*/ 21 w 21"/>
                <a:gd name="T1" fmla="*/ 10 h 21"/>
                <a:gd name="T2" fmla="*/ 11 w 21"/>
                <a:gd name="T3" fmla="*/ 20 h 21"/>
                <a:gd name="T4" fmla="*/ 0 w 21"/>
                <a:gd name="T5" fmla="*/ 11 h 21"/>
                <a:gd name="T6" fmla="*/ 10 w 21"/>
                <a:gd name="T7" fmla="*/ 0 h 21"/>
                <a:gd name="T8" fmla="*/ 21 w 21"/>
                <a:gd name="T9" fmla="*/ 10 h 21"/>
              </a:gdLst>
              <a:ahLst/>
              <a:cxnLst>
                <a:cxn ang="0">
                  <a:pos x="T0" y="T1"/>
                </a:cxn>
                <a:cxn ang="0">
                  <a:pos x="T2" y="T3"/>
                </a:cxn>
                <a:cxn ang="0">
                  <a:pos x="T4" y="T5"/>
                </a:cxn>
                <a:cxn ang="0">
                  <a:pos x="T6" y="T7"/>
                </a:cxn>
                <a:cxn ang="0">
                  <a:pos x="T8" y="T9"/>
                </a:cxn>
              </a:cxnLst>
              <a:rect l="0" t="0" r="r" b="b"/>
              <a:pathLst>
                <a:path w="21" h="21">
                  <a:moveTo>
                    <a:pt x="21" y="10"/>
                  </a:moveTo>
                  <a:cubicBezTo>
                    <a:pt x="21" y="15"/>
                    <a:pt x="17" y="20"/>
                    <a:pt x="11" y="20"/>
                  </a:cubicBezTo>
                  <a:cubicBezTo>
                    <a:pt x="6" y="21"/>
                    <a:pt x="1" y="17"/>
                    <a:pt x="0" y="11"/>
                  </a:cubicBezTo>
                  <a:cubicBezTo>
                    <a:pt x="0" y="6"/>
                    <a:pt x="4" y="1"/>
                    <a:pt x="10" y="0"/>
                  </a:cubicBezTo>
                  <a:cubicBezTo>
                    <a:pt x="15" y="0"/>
                    <a:pt x="20" y="4"/>
                    <a:pt x="21" y="10"/>
                  </a:cubicBezTo>
                  <a:close/>
                </a:path>
              </a:pathLst>
            </a:cu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04" name="Freeform 30">
              <a:extLst>
                <a:ext uri="{FF2B5EF4-FFF2-40B4-BE49-F238E27FC236}">
                  <a16:creationId xmlns:a16="http://schemas.microsoft.com/office/drawing/2014/main" xmlns="" id="{2DCD659E-317D-6842-AA8C-8B6A6A099730}"/>
                </a:ext>
              </a:extLst>
            </p:cNvPr>
            <p:cNvSpPr>
              <a:spLocks/>
            </p:cNvSpPr>
            <p:nvPr/>
          </p:nvSpPr>
          <p:spPr bwMode="auto">
            <a:xfrm>
              <a:off x="6955366" y="2815461"/>
              <a:ext cx="47944" cy="49113"/>
            </a:xfrm>
            <a:custGeom>
              <a:avLst/>
              <a:gdLst>
                <a:gd name="T0" fmla="*/ 21 w 21"/>
                <a:gd name="T1" fmla="*/ 10 h 21"/>
                <a:gd name="T2" fmla="*/ 12 w 21"/>
                <a:gd name="T3" fmla="*/ 21 h 21"/>
                <a:gd name="T4" fmla="*/ 1 w 21"/>
                <a:gd name="T5" fmla="*/ 12 h 21"/>
                <a:gd name="T6" fmla="*/ 10 w 21"/>
                <a:gd name="T7" fmla="*/ 1 h 21"/>
                <a:gd name="T8" fmla="*/ 21 w 21"/>
                <a:gd name="T9" fmla="*/ 10 h 21"/>
              </a:gdLst>
              <a:ahLst/>
              <a:cxnLst>
                <a:cxn ang="0">
                  <a:pos x="T0" y="T1"/>
                </a:cxn>
                <a:cxn ang="0">
                  <a:pos x="T2" y="T3"/>
                </a:cxn>
                <a:cxn ang="0">
                  <a:pos x="T4" y="T5"/>
                </a:cxn>
                <a:cxn ang="0">
                  <a:pos x="T6" y="T7"/>
                </a:cxn>
                <a:cxn ang="0">
                  <a:pos x="T8" y="T9"/>
                </a:cxn>
              </a:cxnLst>
              <a:rect l="0" t="0" r="r" b="b"/>
              <a:pathLst>
                <a:path w="21" h="21">
                  <a:moveTo>
                    <a:pt x="21" y="10"/>
                  </a:moveTo>
                  <a:cubicBezTo>
                    <a:pt x="21" y="16"/>
                    <a:pt x="17" y="20"/>
                    <a:pt x="12" y="21"/>
                  </a:cubicBezTo>
                  <a:cubicBezTo>
                    <a:pt x="6" y="21"/>
                    <a:pt x="1" y="17"/>
                    <a:pt x="1" y="12"/>
                  </a:cubicBezTo>
                  <a:cubicBezTo>
                    <a:pt x="0" y="6"/>
                    <a:pt x="4" y="1"/>
                    <a:pt x="10" y="1"/>
                  </a:cubicBezTo>
                  <a:cubicBezTo>
                    <a:pt x="15" y="0"/>
                    <a:pt x="20" y="4"/>
                    <a:pt x="21" y="10"/>
                  </a:cubicBezTo>
                  <a:close/>
                </a:path>
              </a:pathLst>
            </a:cu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05" name="Freeform 31">
              <a:extLst>
                <a:ext uri="{FF2B5EF4-FFF2-40B4-BE49-F238E27FC236}">
                  <a16:creationId xmlns:a16="http://schemas.microsoft.com/office/drawing/2014/main" xmlns="" id="{60355EF9-B7A8-A344-82E6-0031615AB079}"/>
                </a:ext>
              </a:extLst>
            </p:cNvPr>
            <p:cNvSpPr>
              <a:spLocks/>
            </p:cNvSpPr>
            <p:nvPr/>
          </p:nvSpPr>
          <p:spPr bwMode="auto">
            <a:xfrm>
              <a:off x="6916777" y="2815461"/>
              <a:ext cx="47944" cy="49113"/>
            </a:xfrm>
            <a:custGeom>
              <a:avLst/>
              <a:gdLst>
                <a:gd name="T0" fmla="*/ 20 w 21"/>
                <a:gd name="T1" fmla="*/ 10 h 21"/>
                <a:gd name="T2" fmla="*/ 11 w 21"/>
                <a:gd name="T3" fmla="*/ 21 h 21"/>
                <a:gd name="T4" fmla="*/ 0 w 21"/>
                <a:gd name="T5" fmla="*/ 12 h 21"/>
                <a:gd name="T6" fmla="*/ 10 w 21"/>
                <a:gd name="T7" fmla="*/ 1 h 21"/>
                <a:gd name="T8" fmla="*/ 20 w 21"/>
                <a:gd name="T9" fmla="*/ 10 h 21"/>
              </a:gdLst>
              <a:ahLst/>
              <a:cxnLst>
                <a:cxn ang="0">
                  <a:pos x="T0" y="T1"/>
                </a:cxn>
                <a:cxn ang="0">
                  <a:pos x="T2" y="T3"/>
                </a:cxn>
                <a:cxn ang="0">
                  <a:pos x="T4" y="T5"/>
                </a:cxn>
                <a:cxn ang="0">
                  <a:pos x="T6" y="T7"/>
                </a:cxn>
                <a:cxn ang="0">
                  <a:pos x="T8" y="T9"/>
                </a:cxn>
              </a:cxnLst>
              <a:rect l="0" t="0" r="r" b="b"/>
              <a:pathLst>
                <a:path w="21" h="21">
                  <a:moveTo>
                    <a:pt x="20" y="10"/>
                  </a:moveTo>
                  <a:cubicBezTo>
                    <a:pt x="21" y="16"/>
                    <a:pt x="17" y="20"/>
                    <a:pt x="11" y="21"/>
                  </a:cubicBezTo>
                  <a:cubicBezTo>
                    <a:pt x="6" y="21"/>
                    <a:pt x="1" y="17"/>
                    <a:pt x="0" y="12"/>
                  </a:cubicBezTo>
                  <a:cubicBezTo>
                    <a:pt x="0" y="6"/>
                    <a:pt x="4" y="1"/>
                    <a:pt x="10" y="1"/>
                  </a:cubicBezTo>
                  <a:cubicBezTo>
                    <a:pt x="15" y="0"/>
                    <a:pt x="20" y="4"/>
                    <a:pt x="20" y="10"/>
                  </a:cubicBezTo>
                  <a:close/>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06" name="Freeform 32">
              <a:extLst>
                <a:ext uri="{FF2B5EF4-FFF2-40B4-BE49-F238E27FC236}">
                  <a16:creationId xmlns:a16="http://schemas.microsoft.com/office/drawing/2014/main" xmlns="" id="{4FA35D3D-53B4-3E4E-B490-B789DA884934}"/>
                </a:ext>
              </a:extLst>
            </p:cNvPr>
            <p:cNvSpPr>
              <a:spLocks/>
            </p:cNvSpPr>
            <p:nvPr/>
          </p:nvSpPr>
          <p:spPr bwMode="auto">
            <a:xfrm>
              <a:off x="6877019" y="2815461"/>
              <a:ext cx="49114" cy="49113"/>
            </a:xfrm>
            <a:custGeom>
              <a:avLst/>
              <a:gdLst>
                <a:gd name="T0" fmla="*/ 21 w 21"/>
                <a:gd name="T1" fmla="*/ 10 h 21"/>
                <a:gd name="T2" fmla="*/ 12 w 21"/>
                <a:gd name="T3" fmla="*/ 21 h 21"/>
                <a:gd name="T4" fmla="*/ 1 w 21"/>
                <a:gd name="T5" fmla="*/ 12 h 21"/>
                <a:gd name="T6" fmla="*/ 10 w 21"/>
                <a:gd name="T7" fmla="*/ 1 h 21"/>
                <a:gd name="T8" fmla="*/ 21 w 21"/>
                <a:gd name="T9" fmla="*/ 10 h 21"/>
              </a:gdLst>
              <a:ahLst/>
              <a:cxnLst>
                <a:cxn ang="0">
                  <a:pos x="T0" y="T1"/>
                </a:cxn>
                <a:cxn ang="0">
                  <a:pos x="T2" y="T3"/>
                </a:cxn>
                <a:cxn ang="0">
                  <a:pos x="T4" y="T5"/>
                </a:cxn>
                <a:cxn ang="0">
                  <a:pos x="T6" y="T7"/>
                </a:cxn>
                <a:cxn ang="0">
                  <a:pos x="T8" y="T9"/>
                </a:cxn>
              </a:cxnLst>
              <a:rect l="0" t="0" r="r" b="b"/>
              <a:pathLst>
                <a:path w="21" h="21">
                  <a:moveTo>
                    <a:pt x="21" y="10"/>
                  </a:moveTo>
                  <a:cubicBezTo>
                    <a:pt x="21" y="16"/>
                    <a:pt x="17" y="20"/>
                    <a:pt x="12" y="21"/>
                  </a:cubicBezTo>
                  <a:cubicBezTo>
                    <a:pt x="6" y="21"/>
                    <a:pt x="1" y="17"/>
                    <a:pt x="1" y="12"/>
                  </a:cubicBezTo>
                  <a:cubicBezTo>
                    <a:pt x="0" y="6"/>
                    <a:pt x="5" y="1"/>
                    <a:pt x="10" y="1"/>
                  </a:cubicBezTo>
                  <a:cubicBezTo>
                    <a:pt x="16" y="0"/>
                    <a:pt x="20" y="4"/>
                    <a:pt x="21" y="10"/>
                  </a:cubicBezTo>
                  <a:close/>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07" name="Freeform 33">
              <a:extLst>
                <a:ext uri="{FF2B5EF4-FFF2-40B4-BE49-F238E27FC236}">
                  <a16:creationId xmlns:a16="http://schemas.microsoft.com/office/drawing/2014/main" xmlns="" id="{516F8FA0-2C5A-E04A-9724-40D4B5D317EE}"/>
                </a:ext>
              </a:extLst>
            </p:cNvPr>
            <p:cNvSpPr>
              <a:spLocks/>
            </p:cNvSpPr>
            <p:nvPr/>
          </p:nvSpPr>
          <p:spPr bwMode="auto">
            <a:xfrm>
              <a:off x="6860648" y="2815461"/>
              <a:ext cx="49114" cy="49113"/>
            </a:xfrm>
            <a:custGeom>
              <a:avLst/>
              <a:gdLst>
                <a:gd name="T0" fmla="*/ 20 w 21"/>
                <a:gd name="T1" fmla="*/ 10 h 21"/>
                <a:gd name="T2" fmla="*/ 11 w 21"/>
                <a:gd name="T3" fmla="*/ 21 h 21"/>
                <a:gd name="T4" fmla="*/ 0 w 21"/>
                <a:gd name="T5" fmla="*/ 12 h 21"/>
                <a:gd name="T6" fmla="*/ 9 w 21"/>
                <a:gd name="T7" fmla="*/ 1 h 21"/>
                <a:gd name="T8" fmla="*/ 20 w 21"/>
                <a:gd name="T9" fmla="*/ 10 h 21"/>
              </a:gdLst>
              <a:ahLst/>
              <a:cxnLst>
                <a:cxn ang="0">
                  <a:pos x="T0" y="T1"/>
                </a:cxn>
                <a:cxn ang="0">
                  <a:pos x="T2" y="T3"/>
                </a:cxn>
                <a:cxn ang="0">
                  <a:pos x="T4" y="T5"/>
                </a:cxn>
                <a:cxn ang="0">
                  <a:pos x="T6" y="T7"/>
                </a:cxn>
                <a:cxn ang="0">
                  <a:pos x="T8" y="T9"/>
                </a:cxn>
              </a:cxnLst>
              <a:rect l="0" t="0" r="r" b="b"/>
              <a:pathLst>
                <a:path w="21" h="21">
                  <a:moveTo>
                    <a:pt x="20" y="10"/>
                  </a:moveTo>
                  <a:cubicBezTo>
                    <a:pt x="21" y="16"/>
                    <a:pt x="16" y="20"/>
                    <a:pt x="11" y="21"/>
                  </a:cubicBezTo>
                  <a:cubicBezTo>
                    <a:pt x="5" y="21"/>
                    <a:pt x="0" y="17"/>
                    <a:pt x="0" y="12"/>
                  </a:cubicBezTo>
                  <a:cubicBezTo>
                    <a:pt x="0" y="6"/>
                    <a:pt x="4" y="1"/>
                    <a:pt x="9" y="1"/>
                  </a:cubicBezTo>
                  <a:cubicBezTo>
                    <a:pt x="15" y="0"/>
                    <a:pt x="20" y="4"/>
                    <a:pt x="20" y="10"/>
                  </a:cubicBezTo>
                  <a:close/>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08" name="Freeform 34">
              <a:extLst>
                <a:ext uri="{FF2B5EF4-FFF2-40B4-BE49-F238E27FC236}">
                  <a16:creationId xmlns:a16="http://schemas.microsoft.com/office/drawing/2014/main" xmlns="" id="{BEB29A60-F6B6-5F43-B610-9F1FF437BE99}"/>
                </a:ext>
              </a:extLst>
            </p:cNvPr>
            <p:cNvSpPr>
              <a:spLocks/>
            </p:cNvSpPr>
            <p:nvPr/>
          </p:nvSpPr>
          <p:spPr bwMode="auto">
            <a:xfrm>
              <a:off x="6840769" y="2815461"/>
              <a:ext cx="47944" cy="49113"/>
            </a:xfrm>
            <a:custGeom>
              <a:avLst/>
              <a:gdLst>
                <a:gd name="T0" fmla="*/ 21 w 21"/>
                <a:gd name="T1" fmla="*/ 10 h 21"/>
                <a:gd name="T2" fmla="*/ 12 w 21"/>
                <a:gd name="T3" fmla="*/ 21 h 21"/>
                <a:gd name="T4" fmla="*/ 1 w 21"/>
                <a:gd name="T5" fmla="*/ 12 h 21"/>
                <a:gd name="T6" fmla="*/ 10 w 21"/>
                <a:gd name="T7" fmla="*/ 1 h 21"/>
                <a:gd name="T8" fmla="*/ 21 w 21"/>
                <a:gd name="T9" fmla="*/ 10 h 21"/>
              </a:gdLst>
              <a:ahLst/>
              <a:cxnLst>
                <a:cxn ang="0">
                  <a:pos x="T0" y="T1"/>
                </a:cxn>
                <a:cxn ang="0">
                  <a:pos x="T2" y="T3"/>
                </a:cxn>
                <a:cxn ang="0">
                  <a:pos x="T4" y="T5"/>
                </a:cxn>
                <a:cxn ang="0">
                  <a:pos x="T6" y="T7"/>
                </a:cxn>
                <a:cxn ang="0">
                  <a:pos x="T8" y="T9"/>
                </a:cxn>
              </a:cxnLst>
              <a:rect l="0" t="0" r="r" b="b"/>
              <a:pathLst>
                <a:path w="21" h="21">
                  <a:moveTo>
                    <a:pt x="21" y="10"/>
                  </a:moveTo>
                  <a:cubicBezTo>
                    <a:pt x="21" y="16"/>
                    <a:pt x="17" y="20"/>
                    <a:pt x="12" y="21"/>
                  </a:cubicBezTo>
                  <a:cubicBezTo>
                    <a:pt x="6" y="21"/>
                    <a:pt x="1" y="17"/>
                    <a:pt x="1" y="12"/>
                  </a:cubicBezTo>
                  <a:cubicBezTo>
                    <a:pt x="0" y="6"/>
                    <a:pt x="5" y="1"/>
                    <a:pt x="10" y="1"/>
                  </a:cubicBezTo>
                  <a:cubicBezTo>
                    <a:pt x="16" y="0"/>
                    <a:pt x="21" y="4"/>
                    <a:pt x="21" y="10"/>
                  </a:cubicBezTo>
                  <a:close/>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09" name="Freeform 35">
              <a:extLst>
                <a:ext uri="{FF2B5EF4-FFF2-40B4-BE49-F238E27FC236}">
                  <a16:creationId xmlns:a16="http://schemas.microsoft.com/office/drawing/2014/main" xmlns="" id="{BAD157D8-30A0-E041-A344-87C93C0FEA62}"/>
                </a:ext>
              </a:extLst>
            </p:cNvPr>
            <p:cNvSpPr>
              <a:spLocks/>
            </p:cNvSpPr>
            <p:nvPr/>
          </p:nvSpPr>
          <p:spPr bwMode="auto">
            <a:xfrm>
              <a:off x="6826737" y="2815461"/>
              <a:ext cx="47944" cy="49113"/>
            </a:xfrm>
            <a:custGeom>
              <a:avLst/>
              <a:gdLst>
                <a:gd name="T0" fmla="*/ 21 w 21"/>
                <a:gd name="T1" fmla="*/ 10 h 21"/>
                <a:gd name="T2" fmla="*/ 11 w 21"/>
                <a:gd name="T3" fmla="*/ 21 h 21"/>
                <a:gd name="T4" fmla="*/ 1 w 21"/>
                <a:gd name="T5" fmla="*/ 12 h 21"/>
                <a:gd name="T6" fmla="*/ 10 w 21"/>
                <a:gd name="T7" fmla="*/ 1 h 21"/>
                <a:gd name="T8" fmla="*/ 21 w 21"/>
                <a:gd name="T9" fmla="*/ 10 h 21"/>
              </a:gdLst>
              <a:ahLst/>
              <a:cxnLst>
                <a:cxn ang="0">
                  <a:pos x="T0" y="T1"/>
                </a:cxn>
                <a:cxn ang="0">
                  <a:pos x="T2" y="T3"/>
                </a:cxn>
                <a:cxn ang="0">
                  <a:pos x="T4" y="T5"/>
                </a:cxn>
                <a:cxn ang="0">
                  <a:pos x="T6" y="T7"/>
                </a:cxn>
                <a:cxn ang="0">
                  <a:pos x="T8" y="T9"/>
                </a:cxn>
              </a:cxnLst>
              <a:rect l="0" t="0" r="r" b="b"/>
              <a:pathLst>
                <a:path w="21" h="21">
                  <a:moveTo>
                    <a:pt x="21" y="10"/>
                  </a:moveTo>
                  <a:cubicBezTo>
                    <a:pt x="21" y="16"/>
                    <a:pt x="17" y="20"/>
                    <a:pt x="11" y="21"/>
                  </a:cubicBezTo>
                  <a:cubicBezTo>
                    <a:pt x="6" y="21"/>
                    <a:pt x="1" y="17"/>
                    <a:pt x="1" y="12"/>
                  </a:cubicBezTo>
                  <a:cubicBezTo>
                    <a:pt x="0" y="6"/>
                    <a:pt x="4" y="1"/>
                    <a:pt x="10" y="1"/>
                  </a:cubicBezTo>
                  <a:cubicBezTo>
                    <a:pt x="15" y="0"/>
                    <a:pt x="20" y="4"/>
                    <a:pt x="21" y="10"/>
                  </a:cubicBezTo>
                  <a:close/>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10" name="Freeform 36">
              <a:extLst>
                <a:ext uri="{FF2B5EF4-FFF2-40B4-BE49-F238E27FC236}">
                  <a16:creationId xmlns:a16="http://schemas.microsoft.com/office/drawing/2014/main" xmlns="" id="{1828249B-DE11-DC47-93DE-D0498B00CC9B}"/>
                </a:ext>
              </a:extLst>
            </p:cNvPr>
            <p:cNvSpPr>
              <a:spLocks/>
            </p:cNvSpPr>
            <p:nvPr/>
          </p:nvSpPr>
          <p:spPr bwMode="auto">
            <a:xfrm>
              <a:off x="6792825" y="2801429"/>
              <a:ext cx="47944" cy="49113"/>
            </a:xfrm>
            <a:custGeom>
              <a:avLst/>
              <a:gdLst>
                <a:gd name="T0" fmla="*/ 20 w 21"/>
                <a:gd name="T1" fmla="*/ 10 h 21"/>
                <a:gd name="T2" fmla="*/ 11 w 21"/>
                <a:gd name="T3" fmla="*/ 21 h 21"/>
                <a:gd name="T4" fmla="*/ 0 w 21"/>
                <a:gd name="T5" fmla="*/ 12 h 21"/>
                <a:gd name="T6" fmla="*/ 9 w 21"/>
                <a:gd name="T7" fmla="*/ 1 h 21"/>
                <a:gd name="T8" fmla="*/ 20 w 21"/>
                <a:gd name="T9" fmla="*/ 10 h 21"/>
              </a:gdLst>
              <a:ahLst/>
              <a:cxnLst>
                <a:cxn ang="0">
                  <a:pos x="T0" y="T1"/>
                </a:cxn>
                <a:cxn ang="0">
                  <a:pos x="T2" y="T3"/>
                </a:cxn>
                <a:cxn ang="0">
                  <a:pos x="T4" y="T5"/>
                </a:cxn>
                <a:cxn ang="0">
                  <a:pos x="T6" y="T7"/>
                </a:cxn>
                <a:cxn ang="0">
                  <a:pos x="T8" y="T9"/>
                </a:cxn>
              </a:cxnLst>
              <a:rect l="0" t="0" r="r" b="b"/>
              <a:pathLst>
                <a:path w="21" h="21">
                  <a:moveTo>
                    <a:pt x="20" y="10"/>
                  </a:moveTo>
                  <a:cubicBezTo>
                    <a:pt x="21" y="16"/>
                    <a:pt x="17" y="20"/>
                    <a:pt x="11" y="21"/>
                  </a:cubicBezTo>
                  <a:cubicBezTo>
                    <a:pt x="5" y="21"/>
                    <a:pt x="1" y="17"/>
                    <a:pt x="0" y="12"/>
                  </a:cubicBezTo>
                  <a:cubicBezTo>
                    <a:pt x="0" y="6"/>
                    <a:pt x="4" y="1"/>
                    <a:pt x="9" y="1"/>
                  </a:cubicBezTo>
                  <a:cubicBezTo>
                    <a:pt x="15" y="0"/>
                    <a:pt x="20" y="5"/>
                    <a:pt x="20" y="10"/>
                  </a:cubicBezTo>
                  <a:close/>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11" name="Freeform 37">
              <a:extLst>
                <a:ext uri="{FF2B5EF4-FFF2-40B4-BE49-F238E27FC236}">
                  <a16:creationId xmlns:a16="http://schemas.microsoft.com/office/drawing/2014/main" xmlns="" id="{5D01B9A3-9D48-184C-9D74-956EACA46D07}"/>
                </a:ext>
              </a:extLst>
            </p:cNvPr>
            <p:cNvSpPr>
              <a:spLocks/>
            </p:cNvSpPr>
            <p:nvPr/>
          </p:nvSpPr>
          <p:spPr bwMode="auto">
            <a:xfrm>
              <a:off x="6778793" y="2788565"/>
              <a:ext cx="47944" cy="47944"/>
            </a:xfrm>
            <a:custGeom>
              <a:avLst/>
              <a:gdLst>
                <a:gd name="T0" fmla="*/ 20 w 21"/>
                <a:gd name="T1" fmla="*/ 10 h 21"/>
                <a:gd name="T2" fmla="*/ 11 w 21"/>
                <a:gd name="T3" fmla="*/ 20 h 21"/>
                <a:gd name="T4" fmla="*/ 0 w 21"/>
                <a:gd name="T5" fmla="*/ 11 h 21"/>
                <a:gd name="T6" fmla="*/ 9 w 21"/>
                <a:gd name="T7" fmla="*/ 0 h 21"/>
                <a:gd name="T8" fmla="*/ 20 w 21"/>
                <a:gd name="T9" fmla="*/ 10 h 21"/>
              </a:gdLst>
              <a:ahLst/>
              <a:cxnLst>
                <a:cxn ang="0">
                  <a:pos x="T0" y="T1"/>
                </a:cxn>
                <a:cxn ang="0">
                  <a:pos x="T2" y="T3"/>
                </a:cxn>
                <a:cxn ang="0">
                  <a:pos x="T4" y="T5"/>
                </a:cxn>
                <a:cxn ang="0">
                  <a:pos x="T6" y="T7"/>
                </a:cxn>
                <a:cxn ang="0">
                  <a:pos x="T8" y="T9"/>
                </a:cxn>
              </a:cxnLst>
              <a:rect l="0" t="0" r="r" b="b"/>
              <a:pathLst>
                <a:path w="21" h="21">
                  <a:moveTo>
                    <a:pt x="20" y="10"/>
                  </a:moveTo>
                  <a:cubicBezTo>
                    <a:pt x="21" y="15"/>
                    <a:pt x="17" y="20"/>
                    <a:pt x="11" y="20"/>
                  </a:cubicBezTo>
                  <a:cubicBezTo>
                    <a:pt x="5" y="21"/>
                    <a:pt x="1" y="17"/>
                    <a:pt x="0" y="11"/>
                  </a:cubicBezTo>
                  <a:cubicBezTo>
                    <a:pt x="0" y="6"/>
                    <a:pt x="4" y="1"/>
                    <a:pt x="9" y="0"/>
                  </a:cubicBezTo>
                  <a:cubicBezTo>
                    <a:pt x="15" y="0"/>
                    <a:pt x="20" y="4"/>
                    <a:pt x="20" y="10"/>
                  </a:cubicBezTo>
                  <a:close/>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12" name="Freeform 38">
              <a:extLst>
                <a:ext uri="{FF2B5EF4-FFF2-40B4-BE49-F238E27FC236}">
                  <a16:creationId xmlns:a16="http://schemas.microsoft.com/office/drawing/2014/main" xmlns="" id="{EE27C143-CFFC-EF4D-9F1C-D10B5896244B}"/>
                </a:ext>
              </a:extLst>
            </p:cNvPr>
            <p:cNvSpPr>
              <a:spLocks/>
            </p:cNvSpPr>
            <p:nvPr/>
          </p:nvSpPr>
          <p:spPr bwMode="auto">
            <a:xfrm>
              <a:off x="6769438" y="2760501"/>
              <a:ext cx="47944" cy="47944"/>
            </a:xfrm>
            <a:custGeom>
              <a:avLst/>
              <a:gdLst>
                <a:gd name="T0" fmla="*/ 21 w 21"/>
                <a:gd name="T1" fmla="*/ 9 h 21"/>
                <a:gd name="T2" fmla="*/ 11 w 21"/>
                <a:gd name="T3" fmla="*/ 20 h 21"/>
                <a:gd name="T4" fmla="*/ 1 w 21"/>
                <a:gd name="T5" fmla="*/ 11 h 21"/>
                <a:gd name="T6" fmla="*/ 10 w 21"/>
                <a:gd name="T7" fmla="*/ 0 h 21"/>
                <a:gd name="T8" fmla="*/ 21 w 21"/>
                <a:gd name="T9" fmla="*/ 9 h 21"/>
              </a:gdLst>
              <a:ahLst/>
              <a:cxnLst>
                <a:cxn ang="0">
                  <a:pos x="T0" y="T1"/>
                </a:cxn>
                <a:cxn ang="0">
                  <a:pos x="T2" y="T3"/>
                </a:cxn>
                <a:cxn ang="0">
                  <a:pos x="T4" y="T5"/>
                </a:cxn>
                <a:cxn ang="0">
                  <a:pos x="T6" y="T7"/>
                </a:cxn>
                <a:cxn ang="0">
                  <a:pos x="T8" y="T9"/>
                </a:cxn>
              </a:cxnLst>
              <a:rect l="0" t="0" r="r" b="b"/>
              <a:pathLst>
                <a:path w="21" h="21">
                  <a:moveTo>
                    <a:pt x="21" y="9"/>
                  </a:moveTo>
                  <a:cubicBezTo>
                    <a:pt x="21" y="15"/>
                    <a:pt x="17" y="20"/>
                    <a:pt x="11" y="20"/>
                  </a:cubicBezTo>
                  <a:cubicBezTo>
                    <a:pt x="6" y="21"/>
                    <a:pt x="1" y="17"/>
                    <a:pt x="1" y="11"/>
                  </a:cubicBezTo>
                  <a:cubicBezTo>
                    <a:pt x="0" y="5"/>
                    <a:pt x="4" y="1"/>
                    <a:pt x="10" y="0"/>
                  </a:cubicBezTo>
                  <a:cubicBezTo>
                    <a:pt x="15" y="0"/>
                    <a:pt x="20" y="4"/>
                    <a:pt x="21" y="9"/>
                  </a:cubicBezTo>
                  <a:close/>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13" name="Freeform 39">
              <a:extLst>
                <a:ext uri="{FF2B5EF4-FFF2-40B4-BE49-F238E27FC236}">
                  <a16:creationId xmlns:a16="http://schemas.microsoft.com/office/drawing/2014/main" xmlns="" id="{66CB5800-3D77-0649-B988-C109D06DEF0B}"/>
                </a:ext>
              </a:extLst>
            </p:cNvPr>
            <p:cNvSpPr>
              <a:spLocks/>
            </p:cNvSpPr>
            <p:nvPr/>
          </p:nvSpPr>
          <p:spPr bwMode="auto">
            <a:xfrm>
              <a:off x="6732018" y="2746469"/>
              <a:ext cx="49114" cy="47944"/>
            </a:xfrm>
            <a:custGeom>
              <a:avLst/>
              <a:gdLst>
                <a:gd name="T0" fmla="*/ 20 w 21"/>
                <a:gd name="T1" fmla="*/ 9 h 21"/>
                <a:gd name="T2" fmla="*/ 11 w 21"/>
                <a:gd name="T3" fmla="*/ 20 h 21"/>
                <a:gd name="T4" fmla="*/ 0 w 21"/>
                <a:gd name="T5" fmla="*/ 11 h 21"/>
                <a:gd name="T6" fmla="*/ 10 w 21"/>
                <a:gd name="T7" fmla="*/ 0 h 21"/>
                <a:gd name="T8" fmla="*/ 20 w 21"/>
                <a:gd name="T9" fmla="*/ 9 h 21"/>
              </a:gdLst>
              <a:ahLst/>
              <a:cxnLst>
                <a:cxn ang="0">
                  <a:pos x="T0" y="T1"/>
                </a:cxn>
                <a:cxn ang="0">
                  <a:pos x="T2" y="T3"/>
                </a:cxn>
                <a:cxn ang="0">
                  <a:pos x="T4" y="T5"/>
                </a:cxn>
                <a:cxn ang="0">
                  <a:pos x="T6" y="T7"/>
                </a:cxn>
                <a:cxn ang="0">
                  <a:pos x="T8" y="T9"/>
                </a:cxn>
              </a:cxnLst>
              <a:rect l="0" t="0" r="r" b="b"/>
              <a:pathLst>
                <a:path w="21" h="21">
                  <a:moveTo>
                    <a:pt x="20" y="9"/>
                  </a:moveTo>
                  <a:cubicBezTo>
                    <a:pt x="21" y="15"/>
                    <a:pt x="17" y="20"/>
                    <a:pt x="11" y="20"/>
                  </a:cubicBezTo>
                  <a:cubicBezTo>
                    <a:pt x="6" y="21"/>
                    <a:pt x="1" y="17"/>
                    <a:pt x="0" y="11"/>
                  </a:cubicBezTo>
                  <a:cubicBezTo>
                    <a:pt x="0" y="6"/>
                    <a:pt x="4" y="1"/>
                    <a:pt x="10" y="0"/>
                  </a:cubicBezTo>
                  <a:cubicBezTo>
                    <a:pt x="15" y="0"/>
                    <a:pt x="20" y="4"/>
                    <a:pt x="20" y="9"/>
                  </a:cubicBezTo>
                  <a:close/>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14" name="Freeform 40">
              <a:extLst>
                <a:ext uri="{FF2B5EF4-FFF2-40B4-BE49-F238E27FC236}">
                  <a16:creationId xmlns:a16="http://schemas.microsoft.com/office/drawing/2014/main" xmlns="" id="{C22E467D-3FA1-5744-A773-72AC5B3760E0}"/>
                </a:ext>
              </a:extLst>
            </p:cNvPr>
            <p:cNvSpPr>
              <a:spLocks/>
            </p:cNvSpPr>
            <p:nvPr/>
          </p:nvSpPr>
          <p:spPr bwMode="auto">
            <a:xfrm>
              <a:off x="6709800" y="2746469"/>
              <a:ext cx="47944" cy="47944"/>
            </a:xfrm>
            <a:custGeom>
              <a:avLst/>
              <a:gdLst>
                <a:gd name="T0" fmla="*/ 20 w 21"/>
                <a:gd name="T1" fmla="*/ 9 h 21"/>
                <a:gd name="T2" fmla="*/ 11 w 21"/>
                <a:gd name="T3" fmla="*/ 20 h 21"/>
                <a:gd name="T4" fmla="*/ 0 w 21"/>
                <a:gd name="T5" fmla="*/ 11 h 21"/>
                <a:gd name="T6" fmla="*/ 10 w 21"/>
                <a:gd name="T7" fmla="*/ 0 h 21"/>
                <a:gd name="T8" fmla="*/ 20 w 21"/>
                <a:gd name="T9" fmla="*/ 9 h 21"/>
              </a:gdLst>
              <a:ahLst/>
              <a:cxnLst>
                <a:cxn ang="0">
                  <a:pos x="T0" y="T1"/>
                </a:cxn>
                <a:cxn ang="0">
                  <a:pos x="T2" y="T3"/>
                </a:cxn>
                <a:cxn ang="0">
                  <a:pos x="T4" y="T5"/>
                </a:cxn>
                <a:cxn ang="0">
                  <a:pos x="T6" y="T7"/>
                </a:cxn>
                <a:cxn ang="0">
                  <a:pos x="T8" y="T9"/>
                </a:cxn>
              </a:cxnLst>
              <a:rect l="0" t="0" r="r" b="b"/>
              <a:pathLst>
                <a:path w="21" h="21">
                  <a:moveTo>
                    <a:pt x="20" y="9"/>
                  </a:moveTo>
                  <a:cubicBezTo>
                    <a:pt x="21" y="15"/>
                    <a:pt x="17" y="20"/>
                    <a:pt x="11" y="20"/>
                  </a:cubicBezTo>
                  <a:cubicBezTo>
                    <a:pt x="6" y="21"/>
                    <a:pt x="1" y="17"/>
                    <a:pt x="0" y="11"/>
                  </a:cubicBezTo>
                  <a:cubicBezTo>
                    <a:pt x="0" y="6"/>
                    <a:pt x="4" y="1"/>
                    <a:pt x="10" y="0"/>
                  </a:cubicBezTo>
                  <a:cubicBezTo>
                    <a:pt x="15" y="0"/>
                    <a:pt x="20" y="4"/>
                    <a:pt x="20" y="9"/>
                  </a:cubicBezTo>
                  <a:close/>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15" name="Freeform 41">
              <a:extLst>
                <a:ext uri="{FF2B5EF4-FFF2-40B4-BE49-F238E27FC236}">
                  <a16:creationId xmlns:a16="http://schemas.microsoft.com/office/drawing/2014/main" xmlns="" id="{C63B52A8-5E2E-BC49-B3E1-627DD1D13ABC}"/>
                </a:ext>
              </a:extLst>
            </p:cNvPr>
            <p:cNvSpPr>
              <a:spLocks/>
            </p:cNvSpPr>
            <p:nvPr/>
          </p:nvSpPr>
          <p:spPr bwMode="auto">
            <a:xfrm>
              <a:off x="6681735" y="2746469"/>
              <a:ext cx="47944" cy="47944"/>
            </a:xfrm>
            <a:custGeom>
              <a:avLst/>
              <a:gdLst>
                <a:gd name="T0" fmla="*/ 20 w 21"/>
                <a:gd name="T1" fmla="*/ 9 h 21"/>
                <a:gd name="T2" fmla="*/ 11 w 21"/>
                <a:gd name="T3" fmla="*/ 20 h 21"/>
                <a:gd name="T4" fmla="*/ 0 w 21"/>
                <a:gd name="T5" fmla="*/ 11 h 21"/>
                <a:gd name="T6" fmla="*/ 9 w 21"/>
                <a:gd name="T7" fmla="*/ 0 h 21"/>
                <a:gd name="T8" fmla="*/ 20 w 21"/>
                <a:gd name="T9" fmla="*/ 9 h 21"/>
              </a:gdLst>
              <a:ahLst/>
              <a:cxnLst>
                <a:cxn ang="0">
                  <a:pos x="T0" y="T1"/>
                </a:cxn>
                <a:cxn ang="0">
                  <a:pos x="T2" y="T3"/>
                </a:cxn>
                <a:cxn ang="0">
                  <a:pos x="T4" y="T5"/>
                </a:cxn>
                <a:cxn ang="0">
                  <a:pos x="T6" y="T7"/>
                </a:cxn>
                <a:cxn ang="0">
                  <a:pos x="T8" y="T9"/>
                </a:cxn>
              </a:cxnLst>
              <a:rect l="0" t="0" r="r" b="b"/>
              <a:pathLst>
                <a:path w="21" h="21">
                  <a:moveTo>
                    <a:pt x="20" y="9"/>
                  </a:moveTo>
                  <a:cubicBezTo>
                    <a:pt x="21" y="15"/>
                    <a:pt x="17" y="20"/>
                    <a:pt x="11" y="20"/>
                  </a:cubicBezTo>
                  <a:cubicBezTo>
                    <a:pt x="6" y="21"/>
                    <a:pt x="1" y="17"/>
                    <a:pt x="0" y="11"/>
                  </a:cubicBezTo>
                  <a:cubicBezTo>
                    <a:pt x="0" y="6"/>
                    <a:pt x="4" y="1"/>
                    <a:pt x="9" y="0"/>
                  </a:cubicBezTo>
                  <a:cubicBezTo>
                    <a:pt x="15" y="0"/>
                    <a:pt x="20" y="4"/>
                    <a:pt x="20" y="9"/>
                  </a:cubicBezTo>
                  <a:close/>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16" name="Freeform 42">
              <a:extLst>
                <a:ext uri="{FF2B5EF4-FFF2-40B4-BE49-F238E27FC236}">
                  <a16:creationId xmlns:a16="http://schemas.microsoft.com/office/drawing/2014/main" xmlns="" id="{F0FA78E6-C410-3B4C-81F2-1EC67D95AFAF}"/>
                </a:ext>
              </a:extLst>
            </p:cNvPr>
            <p:cNvSpPr>
              <a:spLocks/>
            </p:cNvSpPr>
            <p:nvPr/>
          </p:nvSpPr>
          <p:spPr bwMode="auto">
            <a:xfrm>
              <a:off x="6663026" y="2746469"/>
              <a:ext cx="49114" cy="47944"/>
            </a:xfrm>
            <a:custGeom>
              <a:avLst/>
              <a:gdLst>
                <a:gd name="T0" fmla="*/ 20 w 21"/>
                <a:gd name="T1" fmla="*/ 9 h 21"/>
                <a:gd name="T2" fmla="*/ 11 w 21"/>
                <a:gd name="T3" fmla="*/ 20 h 21"/>
                <a:gd name="T4" fmla="*/ 0 w 21"/>
                <a:gd name="T5" fmla="*/ 11 h 21"/>
                <a:gd name="T6" fmla="*/ 9 w 21"/>
                <a:gd name="T7" fmla="*/ 0 h 21"/>
                <a:gd name="T8" fmla="*/ 20 w 21"/>
                <a:gd name="T9" fmla="*/ 9 h 21"/>
              </a:gdLst>
              <a:ahLst/>
              <a:cxnLst>
                <a:cxn ang="0">
                  <a:pos x="T0" y="T1"/>
                </a:cxn>
                <a:cxn ang="0">
                  <a:pos x="T2" y="T3"/>
                </a:cxn>
                <a:cxn ang="0">
                  <a:pos x="T4" y="T5"/>
                </a:cxn>
                <a:cxn ang="0">
                  <a:pos x="T6" y="T7"/>
                </a:cxn>
                <a:cxn ang="0">
                  <a:pos x="T8" y="T9"/>
                </a:cxn>
              </a:cxnLst>
              <a:rect l="0" t="0" r="r" b="b"/>
              <a:pathLst>
                <a:path w="21" h="21">
                  <a:moveTo>
                    <a:pt x="20" y="9"/>
                  </a:moveTo>
                  <a:cubicBezTo>
                    <a:pt x="21" y="15"/>
                    <a:pt x="17" y="20"/>
                    <a:pt x="11" y="20"/>
                  </a:cubicBezTo>
                  <a:cubicBezTo>
                    <a:pt x="6" y="21"/>
                    <a:pt x="1" y="17"/>
                    <a:pt x="0" y="11"/>
                  </a:cubicBezTo>
                  <a:cubicBezTo>
                    <a:pt x="0" y="6"/>
                    <a:pt x="4" y="1"/>
                    <a:pt x="9" y="0"/>
                  </a:cubicBezTo>
                  <a:cubicBezTo>
                    <a:pt x="15" y="0"/>
                    <a:pt x="20" y="4"/>
                    <a:pt x="20" y="9"/>
                  </a:cubicBezTo>
                  <a:close/>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17" name="Freeform 43">
              <a:extLst>
                <a:ext uri="{FF2B5EF4-FFF2-40B4-BE49-F238E27FC236}">
                  <a16:creationId xmlns:a16="http://schemas.microsoft.com/office/drawing/2014/main" xmlns="" id="{269E4D81-52B4-7C45-9D4C-9555A5C93D37}"/>
                </a:ext>
              </a:extLst>
            </p:cNvPr>
            <p:cNvSpPr>
              <a:spLocks/>
            </p:cNvSpPr>
            <p:nvPr/>
          </p:nvSpPr>
          <p:spPr bwMode="auto">
            <a:xfrm>
              <a:off x="6619760" y="2746469"/>
              <a:ext cx="47944" cy="47944"/>
            </a:xfrm>
            <a:custGeom>
              <a:avLst/>
              <a:gdLst>
                <a:gd name="T0" fmla="*/ 21 w 21"/>
                <a:gd name="T1" fmla="*/ 9 h 21"/>
                <a:gd name="T2" fmla="*/ 12 w 21"/>
                <a:gd name="T3" fmla="*/ 20 h 21"/>
                <a:gd name="T4" fmla="*/ 1 w 21"/>
                <a:gd name="T5" fmla="*/ 11 h 21"/>
                <a:gd name="T6" fmla="*/ 10 w 21"/>
                <a:gd name="T7" fmla="*/ 0 h 21"/>
                <a:gd name="T8" fmla="*/ 21 w 21"/>
                <a:gd name="T9" fmla="*/ 9 h 21"/>
              </a:gdLst>
              <a:ahLst/>
              <a:cxnLst>
                <a:cxn ang="0">
                  <a:pos x="T0" y="T1"/>
                </a:cxn>
                <a:cxn ang="0">
                  <a:pos x="T2" y="T3"/>
                </a:cxn>
                <a:cxn ang="0">
                  <a:pos x="T4" y="T5"/>
                </a:cxn>
                <a:cxn ang="0">
                  <a:pos x="T6" y="T7"/>
                </a:cxn>
                <a:cxn ang="0">
                  <a:pos x="T8" y="T9"/>
                </a:cxn>
              </a:cxnLst>
              <a:rect l="0" t="0" r="r" b="b"/>
              <a:pathLst>
                <a:path w="21" h="21">
                  <a:moveTo>
                    <a:pt x="21" y="9"/>
                  </a:moveTo>
                  <a:cubicBezTo>
                    <a:pt x="21" y="15"/>
                    <a:pt x="17" y="20"/>
                    <a:pt x="12" y="20"/>
                  </a:cubicBezTo>
                  <a:cubicBezTo>
                    <a:pt x="6" y="21"/>
                    <a:pt x="1" y="17"/>
                    <a:pt x="1" y="11"/>
                  </a:cubicBezTo>
                  <a:cubicBezTo>
                    <a:pt x="0" y="6"/>
                    <a:pt x="5" y="1"/>
                    <a:pt x="10" y="0"/>
                  </a:cubicBezTo>
                  <a:cubicBezTo>
                    <a:pt x="16" y="0"/>
                    <a:pt x="20" y="4"/>
                    <a:pt x="21" y="9"/>
                  </a:cubicBezTo>
                  <a:close/>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18" name="Freeform 44">
              <a:extLst>
                <a:ext uri="{FF2B5EF4-FFF2-40B4-BE49-F238E27FC236}">
                  <a16:creationId xmlns:a16="http://schemas.microsoft.com/office/drawing/2014/main" xmlns="" id="{E5BF4F70-A7CA-DF42-A5A3-EA6401970FE8}"/>
                </a:ext>
              </a:extLst>
            </p:cNvPr>
            <p:cNvSpPr>
              <a:spLocks/>
            </p:cNvSpPr>
            <p:nvPr/>
          </p:nvSpPr>
          <p:spPr bwMode="auto">
            <a:xfrm>
              <a:off x="6601050" y="2746469"/>
              <a:ext cx="49114" cy="47944"/>
            </a:xfrm>
            <a:custGeom>
              <a:avLst/>
              <a:gdLst>
                <a:gd name="T0" fmla="*/ 21 w 21"/>
                <a:gd name="T1" fmla="*/ 9 h 21"/>
                <a:gd name="T2" fmla="*/ 11 w 21"/>
                <a:gd name="T3" fmla="*/ 20 h 21"/>
                <a:gd name="T4" fmla="*/ 1 w 21"/>
                <a:gd name="T5" fmla="*/ 11 h 21"/>
                <a:gd name="T6" fmla="*/ 10 w 21"/>
                <a:gd name="T7" fmla="*/ 0 h 21"/>
                <a:gd name="T8" fmla="*/ 21 w 21"/>
                <a:gd name="T9" fmla="*/ 9 h 21"/>
              </a:gdLst>
              <a:ahLst/>
              <a:cxnLst>
                <a:cxn ang="0">
                  <a:pos x="T0" y="T1"/>
                </a:cxn>
                <a:cxn ang="0">
                  <a:pos x="T2" y="T3"/>
                </a:cxn>
                <a:cxn ang="0">
                  <a:pos x="T4" y="T5"/>
                </a:cxn>
                <a:cxn ang="0">
                  <a:pos x="T6" y="T7"/>
                </a:cxn>
                <a:cxn ang="0">
                  <a:pos x="T8" y="T9"/>
                </a:cxn>
              </a:cxnLst>
              <a:rect l="0" t="0" r="r" b="b"/>
              <a:pathLst>
                <a:path w="21" h="21">
                  <a:moveTo>
                    <a:pt x="21" y="9"/>
                  </a:moveTo>
                  <a:cubicBezTo>
                    <a:pt x="21" y="15"/>
                    <a:pt x="17" y="20"/>
                    <a:pt x="11" y="20"/>
                  </a:cubicBezTo>
                  <a:cubicBezTo>
                    <a:pt x="6" y="21"/>
                    <a:pt x="1" y="17"/>
                    <a:pt x="1" y="11"/>
                  </a:cubicBezTo>
                  <a:cubicBezTo>
                    <a:pt x="0" y="6"/>
                    <a:pt x="4" y="1"/>
                    <a:pt x="10" y="0"/>
                  </a:cubicBezTo>
                  <a:cubicBezTo>
                    <a:pt x="15" y="0"/>
                    <a:pt x="20" y="4"/>
                    <a:pt x="21" y="9"/>
                  </a:cubicBezTo>
                  <a:close/>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19" name="Freeform 45">
              <a:extLst>
                <a:ext uri="{FF2B5EF4-FFF2-40B4-BE49-F238E27FC236}">
                  <a16:creationId xmlns:a16="http://schemas.microsoft.com/office/drawing/2014/main" xmlns="" id="{6D149F68-6E49-1648-9EFB-7DD0A9BDA006}"/>
                </a:ext>
              </a:extLst>
            </p:cNvPr>
            <p:cNvSpPr>
              <a:spLocks/>
            </p:cNvSpPr>
            <p:nvPr/>
          </p:nvSpPr>
          <p:spPr bwMode="auto">
            <a:xfrm>
              <a:off x="6583509" y="2746469"/>
              <a:ext cx="47944" cy="47944"/>
            </a:xfrm>
            <a:custGeom>
              <a:avLst/>
              <a:gdLst>
                <a:gd name="T0" fmla="*/ 20 w 21"/>
                <a:gd name="T1" fmla="*/ 9 h 21"/>
                <a:gd name="T2" fmla="*/ 11 w 21"/>
                <a:gd name="T3" fmla="*/ 20 h 21"/>
                <a:gd name="T4" fmla="*/ 0 w 21"/>
                <a:gd name="T5" fmla="*/ 11 h 21"/>
                <a:gd name="T6" fmla="*/ 9 w 21"/>
                <a:gd name="T7" fmla="*/ 0 h 21"/>
                <a:gd name="T8" fmla="*/ 20 w 21"/>
                <a:gd name="T9" fmla="*/ 9 h 21"/>
              </a:gdLst>
              <a:ahLst/>
              <a:cxnLst>
                <a:cxn ang="0">
                  <a:pos x="T0" y="T1"/>
                </a:cxn>
                <a:cxn ang="0">
                  <a:pos x="T2" y="T3"/>
                </a:cxn>
                <a:cxn ang="0">
                  <a:pos x="T4" y="T5"/>
                </a:cxn>
                <a:cxn ang="0">
                  <a:pos x="T6" y="T7"/>
                </a:cxn>
                <a:cxn ang="0">
                  <a:pos x="T8" y="T9"/>
                </a:cxn>
              </a:cxnLst>
              <a:rect l="0" t="0" r="r" b="b"/>
              <a:pathLst>
                <a:path w="21" h="21">
                  <a:moveTo>
                    <a:pt x="20" y="9"/>
                  </a:moveTo>
                  <a:cubicBezTo>
                    <a:pt x="21" y="15"/>
                    <a:pt x="17" y="20"/>
                    <a:pt x="11" y="20"/>
                  </a:cubicBezTo>
                  <a:cubicBezTo>
                    <a:pt x="6" y="21"/>
                    <a:pt x="1" y="17"/>
                    <a:pt x="0" y="11"/>
                  </a:cubicBezTo>
                  <a:cubicBezTo>
                    <a:pt x="0" y="6"/>
                    <a:pt x="4" y="1"/>
                    <a:pt x="9" y="0"/>
                  </a:cubicBezTo>
                  <a:cubicBezTo>
                    <a:pt x="15" y="0"/>
                    <a:pt x="20" y="4"/>
                    <a:pt x="20" y="9"/>
                  </a:cubicBezTo>
                  <a:close/>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20" name="Freeform 46">
              <a:extLst>
                <a:ext uri="{FF2B5EF4-FFF2-40B4-BE49-F238E27FC236}">
                  <a16:creationId xmlns:a16="http://schemas.microsoft.com/office/drawing/2014/main" xmlns="" id="{09DEEF39-11CE-C84E-80ED-B07652980CFE}"/>
                </a:ext>
              </a:extLst>
            </p:cNvPr>
            <p:cNvSpPr>
              <a:spLocks/>
            </p:cNvSpPr>
            <p:nvPr/>
          </p:nvSpPr>
          <p:spPr bwMode="auto">
            <a:xfrm>
              <a:off x="6534396" y="2734775"/>
              <a:ext cx="49114" cy="49113"/>
            </a:xfrm>
            <a:custGeom>
              <a:avLst/>
              <a:gdLst>
                <a:gd name="T0" fmla="*/ 21 w 21"/>
                <a:gd name="T1" fmla="*/ 10 h 21"/>
                <a:gd name="T2" fmla="*/ 11 w 21"/>
                <a:gd name="T3" fmla="*/ 21 h 21"/>
                <a:gd name="T4" fmla="*/ 1 w 21"/>
                <a:gd name="T5" fmla="*/ 12 h 21"/>
                <a:gd name="T6" fmla="*/ 10 w 21"/>
                <a:gd name="T7" fmla="*/ 1 h 21"/>
                <a:gd name="T8" fmla="*/ 21 w 21"/>
                <a:gd name="T9" fmla="*/ 10 h 21"/>
              </a:gdLst>
              <a:ahLst/>
              <a:cxnLst>
                <a:cxn ang="0">
                  <a:pos x="T0" y="T1"/>
                </a:cxn>
                <a:cxn ang="0">
                  <a:pos x="T2" y="T3"/>
                </a:cxn>
                <a:cxn ang="0">
                  <a:pos x="T4" y="T5"/>
                </a:cxn>
                <a:cxn ang="0">
                  <a:pos x="T6" y="T7"/>
                </a:cxn>
                <a:cxn ang="0">
                  <a:pos x="T8" y="T9"/>
                </a:cxn>
              </a:cxnLst>
              <a:rect l="0" t="0" r="r" b="b"/>
              <a:pathLst>
                <a:path w="21" h="21">
                  <a:moveTo>
                    <a:pt x="21" y="10"/>
                  </a:moveTo>
                  <a:cubicBezTo>
                    <a:pt x="21" y="15"/>
                    <a:pt x="17" y="20"/>
                    <a:pt x="11" y="21"/>
                  </a:cubicBezTo>
                  <a:cubicBezTo>
                    <a:pt x="6" y="21"/>
                    <a:pt x="1" y="17"/>
                    <a:pt x="1" y="12"/>
                  </a:cubicBezTo>
                  <a:cubicBezTo>
                    <a:pt x="0" y="6"/>
                    <a:pt x="4" y="1"/>
                    <a:pt x="10" y="1"/>
                  </a:cubicBezTo>
                  <a:cubicBezTo>
                    <a:pt x="15" y="0"/>
                    <a:pt x="20" y="4"/>
                    <a:pt x="21" y="10"/>
                  </a:cubicBezTo>
                  <a:close/>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21" name="Freeform 47">
              <a:extLst>
                <a:ext uri="{FF2B5EF4-FFF2-40B4-BE49-F238E27FC236}">
                  <a16:creationId xmlns:a16="http://schemas.microsoft.com/office/drawing/2014/main" xmlns="" id="{410F1E85-B58E-1544-8AFE-D790F8A00B8B}"/>
                </a:ext>
              </a:extLst>
            </p:cNvPr>
            <p:cNvSpPr>
              <a:spLocks/>
            </p:cNvSpPr>
            <p:nvPr/>
          </p:nvSpPr>
          <p:spPr bwMode="auto">
            <a:xfrm>
              <a:off x="6522702" y="2734775"/>
              <a:ext cx="49114" cy="49113"/>
            </a:xfrm>
            <a:custGeom>
              <a:avLst/>
              <a:gdLst>
                <a:gd name="T0" fmla="*/ 21 w 21"/>
                <a:gd name="T1" fmla="*/ 10 h 21"/>
                <a:gd name="T2" fmla="*/ 12 w 21"/>
                <a:gd name="T3" fmla="*/ 21 h 21"/>
                <a:gd name="T4" fmla="*/ 1 w 21"/>
                <a:gd name="T5" fmla="*/ 12 h 21"/>
                <a:gd name="T6" fmla="*/ 10 w 21"/>
                <a:gd name="T7" fmla="*/ 1 h 21"/>
                <a:gd name="T8" fmla="*/ 21 w 21"/>
                <a:gd name="T9" fmla="*/ 10 h 21"/>
              </a:gdLst>
              <a:ahLst/>
              <a:cxnLst>
                <a:cxn ang="0">
                  <a:pos x="T0" y="T1"/>
                </a:cxn>
                <a:cxn ang="0">
                  <a:pos x="T2" y="T3"/>
                </a:cxn>
                <a:cxn ang="0">
                  <a:pos x="T4" y="T5"/>
                </a:cxn>
                <a:cxn ang="0">
                  <a:pos x="T6" y="T7"/>
                </a:cxn>
                <a:cxn ang="0">
                  <a:pos x="T8" y="T9"/>
                </a:cxn>
              </a:cxnLst>
              <a:rect l="0" t="0" r="r" b="b"/>
              <a:pathLst>
                <a:path w="21" h="21">
                  <a:moveTo>
                    <a:pt x="21" y="10"/>
                  </a:moveTo>
                  <a:cubicBezTo>
                    <a:pt x="21" y="15"/>
                    <a:pt x="17" y="20"/>
                    <a:pt x="12" y="21"/>
                  </a:cubicBezTo>
                  <a:cubicBezTo>
                    <a:pt x="6" y="21"/>
                    <a:pt x="1" y="17"/>
                    <a:pt x="1" y="12"/>
                  </a:cubicBezTo>
                  <a:cubicBezTo>
                    <a:pt x="0" y="6"/>
                    <a:pt x="4" y="1"/>
                    <a:pt x="10" y="1"/>
                  </a:cubicBezTo>
                  <a:cubicBezTo>
                    <a:pt x="15" y="0"/>
                    <a:pt x="20" y="4"/>
                    <a:pt x="21" y="10"/>
                  </a:cubicBezTo>
                  <a:close/>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22" name="Freeform 48">
              <a:extLst>
                <a:ext uri="{FF2B5EF4-FFF2-40B4-BE49-F238E27FC236}">
                  <a16:creationId xmlns:a16="http://schemas.microsoft.com/office/drawing/2014/main" xmlns="" id="{CE9D6408-3D36-3D41-A488-E128D9E22646}"/>
                </a:ext>
              </a:extLst>
            </p:cNvPr>
            <p:cNvSpPr>
              <a:spLocks/>
            </p:cNvSpPr>
            <p:nvPr/>
          </p:nvSpPr>
          <p:spPr bwMode="auto">
            <a:xfrm>
              <a:off x="6500485" y="2720743"/>
              <a:ext cx="47944" cy="49113"/>
            </a:xfrm>
            <a:custGeom>
              <a:avLst/>
              <a:gdLst>
                <a:gd name="T0" fmla="*/ 21 w 21"/>
                <a:gd name="T1" fmla="*/ 10 h 21"/>
                <a:gd name="T2" fmla="*/ 12 w 21"/>
                <a:gd name="T3" fmla="*/ 21 h 21"/>
                <a:gd name="T4" fmla="*/ 1 w 21"/>
                <a:gd name="T5" fmla="*/ 12 h 21"/>
                <a:gd name="T6" fmla="*/ 10 w 21"/>
                <a:gd name="T7" fmla="*/ 1 h 21"/>
                <a:gd name="T8" fmla="*/ 21 w 21"/>
                <a:gd name="T9" fmla="*/ 10 h 21"/>
              </a:gdLst>
              <a:ahLst/>
              <a:cxnLst>
                <a:cxn ang="0">
                  <a:pos x="T0" y="T1"/>
                </a:cxn>
                <a:cxn ang="0">
                  <a:pos x="T2" y="T3"/>
                </a:cxn>
                <a:cxn ang="0">
                  <a:pos x="T4" y="T5"/>
                </a:cxn>
                <a:cxn ang="0">
                  <a:pos x="T6" y="T7"/>
                </a:cxn>
                <a:cxn ang="0">
                  <a:pos x="T8" y="T9"/>
                </a:cxn>
              </a:cxnLst>
              <a:rect l="0" t="0" r="r" b="b"/>
              <a:pathLst>
                <a:path w="21" h="21">
                  <a:moveTo>
                    <a:pt x="21" y="10"/>
                  </a:moveTo>
                  <a:cubicBezTo>
                    <a:pt x="21" y="16"/>
                    <a:pt x="17" y="21"/>
                    <a:pt x="12" y="21"/>
                  </a:cubicBezTo>
                  <a:cubicBezTo>
                    <a:pt x="6" y="21"/>
                    <a:pt x="1" y="17"/>
                    <a:pt x="1" y="12"/>
                  </a:cubicBezTo>
                  <a:cubicBezTo>
                    <a:pt x="0" y="6"/>
                    <a:pt x="4" y="1"/>
                    <a:pt x="10" y="1"/>
                  </a:cubicBezTo>
                  <a:cubicBezTo>
                    <a:pt x="15" y="0"/>
                    <a:pt x="20" y="5"/>
                    <a:pt x="21" y="10"/>
                  </a:cubicBezTo>
                  <a:close/>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23" name="Freeform 49">
              <a:extLst>
                <a:ext uri="{FF2B5EF4-FFF2-40B4-BE49-F238E27FC236}">
                  <a16:creationId xmlns:a16="http://schemas.microsoft.com/office/drawing/2014/main" xmlns="" id="{05165D3F-AA25-C84D-98C1-F9823D105A35}"/>
                </a:ext>
              </a:extLst>
            </p:cNvPr>
            <p:cNvSpPr>
              <a:spLocks/>
            </p:cNvSpPr>
            <p:nvPr/>
          </p:nvSpPr>
          <p:spPr bwMode="auto">
            <a:xfrm>
              <a:off x="6495808" y="2711387"/>
              <a:ext cx="47944" cy="49113"/>
            </a:xfrm>
            <a:custGeom>
              <a:avLst/>
              <a:gdLst>
                <a:gd name="T0" fmla="*/ 21 w 21"/>
                <a:gd name="T1" fmla="*/ 10 h 21"/>
                <a:gd name="T2" fmla="*/ 11 w 21"/>
                <a:gd name="T3" fmla="*/ 21 h 21"/>
                <a:gd name="T4" fmla="*/ 1 w 21"/>
                <a:gd name="T5" fmla="*/ 12 h 21"/>
                <a:gd name="T6" fmla="*/ 10 w 21"/>
                <a:gd name="T7" fmla="*/ 1 h 21"/>
                <a:gd name="T8" fmla="*/ 21 w 21"/>
                <a:gd name="T9" fmla="*/ 10 h 21"/>
              </a:gdLst>
              <a:ahLst/>
              <a:cxnLst>
                <a:cxn ang="0">
                  <a:pos x="T0" y="T1"/>
                </a:cxn>
                <a:cxn ang="0">
                  <a:pos x="T2" y="T3"/>
                </a:cxn>
                <a:cxn ang="0">
                  <a:pos x="T4" y="T5"/>
                </a:cxn>
                <a:cxn ang="0">
                  <a:pos x="T6" y="T7"/>
                </a:cxn>
                <a:cxn ang="0">
                  <a:pos x="T8" y="T9"/>
                </a:cxn>
              </a:cxnLst>
              <a:rect l="0" t="0" r="r" b="b"/>
              <a:pathLst>
                <a:path w="21" h="21">
                  <a:moveTo>
                    <a:pt x="21" y="10"/>
                  </a:moveTo>
                  <a:cubicBezTo>
                    <a:pt x="21" y="15"/>
                    <a:pt x="17" y="20"/>
                    <a:pt x="11" y="21"/>
                  </a:cubicBezTo>
                  <a:cubicBezTo>
                    <a:pt x="6" y="21"/>
                    <a:pt x="1" y="17"/>
                    <a:pt x="1" y="12"/>
                  </a:cubicBezTo>
                  <a:cubicBezTo>
                    <a:pt x="0" y="6"/>
                    <a:pt x="4" y="1"/>
                    <a:pt x="10" y="1"/>
                  </a:cubicBezTo>
                  <a:cubicBezTo>
                    <a:pt x="15" y="0"/>
                    <a:pt x="20" y="4"/>
                    <a:pt x="21" y="10"/>
                  </a:cubicBezTo>
                  <a:close/>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24" name="Freeform 50">
              <a:extLst>
                <a:ext uri="{FF2B5EF4-FFF2-40B4-BE49-F238E27FC236}">
                  <a16:creationId xmlns:a16="http://schemas.microsoft.com/office/drawing/2014/main" xmlns="" id="{333622AF-BAF6-164A-9E3B-25E8AB03BF82}"/>
                </a:ext>
              </a:extLst>
            </p:cNvPr>
            <p:cNvSpPr>
              <a:spLocks/>
            </p:cNvSpPr>
            <p:nvPr/>
          </p:nvSpPr>
          <p:spPr bwMode="auto">
            <a:xfrm>
              <a:off x="6465404" y="2703203"/>
              <a:ext cx="49114" cy="47944"/>
            </a:xfrm>
            <a:custGeom>
              <a:avLst/>
              <a:gdLst>
                <a:gd name="T0" fmla="*/ 21 w 21"/>
                <a:gd name="T1" fmla="*/ 10 h 21"/>
                <a:gd name="T2" fmla="*/ 11 w 21"/>
                <a:gd name="T3" fmla="*/ 21 h 21"/>
                <a:gd name="T4" fmla="*/ 0 w 21"/>
                <a:gd name="T5" fmla="*/ 11 h 21"/>
                <a:gd name="T6" fmla="*/ 10 w 21"/>
                <a:gd name="T7" fmla="*/ 1 h 21"/>
                <a:gd name="T8" fmla="*/ 21 w 21"/>
                <a:gd name="T9" fmla="*/ 10 h 21"/>
              </a:gdLst>
              <a:ahLst/>
              <a:cxnLst>
                <a:cxn ang="0">
                  <a:pos x="T0" y="T1"/>
                </a:cxn>
                <a:cxn ang="0">
                  <a:pos x="T2" y="T3"/>
                </a:cxn>
                <a:cxn ang="0">
                  <a:pos x="T4" y="T5"/>
                </a:cxn>
                <a:cxn ang="0">
                  <a:pos x="T6" y="T7"/>
                </a:cxn>
                <a:cxn ang="0">
                  <a:pos x="T8" y="T9"/>
                </a:cxn>
              </a:cxnLst>
              <a:rect l="0" t="0" r="r" b="b"/>
              <a:pathLst>
                <a:path w="21" h="21">
                  <a:moveTo>
                    <a:pt x="21" y="10"/>
                  </a:moveTo>
                  <a:cubicBezTo>
                    <a:pt x="21" y="15"/>
                    <a:pt x="17" y="20"/>
                    <a:pt x="11" y="21"/>
                  </a:cubicBezTo>
                  <a:cubicBezTo>
                    <a:pt x="6" y="21"/>
                    <a:pt x="1" y="17"/>
                    <a:pt x="0" y="11"/>
                  </a:cubicBezTo>
                  <a:cubicBezTo>
                    <a:pt x="0" y="6"/>
                    <a:pt x="4" y="1"/>
                    <a:pt x="10" y="1"/>
                  </a:cubicBezTo>
                  <a:cubicBezTo>
                    <a:pt x="15" y="0"/>
                    <a:pt x="20" y="4"/>
                    <a:pt x="21" y="10"/>
                  </a:cubicBezTo>
                  <a:close/>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25" name="Freeform 51">
              <a:extLst>
                <a:ext uri="{FF2B5EF4-FFF2-40B4-BE49-F238E27FC236}">
                  <a16:creationId xmlns:a16="http://schemas.microsoft.com/office/drawing/2014/main" xmlns="" id="{BE02E889-B446-EE4C-8D00-4711B201FCC6}"/>
                </a:ext>
              </a:extLst>
            </p:cNvPr>
            <p:cNvSpPr>
              <a:spLocks/>
            </p:cNvSpPr>
            <p:nvPr/>
          </p:nvSpPr>
          <p:spPr bwMode="auto">
            <a:xfrm>
              <a:off x="6429153" y="2703203"/>
              <a:ext cx="47944" cy="45605"/>
            </a:xfrm>
            <a:custGeom>
              <a:avLst/>
              <a:gdLst>
                <a:gd name="T0" fmla="*/ 20 w 21"/>
                <a:gd name="T1" fmla="*/ 9 h 20"/>
                <a:gd name="T2" fmla="*/ 11 w 21"/>
                <a:gd name="T3" fmla="*/ 20 h 20"/>
                <a:gd name="T4" fmla="*/ 0 w 21"/>
                <a:gd name="T5" fmla="*/ 11 h 20"/>
                <a:gd name="T6" fmla="*/ 10 w 21"/>
                <a:gd name="T7" fmla="*/ 0 h 20"/>
                <a:gd name="T8" fmla="*/ 20 w 21"/>
                <a:gd name="T9" fmla="*/ 9 h 20"/>
              </a:gdLst>
              <a:ahLst/>
              <a:cxnLst>
                <a:cxn ang="0">
                  <a:pos x="T0" y="T1"/>
                </a:cxn>
                <a:cxn ang="0">
                  <a:pos x="T2" y="T3"/>
                </a:cxn>
                <a:cxn ang="0">
                  <a:pos x="T4" y="T5"/>
                </a:cxn>
                <a:cxn ang="0">
                  <a:pos x="T6" y="T7"/>
                </a:cxn>
                <a:cxn ang="0">
                  <a:pos x="T8" y="T9"/>
                </a:cxn>
              </a:cxnLst>
              <a:rect l="0" t="0" r="r" b="b"/>
              <a:pathLst>
                <a:path w="21" h="20">
                  <a:moveTo>
                    <a:pt x="20" y="9"/>
                  </a:moveTo>
                  <a:cubicBezTo>
                    <a:pt x="21" y="15"/>
                    <a:pt x="17" y="20"/>
                    <a:pt x="11" y="20"/>
                  </a:cubicBezTo>
                  <a:cubicBezTo>
                    <a:pt x="6" y="20"/>
                    <a:pt x="1" y="16"/>
                    <a:pt x="0" y="11"/>
                  </a:cubicBezTo>
                  <a:cubicBezTo>
                    <a:pt x="0" y="5"/>
                    <a:pt x="4" y="0"/>
                    <a:pt x="10" y="0"/>
                  </a:cubicBezTo>
                  <a:cubicBezTo>
                    <a:pt x="15" y="0"/>
                    <a:pt x="20" y="4"/>
                    <a:pt x="20" y="9"/>
                  </a:cubicBezTo>
                  <a:close/>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26" name="Freeform 52">
              <a:extLst>
                <a:ext uri="{FF2B5EF4-FFF2-40B4-BE49-F238E27FC236}">
                  <a16:creationId xmlns:a16="http://schemas.microsoft.com/office/drawing/2014/main" xmlns="" id="{3BB5807C-8340-244C-94B7-D2331B38CF45}"/>
                </a:ext>
              </a:extLst>
            </p:cNvPr>
            <p:cNvSpPr>
              <a:spLocks/>
            </p:cNvSpPr>
            <p:nvPr/>
          </p:nvSpPr>
          <p:spPr bwMode="auto">
            <a:xfrm>
              <a:off x="6417460" y="2703203"/>
              <a:ext cx="47944" cy="45605"/>
            </a:xfrm>
            <a:custGeom>
              <a:avLst/>
              <a:gdLst>
                <a:gd name="T0" fmla="*/ 21 w 21"/>
                <a:gd name="T1" fmla="*/ 9 h 20"/>
                <a:gd name="T2" fmla="*/ 12 w 21"/>
                <a:gd name="T3" fmla="*/ 20 h 20"/>
                <a:gd name="T4" fmla="*/ 1 w 21"/>
                <a:gd name="T5" fmla="*/ 11 h 20"/>
                <a:gd name="T6" fmla="*/ 10 w 21"/>
                <a:gd name="T7" fmla="*/ 0 h 20"/>
                <a:gd name="T8" fmla="*/ 21 w 21"/>
                <a:gd name="T9" fmla="*/ 9 h 20"/>
              </a:gdLst>
              <a:ahLst/>
              <a:cxnLst>
                <a:cxn ang="0">
                  <a:pos x="T0" y="T1"/>
                </a:cxn>
                <a:cxn ang="0">
                  <a:pos x="T2" y="T3"/>
                </a:cxn>
                <a:cxn ang="0">
                  <a:pos x="T4" y="T5"/>
                </a:cxn>
                <a:cxn ang="0">
                  <a:pos x="T6" y="T7"/>
                </a:cxn>
                <a:cxn ang="0">
                  <a:pos x="T8" y="T9"/>
                </a:cxn>
              </a:cxnLst>
              <a:rect l="0" t="0" r="r" b="b"/>
              <a:pathLst>
                <a:path w="21" h="20">
                  <a:moveTo>
                    <a:pt x="21" y="9"/>
                  </a:moveTo>
                  <a:cubicBezTo>
                    <a:pt x="21" y="15"/>
                    <a:pt x="17" y="20"/>
                    <a:pt x="12" y="20"/>
                  </a:cubicBezTo>
                  <a:cubicBezTo>
                    <a:pt x="6" y="20"/>
                    <a:pt x="1" y="16"/>
                    <a:pt x="1" y="11"/>
                  </a:cubicBezTo>
                  <a:cubicBezTo>
                    <a:pt x="0" y="5"/>
                    <a:pt x="5" y="0"/>
                    <a:pt x="10" y="0"/>
                  </a:cubicBezTo>
                  <a:cubicBezTo>
                    <a:pt x="16" y="0"/>
                    <a:pt x="20" y="4"/>
                    <a:pt x="21" y="9"/>
                  </a:cubicBezTo>
                  <a:close/>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27" name="Freeform 53">
              <a:extLst>
                <a:ext uri="{FF2B5EF4-FFF2-40B4-BE49-F238E27FC236}">
                  <a16:creationId xmlns:a16="http://schemas.microsoft.com/office/drawing/2014/main" xmlns="" id="{F1F5BBC3-D547-2D4A-9A8F-02C83A484E7A}"/>
                </a:ext>
              </a:extLst>
            </p:cNvPr>
            <p:cNvSpPr>
              <a:spLocks/>
            </p:cNvSpPr>
            <p:nvPr/>
          </p:nvSpPr>
          <p:spPr bwMode="auto">
            <a:xfrm>
              <a:off x="6371855" y="2677477"/>
              <a:ext cx="47944" cy="47944"/>
            </a:xfrm>
            <a:custGeom>
              <a:avLst/>
              <a:gdLst>
                <a:gd name="T0" fmla="*/ 20 w 21"/>
                <a:gd name="T1" fmla="*/ 9 h 21"/>
                <a:gd name="T2" fmla="*/ 11 w 21"/>
                <a:gd name="T3" fmla="*/ 20 h 21"/>
                <a:gd name="T4" fmla="*/ 0 w 21"/>
                <a:gd name="T5" fmla="*/ 11 h 21"/>
                <a:gd name="T6" fmla="*/ 9 w 21"/>
                <a:gd name="T7" fmla="*/ 0 h 21"/>
                <a:gd name="T8" fmla="*/ 20 w 21"/>
                <a:gd name="T9" fmla="*/ 9 h 21"/>
              </a:gdLst>
              <a:ahLst/>
              <a:cxnLst>
                <a:cxn ang="0">
                  <a:pos x="T0" y="T1"/>
                </a:cxn>
                <a:cxn ang="0">
                  <a:pos x="T2" y="T3"/>
                </a:cxn>
                <a:cxn ang="0">
                  <a:pos x="T4" y="T5"/>
                </a:cxn>
                <a:cxn ang="0">
                  <a:pos x="T6" y="T7"/>
                </a:cxn>
                <a:cxn ang="0">
                  <a:pos x="T8" y="T9"/>
                </a:cxn>
              </a:cxnLst>
              <a:rect l="0" t="0" r="r" b="b"/>
              <a:pathLst>
                <a:path w="21" h="21">
                  <a:moveTo>
                    <a:pt x="20" y="9"/>
                  </a:moveTo>
                  <a:cubicBezTo>
                    <a:pt x="21" y="15"/>
                    <a:pt x="17" y="20"/>
                    <a:pt x="11" y="20"/>
                  </a:cubicBezTo>
                  <a:cubicBezTo>
                    <a:pt x="5" y="21"/>
                    <a:pt x="1" y="17"/>
                    <a:pt x="0" y="11"/>
                  </a:cubicBezTo>
                  <a:cubicBezTo>
                    <a:pt x="0" y="5"/>
                    <a:pt x="4" y="1"/>
                    <a:pt x="9" y="0"/>
                  </a:cubicBezTo>
                  <a:cubicBezTo>
                    <a:pt x="15" y="0"/>
                    <a:pt x="20" y="4"/>
                    <a:pt x="20" y="9"/>
                  </a:cubicBezTo>
                  <a:close/>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28" name="Freeform 54">
              <a:extLst>
                <a:ext uri="{FF2B5EF4-FFF2-40B4-BE49-F238E27FC236}">
                  <a16:creationId xmlns:a16="http://schemas.microsoft.com/office/drawing/2014/main" xmlns="" id="{AAE9F217-0D08-9241-A793-A58F6A1F7313}"/>
                </a:ext>
              </a:extLst>
            </p:cNvPr>
            <p:cNvSpPr>
              <a:spLocks/>
            </p:cNvSpPr>
            <p:nvPr/>
          </p:nvSpPr>
          <p:spPr bwMode="auto">
            <a:xfrm>
              <a:off x="6357823" y="2677477"/>
              <a:ext cx="47944" cy="47944"/>
            </a:xfrm>
            <a:custGeom>
              <a:avLst/>
              <a:gdLst>
                <a:gd name="T0" fmla="*/ 21 w 21"/>
                <a:gd name="T1" fmla="*/ 9 h 21"/>
                <a:gd name="T2" fmla="*/ 12 w 21"/>
                <a:gd name="T3" fmla="*/ 20 h 21"/>
                <a:gd name="T4" fmla="*/ 1 w 21"/>
                <a:gd name="T5" fmla="*/ 11 h 21"/>
                <a:gd name="T6" fmla="*/ 10 w 21"/>
                <a:gd name="T7" fmla="*/ 0 h 21"/>
                <a:gd name="T8" fmla="*/ 21 w 21"/>
                <a:gd name="T9" fmla="*/ 9 h 21"/>
              </a:gdLst>
              <a:ahLst/>
              <a:cxnLst>
                <a:cxn ang="0">
                  <a:pos x="T0" y="T1"/>
                </a:cxn>
                <a:cxn ang="0">
                  <a:pos x="T2" y="T3"/>
                </a:cxn>
                <a:cxn ang="0">
                  <a:pos x="T4" y="T5"/>
                </a:cxn>
                <a:cxn ang="0">
                  <a:pos x="T6" y="T7"/>
                </a:cxn>
                <a:cxn ang="0">
                  <a:pos x="T8" y="T9"/>
                </a:cxn>
              </a:cxnLst>
              <a:rect l="0" t="0" r="r" b="b"/>
              <a:pathLst>
                <a:path w="21" h="21">
                  <a:moveTo>
                    <a:pt x="21" y="9"/>
                  </a:moveTo>
                  <a:cubicBezTo>
                    <a:pt x="21" y="15"/>
                    <a:pt x="17" y="20"/>
                    <a:pt x="12" y="20"/>
                  </a:cubicBezTo>
                  <a:cubicBezTo>
                    <a:pt x="6" y="21"/>
                    <a:pt x="1" y="17"/>
                    <a:pt x="1" y="11"/>
                  </a:cubicBezTo>
                  <a:cubicBezTo>
                    <a:pt x="0" y="5"/>
                    <a:pt x="5" y="1"/>
                    <a:pt x="10" y="0"/>
                  </a:cubicBezTo>
                  <a:cubicBezTo>
                    <a:pt x="16" y="0"/>
                    <a:pt x="20" y="4"/>
                    <a:pt x="21" y="9"/>
                  </a:cubicBezTo>
                  <a:close/>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29" name="Freeform 55">
              <a:extLst>
                <a:ext uri="{FF2B5EF4-FFF2-40B4-BE49-F238E27FC236}">
                  <a16:creationId xmlns:a16="http://schemas.microsoft.com/office/drawing/2014/main" xmlns="" id="{A7456B7B-A09B-6E4A-A300-48214B3E83F7}"/>
                </a:ext>
              </a:extLst>
            </p:cNvPr>
            <p:cNvSpPr>
              <a:spLocks/>
            </p:cNvSpPr>
            <p:nvPr/>
          </p:nvSpPr>
          <p:spPr bwMode="auto">
            <a:xfrm>
              <a:off x="6332097" y="2656428"/>
              <a:ext cx="49114" cy="49113"/>
            </a:xfrm>
            <a:custGeom>
              <a:avLst/>
              <a:gdLst>
                <a:gd name="T0" fmla="*/ 20 w 21"/>
                <a:gd name="T1" fmla="*/ 9 h 21"/>
                <a:gd name="T2" fmla="*/ 11 w 21"/>
                <a:gd name="T3" fmla="*/ 20 h 21"/>
                <a:gd name="T4" fmla="*/ 0 w 21"/>
                <a:gd name="T5" fmla="*/ 11 h 21"/>
                <a:gd name="T6" fmla="*/ 9 w 21"/>
                <a:gd name="T7" fmla="*/ 0 h 21"/>
                <a:gd name="T8" fmla="*/ 20 w 21"/>
                <a:gd name="T9" fmla="*/ 9 h 21"/>
              </a:gdLst>
              <a:ahLst/>
              <a:cxnLst>
                <a:cxn ang="0">
                  <a:pos x="T0" y="T1"/>
                </a:cxn>
                <a:cxn ang="0">
                  <a:pos x="T2" y="T3"/>
                </a:cxn>
                <a:cxn ang="0">
                  <a:pos x="T4" y="T5"/>
                </a:cxn>
                <a:cxn ang="0">
                  <a:pos x="T6" y="T7"/>
                </a:cxn>
                <a:cxn ang="0">
                  <a:pos x="T8" y="T9"/>
                </a:cxn>
              </a:cxnLst>
              <a:rect l="0" t="0" r="r" b="b"/>
              <a:pathLst>
                <a:path w="21" h="21">
                  <a:moveTo>
                    <a:pt x="20" y="9"/>
                  </a:moveTo>
                  <a:cubicBezTo>
                    <a:pt x="21" y="15"/>
                    <a:pt x="16" y="20"/>
                    <a:pt x="11" y="20"/>
                  </a:cubicBezTo>
                  <a:cubicBezTo>
                    <a:pt x="5" y="21"/>
                    <a:pt x="0" y="17"/>
                    <a:pt x="0" y="11"/>
                  </a:cubicBezTo>
                  <a:cubicBezTo>
                    <a:pt x="0" y="5"/>
                    <a:pt x="4" y="1"/>
                    <a:pt x="9" y="0"/>
                  </a:cubicBezTo>
                  <a:cubicBezTo>
                    <a:pt x="15" y="0"/>
                    <a:pt x="20" y="4"/>
                    <a:pt x="20" y="9"/>
                  </a:cubicBezTo>
                  <a:close/>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30" name="Freeform 56">
              <a:extLst>
                <a:ext uri="{FF2B5EF4-FFF2-40B4-BE49-F238E27FC236}">
                  <a16:creationId xmlns:a16="http://schemas.microsoft.com/office/drawing/2014/main" xmlns="" id="{BBC22780-937D-0F43-B85B-80E985F62BBC}"/>
                </a:ext>
              </a:extLst>
            </p:cNvPr>
            <p:cNvSpPr>
              <a:spLocks/>
            </p:cNvSpPr>
            <p:nvPr/>
          </p:nvSpPr>
          <p:spPr bwMode="auto">
            <a:xfrm>
              <a:off x="6318065" y="2656428"/>
              <a:ext cx="49114" cy="49113"/>
            </a:xfrm>
            <a:custGeom>
              <a:avLst/>
              <a:gdLst>
                <a:gd name="T0" fmla="*/ 21 w 21"/>
                <a:gd name="T1" fmla="*/ 9 h 21"/>
                <a:gd name="T2" fmla="*/ 12 w 21"/>
                <a:gd name="T3" fmla="*/ 20 h 21"/>
                <a:gd name="T4" fmla="*/ 1 w 21"/>
                <a:gd name="T5" fmla="*/ 11 h 21"/>
                <a:gd name="T6" fmla="*/ 10 w 21"/>
                <a:gd name="T7" fmla="*/ 0 h 21"/>
                <a:gd name="T8" fmla="*/ 21 w 21"/>
                <a:gd name="T9" fmla="*/ 9 h 21"/>
              </a:gdLst>
              <a:ahLst/>
              <a:cxnLst>
                <a:cxn ang="0">
                  <a:pos x="T0" y="T1"/>
                </a:cxn>
                <a:cxn ang="0">
                  <a:pos x="T2" y="T3"/>
                </a:cxn>
                <a:cxn ang="0">
                  <a:pos x="T4" y="T5"/>
                </a:cxn>
                <a:cxn ang="0">
                  <a:pos x="T6" y="T7"/>
                </a:cxn>
                <a:cxn ang="0">
                  <a:pos x="T8" y="T9"/>
                </a:cxn>
              </a:cxnLst>
              <a:rect l="0" t="0" r="r" b="b"/>
              <a:pathLst>
                <a:path w="21" h="21">
                  <a:moveTo>
                    <a:pt x="21" y="9"/>
                  </a:moveTo>
                  <a:cubicBezTo>
                    <a:pt x="21" y="15"/>
                    <a:pt x="17" y="20"/>
                    <a:pt x="12" y="20"/>
                  </a:cubicBezTo>
                  <a:cubicBezTo>
                    <a:pt x="6" y="21"/>
                    <a:pt x="1" y="17"/>
                    <a:pt x="1" y="11"/>
                  </a:cubicBezTo>
                  <a:cubicBezTo>
                    <a:pt x="0" y="5"/>
                    <a:pt x="4" y="1"/>
                    <a:pt x="10" y="0"/>
                  </a:cubicBezTo>
                  <a:cubicBezTo>
                    <a:pt x="15" y="0"/>
                    <a:pt x="20" y="4"/>
                    <a:pt x="21" y="9"/>
                  </a:cubicBezTo>
                  <a:close/>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31" name="Freeform 57">
              <a:extLst>
                <a:ext uri="{FF2B5EF4-FFF2-40B4-BE49-F238E27FC236}">
                  <a16:creationId xmlns:a16="http://schemas.microsoft.com/office/drawing/2014/main" xmlns="" id="{AFA7E2F9-7E85-2140-8DF2-10780657D9EB}"/>
                </a:ext>
              </a:extLst>
            </p:cNvPr>
            <p:cNvSpPr>
              <a:spLocks/>
            </p:cNvSpPr>
            <p:nvPr/>
          </p:nvSpPr>
          <p:spPr bwMode="auto">
            <a:xfrm>
              <a:off x="6302863" y="2647073"/>
              <a:ext cx="47944" cy="49113"/>
            </a:xfrm>
            <a:custGeom>
              <a:avLst/>
              <a:gdLst>
                <a:gd name="T0" fmla="*/ 20 w 21"/>
                <a:gd name="T1" fmla="*/ 9 h 21"/>
                <a:gd name="T2" fmla="*/ 11 w 21"/>
                <a:gd name="T3" fmla="*/ 20 h 21"/>
                <a:gd name="T4" fmla="*/ 0 w 21"/>
                <a:gd name="T5" fmla="*/ 11 h 21"/>
                <a:gd name="T6" fmla="*/ 10 w 21"/>
                <a:gd name="T7" fmla="*/ 0 h 21"/>
                <a:gd name="T8" fmla="*/ 20 w 21"/>
                <a:gd name="T9" fmla="*/ 9 h 21"/>
              </a:gdLst>
              <a:ahLst/>
              <a:cxnLst>
                <a:cxn ang="0">
                  <a:pos x="T0" y="T1"/>
                </a:cxn>
                <a:cxn ang="0">
                  <a:pos x="T2" y="T3"/>
                </a:cxn>
                <a:cxn ang="0">
                  <a:pos x="T4" y="T5"/>
                </a:cxn>
                <a:cxn ang="0">
                  <a:pos x="T6" y="T7"/>
                </a:cxn>
                <a:cxn ang="0">
                  <a:pos x="T8" y="T9"/>
                </a:cxn>
              </a:cxnLst>
              <a:rect l="0" t="0" r="r" b="b"/>
              <a:pathLst>
                <a:path w="21" h="21">
                  <a:moveTo>
                    <a:pt x="20" y="9"/>
                  </a:moveTo>
                  <a:cubicBezTo>
                    <a:pt x="21" y="15"/>
                    <a:pt x="17" y="20"/>
                    <a:pt x="11" y="20"/>
                  </a:cubicBezTo>
                  <a:cubicBezTo>
                    <a:pt x="6" y="21"/>
                    <a:pt x="1" y="17"/>
                    <a:pt x="0" y="11"/>
                  </a:cubicBezTo>
                  <a:cubicBezTo>
                    <a:pt x="0" y="6"/>
                    <a:pt x="4" y="1"/>
                    <a:pt x="10" y="0"/>
                  </a:cubicBezTo>
                  <a:cubicBezTo>
                    <a:pt x="15" y="0"/>
                    <a:pt x="20" y="4"/>
                    <a:pt x="20" y="9"/>
                  </a:cubicBezTo>
                  <a:close/>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32" name="Freeform 58">
              <a:extLst>
                <a:ext uri="{FF2B5EF4-FFF2-40B4-BE49-F238E27FC236}">
                  <a16:creationId xmlns:a16="http://schemas.microsoft.com/office/drawing/2014/main" xmlns="" id="{FE2E5D65-0B4C-A549-A3D4-1AE8CD80FFD0}"/>
                </a:ext>
              </a:extLst>
            </p:cNvPr>
            <p:cNvSpPr>
              <a:spLocks/>
            </p:cNvSpPr>
            <p:nvPr/>
          </p:nvSpPr>
          <p:spPr bwMode="auto">
            <a:xfrm>
              <a:off x="6256089" y="2615500"/>
              <a:ext cx="49114" cy="47944"/>
            </a:xfrm>
            <a:custGeom>
              <a:avLst/>
              <a:gdLst>
                <a:gd name="T0" fmla="*/ 21 w 21"/>
                <a:gd name="T1" fmla="*/ 10 h 21"/>
                <a:gd name="T2" fmla="*/ 12 w 21"/>
                <a:gd name="T3" fmla="*/ 20 h 21"/>
                <a:gd name="T4" fmla="*/ 1 w 21"/>
                <a:gd name="T5" fmla="*/ 11 h 21"/>
                <a:gd name="T6" fmla="*/ 10 w 21"/>
                <a:gd name="T7" fmla="*/ 0 h 21"/>
                <a:gd name="T8" fmla="*/ 21 w 21"/>
                <a:gd name="T9" fmla="*/ 10 h 21"/>
              </a:gdLst>
              <a:ahLst/>
              <a:cxnLst>
                <a:cxn ang="0">
                  <a:pos x="T0" y="T1"/>
                </a:cxn>
                <a:cxn ang="0">
                  <a:pos x="T2" y="T3"/>
                </a:cxn>
                <a:cxn ang="0">
                  <a:pos x="T4" y="T5"/>
                </a:cxn>
                <a:cxn ang="0">
                  <a:pos x="T6" y="T7"/>
                </a:cxn>
                <a:cxn ang="0">
                  <a:pos x="T8" y="T9"/>
                </a:cxn>
              </a:cxnLst>
              <a:rect l="0" t="0" r="r" b="b"/>
              <a:pathLst>
                <a:path w="21" h="21">
                  <a:moveTo>
                    <a:pt x="21" y="10"/>
                  </a:moveTo>
                  <a:cubicBezTo>
                    <a:pt x="21" y="15"/>
                    <a:pt x="17" y="20"/>
                    <a:pt x="12" y="20"/>
                  </a:cubicBezTo>
                  <a:cubicBezTo>
                    <a:pt x="6" y="21"/>
                    <a:pt x="1" y="17"/>
                    <a:pt x="1" y="11"/>
                  </a:cubicBezTo>
                  <a:cubicBezTo>
                    <a:pt x="0" y="6"/>
                    <a:pt x="4" y="1"/>
                    <a:pt x="10" y="0"/>
                  </a:cubicBezTo>
                  <a:cubicBezTo>
                    <a:pt x="16" y="0"/>
                    <a:pt x="20" y="4"/>
                    <a:pt x="21" y="10"/>
                  </a:cubicBezTo>
                  <a:close/>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33" name="Freeform 59">
              <a:extLst>
                <a:ext uri="{FF2B5EF4-FFF2-40B4-BE49-F238E27FC236}">
                  <a16:creationId xmlns:a16="http://schemas.microsoft.com/office/drawing/2014/main" xmlns="" id="{832B72D3-EA03-4141-B0A3-3A3FB7D609E6}"/>
                </a:ext>
              </a:extLst>
            </p:cNvPr>
            <p:cNvSpPr>
              <a:spLocks/>
            </p:cNvSpPr>
            <p:nvPr/>
          </p:nvSpPr>
          <p:spPr bwMode="auto">
            <a:xfrm>
              <a:off x="6249072" y="2606145"/>
              <a:ext cx="49114" cy="47944"/>
            </a:xfrm>
            <a:custGeom>
              <a:avLst/>
              <a:gdLst>
                <a:gd name="T0" fmla="*/ 20 w 21"/>
                <a:gd name="T1" fmla="*/ 10 h 21"/>
                <a:gd name="T2" fmla="*/ 11 w 21"/>
                <a:gd name="T3" fmla="*/ 21 h 21"/>
                <a:gd name="T4" fmla="*/ 0 w 21"/>
                <a:gd name="T5" fmla="*/ 11 h 21"/>
                <a:gd name="T6" fmla="*/ 10 w 21"/>
                <a:gd name="T7" fmla="*/ 1 h 21"/>
                <a:gd name="T8" fmla="*/ 20 w 21"/>
                <a:gd name="T9" fmla="*/ 10 h 21"/>
              </a:gdLst>
              <a:ahLst/>
              <a:cxnLst>
                <a:cxn ang="0">
                  <a:pos x="T0" y="T1"/>
                </a:cxn>
                <a:cxn ang="0">
                  <a:pos x="T2" y="T3"/>
                </a:cxn>
                <a:cxn ang="0">
                  <a:pos x="T4" y="T5"/>
                </a:cxn>
                <a:cxn ang="0">
                  <a:pos x="T6" y="T7"/>
                </a:cxn>
                <a:cxn ang="0">
                  <a:pos x="T8" y="T9"/>
                </a:cxn>
              </a:cxnLst>
              <a:rect l="0" t="0" r="r" b="b"/>
              <a:pathLst>
                <a:path w="21" h="21">
                  <a:moveTo>
                    <a:pt x="20" y="10"/>
                  </a:moveTo>
                  <a:cubicBezTo>
                    <a:pt x="21" y="15"/>
                    <a:pt x="17" y="20"/>
                    <a:pt x="11" y="21"/>
                  </a:cubicBezTo>
                  <a:cubicBezTo>
                    <a:pt x="6" y="21"/>
                    <a:pt x="1" y="17"/>
                    <a:pt x="0" y="11"/>
                  </a:cubicBezTo>
                  <a:cubicBezTo>
                    <a:pt x="0" y="6"/>
                    <a:pt x="4" y="1"/>
                    <a:pt x="10" y="1"/>
                  </a:cubicBezTo>
                  <a:cubicBezTo>
                    <a:pt x="15" y="0"/>
                    <a:pt x="20" y="4"/>
                    <a:pt x="20" y="10"/>
                  </a:cubicBezTo>
                  <a:close/>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34" name="Freeform 60">
              <a:extLst>
                <a:ext uri="{FF2B5EF4-FFF2-40B4-BE49-F238E27FC236}">
                  <a16:creationId xmlns:a16="http://schemas.microsoft.com/office/drawing/2014/main" xmlns="" id="{D8D66E6F-DCA4-D54E-872F-1D579E100455}"/>
                </a:ext>
              </a:extLst>
            </p:cNvPr>
            <p:cNvSpPr>
              <a:spLocks/>
            </p:cNvSpPr>
            <p:nvPr/>
          </p:nvSpPr>
          <p:spPr bwMode="auto">
            <a:xfrm>
              <a:off x="6203468" y="2603806"/>
              <a:ext cx="47944" cy="47944"/>
            </a:xfrm>
            <a:custGeom>
              <a:avLst/>
              <a:gdLst>
                <a:gd name="T0" fmla="*/ 21 w 21"/>
                <a:gd name="T1" fmla="*/ 9 h 21"/>
                <a:gd name="T2" fmla="*/ 11 w 21"/>
                <a:gd name="T3" fmla="*/ 20 h 21"/>
                <a:gd name="T4" fmla="*/ 1 w 21"/>
                <a:gd name="T5" fmla="*/ 11 h 21"/>
                <a:gd name="T6" fmla="*/ 10 w 21"/>
                <a:gd name="T7" fmla="*/ 0 h 21"/>
                <a:gd name="T8" fmla="*/ 21 w 21"/>
                <a:gd name="T9" fmla="*/ 9 h 21"/>
              </a:gdLst>
              <a:ahLst/>
              <a:cxnLst>
                <a:cxn ang="0">
                  <a:pos x="T0" y="T1"/>
                </a:cxn>
                <a:cxn ang="0">
                  <a:pos x="T2" y="T3"/>
                </a:cxn>
                <a:cxn ang="0">
                  <a:pos x="T4" y="T5"/>
                </a:cxn>
                <a:cxn ang="0">
                  <a:pos x="T6" y="T7"/>
                </a:cxn>
                <a:cxn ang="0">
                  <a:pos x="T8" y="T9"/>
                </a:cxn>
              </a:cxnLst>
              <a:rect l="0" t="0" r="r" b="b"/>
              <a:pathLst>
                <a:path w="21" h="21">
                  <a:moveTo>
                    <a:pt x="21" y="9"/>
                  </a:moveTo>
                  <a:cubicBezTo>
                    <a:pt x="21" y="15"/>
                    <a:pt x="17" y="20"/>
                    <a:pt x="11" y="20"/>
                  </a:cubicBezTo>
                  <a:cubicBezTo>
                    <a:pt x="6" y="21"/>
                    <a:pt x="1" y="17"/>
                    <a:pt x="1" y="11"/>
                  </a:cubicBezTo>
                  <a:cubicBezTo>
                    <a:pt x="0" y="6"/>
                    <a:pt x="4" y="1"/>
                    <a:pt x="10" y="0"/>
                  </a:cubicBezTo>
                  <a:cubicBezTo>
                    <a:pt x="15" y="0"/>
                    <a:pt x="20" y="4"/>
                    <a:pt x="21" y="9"/>
                  </a:cubicBezTo>
                  <a:close/>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35" name="Freeform 61">
              <a:extLst>
                <a:ext uri="{FF2B5EF4-FFF2-40B4-BE49-F238E27FC236}">
                  <a16:creationId xmlns:a16="http://schemas.microsoft.com/office/drawing/2014/main" xmlns="" id="{AE7FAB8B-EF48-8740-A10F-CFEADD5C8378}"/>
                </a:ext>
              </a:extLst>
            </p:cNvPr>
            <p:cNvSpPr>
              <a:spLocks/>
            </p:cNvSpPr>
            <p:nvPr/>
          </p:nvSpPr>
          <p:spPr bwMode="auto">
            <a:xfrm>
              <a:off x="6164878" y="2585097"/>
              <a:ext cx="47944" cy="47944"/>
            </a:xfrm>
            <a:custGeom>
              <a:avLst/>
              <a:gdLst>
                <a:gd name="T0" fmla="*/ 21 w 21"/>
                <a:gd name="T1" fmla="*/ 10 h 21"/>
                <a:gd name="T2" fmla="*/ 12 w 21"/>
                <a:gd name="T3" fmla="*/ 21 h 21"/>
                <a:gd name="T4" fmla="*/ 1 w 21"/>
                <a:gd name="T5" fmla="*/ 12 h 21"/>
                <a:gd name="T6" fmla="*/ 10 w 21"/>
                <a:gd name="T7" fmla="*/ 1 h 21"/>
                <a:gd name="T8" fmla="*/ 21 w 21"/>
                <a:gd name="T9" fmla="*/ 10 h 21"/>
              </a:gdLst>
              <a:ahLst/>
              <a:cxnLst>
                <a:cxn ang="0">
                  <a:pos x="T0" y="T1"/>
                </a:cxn>
                <a:cxn ang="0">
                  <a:pos x="T2" y="T3"/>
                </a:cxn>
                <a:cxn ang="0">
                  <a:pos x="T4" y="T5"/>
                </a:cxn>
                <a:cxn ang="0">
                  <a:pos x="T6" y="T7"/>
                </a:cxn>
                <a:cxn ang="0">
                  <a:pos x="T8" y="T9"/>
                </a:cxn>
              </a:cxnLst>
              <a:rect l="0" t="0" r="r" b="b"/>
              <a:pathLst>
                <a:path w="21" h="21">
                  <a:moveTo>
                    <a:pt x="21" y="10"/>
                  </a:moveTo>
                  <a:cubicBezTo>
                    <a:pt x="21" y="15"/>
                    <a:pt x="17" y="20"/>
                    <a:pt x="12" y="21"/>
                  </a:cubicBezTo>
                  <a:cubicBezTo>
                    <a:pt x="6" y="21"/>
                    <a:pt x="1" y="17"/>
                    <a:pt x="1" y="12"/>
                  </a:cubicBezTo>
                  <a:cubicBezTo>
                    <a:pt x="0" y="6"/>
                    <a:pt x="4" y="1"/>
                    <a:pt x="10" y="1"/>
                  </a:cubicBezTo>
                  <a:cubicBezTo>
                    <a:pt x="15" y="0"/>
                    <a:pt x="20" y="4"/>
                    <a:pt x="21" y="10"/>
                  </a:cubicBezTo>
                  <a:close/>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36" name="Freeform 62">
              <a:extLst>
                <a:ext uri="{FF2B5EF4-FFF2-40B4-BE49-F238E27FC236}">
                  <a16:creationId xmlns:a16="http://schemas.microsoft.com/office/drawing/2014/main" xmlns="" id="{3C731D9A-E0E1-444B-B9C8-255A126670AC}"/>
                </a:ext>
              </a:extLst>
            </p:cNvPr>
            <p:cNvSpPr>
              <a:spLocks/>
            </p:cNvSpPr>
            <p:nvPr/>
          </p:nvSpPr>
          <p:spPr bwMode="auto">
            <a:xfrm>
              <a:off x="6129797" y="2578081"/>
              <a:ext cx="49114" cy="49113"/>
            </a:xfrm>
            <a:custGeom>
              <a:avLst/>
              <a:gdLst>
                <a:gd name="T0" fmla="*/ 20 w 21"/>
                <a:gd name="T1" fmla="*/ 9 h 21"/>
                <a:gd name="T2" fmla="*/ 11 w 21"/>
                <a:gd name="T3" fmla="*/ 20 h 21"/>
                <a:gd name="T4" fmla="*/ 0 w 21"/>
                <a:gd name="T5" fmla="*/ 11 h 21"/>
                <a:gd name="T6" fmla="*/ 9 w 21"/>
                <a:gd name="T7" fmla="*/ 0 h 21"/>
                <a:gd name="T8" fmla="*/ 20 w 21"/>
                <a:gd name="T9" fmla="*/ 9 h 21"/>
              </a:gdLst>
              <a:ahLst/>
              <a:cxnLst>
                <a:cxn ang="0">
                  <a:pos x="T0" y="T1"/>
                </a:cxn>
                <a:cxn ang="0">
                  <a:pos x="T2" y="T3"/>
                </a:cxn>
                <a:cxn ang="0">
                  <a:pos x="T4" y="T5"/>
                </a:cxn>
                <a:cxn ang="0">
                  <a:pos x="T6" y="T7"/>
                </a:cxn>
                <a:cxn ang="0">
                  <a:pos x="T8" y="T9"/>
                </a:cxn>
              </a:cxnLst>
              <a:rect l="0" t="0" r="r" b="b"/>
              <a:pathLst>
                <a:path w="21" h="21">
                  <a:moveTo>
                    <a:pt x="20" y="9"/>
                  </a:moveTo>
                  <a:cubicBezTo>
                    <a:pt x="21" y="15"/>
                    <a:pt x="17" y="20"/>
                    <a:pt x="11" y="20"/>
                  </a:cubicBezTo>
                  <a:cubicBezTo>
                    <a:pt x="6" y="21"/>
                    <a:pt x="1" y="17"/>
                    <a:pt x="0" y="11"/>
                  </a:cubicBezTo>
                  <a:cubicBezTo>
                    <a:pt x="0" y="5"/>
                    <a:pt x="4" y="1"/>
                    <a:pt x="9" y="0"/>
                  </a:cubicBezTo>
                  <a:cubicBezTo>
                    <a:pt x="15" y="0"/>
                    <a:pt x="20" y="4"/>
                    <a:pt x="20" y="9"/>
                  </a:cubicBezTo>
                  <a:close/>
                </a:path>
              </a:pathLst>
            </a:cu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37" name="Freeform 63">
              <a:extLst>
                <a:ext uri="{FF2B5EF4-FFF2-40B4-BE49-F238E27FC236}">
                  <a16:creationId xmlns:a16="http://schemas.microsoft.com/office/drawing/2014/main" xmlns="" id="{65108315-03EE-9742-806D-8923148362B2}"/>
                </a:ext>
              </a:extLst>
            </p:cNvPr>
            <p:cNvSpPr>
              <a:spLocks/>
            </p:cNvSpPr>
            <p:nvPr/>
          </p:nvSpPr>
          <p:spPr bwMode="auto">
            <a:xfrm>
              <a:off x="6102902" y="2559371"/>
              <a:ext cx="47944" cy="49113"/>
            </a:xfrm>
            <a:custGeom>
              <a:avLst/>
              <a:gdLst>
                <a:gd name="T0" fmla="*/ 20 w 21"/>
                <a:gd name="T1" fmla="*/ 9 h 21"/>
                <a:gd name="T2" fmla="*/ 11 w 21"/>
                <a:gd name="T3" fmla="*/ 20 h 21"/>
                <a:gd name="T4" fmla="*/ 0 w 21"/>
                <a:gd name="T5" fmla="*/ 11 h 21"/>
                <a:gd name="T6" fmla="*/ 10 w 21"/>
                <a:gd name="T7" fmla="*/ 0 h 21"/>
                <a:gd name="T8" fmla="*/ 20 w 21"/>
                <a:gd name="T9" fmla="*/ 9 h 21"/>
              </a:gdLst>
              <a:ahLst/>
              <a:cxnLst>
                <a:cxn ang="0">
                  <a:pos x="T0" y="T1"/>
                </a:cxn>
                <a:cxn ang="0">
                  <a:pos x="T2" y="T3"/>
                </a:cxn>
                <a:cxn ang="0">
                  <a:pos x="T4" y="T5"/>
                </a:cxn>
                <a:cxn ang="0">
                  <a:pos x="T6" y="T7"/>
                </a:cxn>
                <a:cxn ang="0">
                  <a:pos x="T8" y="T9"/>
                </a:cxn>
              </a:cxnLst>
              <a:rect l="0" t="0" r="r" b="b"/>
              <a:pathLst>
                <a:path w="21" h="21">
                  <a:moveTo>
                    <a:pt x="20" y="9"/>
                  </a:moveTo>
                  <a:cubicBezTo>
                    <a:pt x="21" y="15"/>
                    <a:pt x="17" y="20"/>
                    <a:pt x="11" y="20"/>
                  </a:cubicBezTo>
                  <a:cubicBezTo>
                    <a:pt x="6" y="21"/>
                    <a:pt x="1" y="16"/>
                    <a:pt x="0" y="11"/>
                  </a:cubicBezTo>
                  <a:cubicBezTo>
                    <a:pt x="0" y="5"/>
                    <a:pt x="4" y="1"/>
                    <a:pt x="10" y="0"/>
                  </a:cubicBezTo>
                  <a:cubicBezTo>
                    <a:pt x="15" y="0"/>
                    <a:pt x="20" y="4"/>
                    <a:pt x="20" y="9"/>
                  </a:cubicBezTo>
                  <a:close/>
                </a:path>
              </a:pathLst>
            </a:cu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38" name="Freeform 64">
              <a:extLst>
                <a:ext uri="{FF2B5EF4-FFF2-40B4-BE49-F238E27FC236}">
                  <a16:creationId xmlns:a16="http://schemas.microsoft.com/office/drawing/2014/main" xmlns="" id="{479E658F-F888-FC48-819C-BF6A87152676}"/>
                </a:ext>
              </a:extLst>
            </p:cNvPr>
            <p:cNvSpPr>
              <a:spLocks/>
            </p:cNvSpPr>
            <p:nvPr/>
          </p:nvSpPr>
          <p:spPr bwMode="auto">
            <a:xfrm>
              <a:off x="6088870" y="2530137"/>
              <a:ext cx="47944" cy="47944"/>
            </a:xfrm>
            <a:custGeom>
              <a:avLst/>
              <a:gdLst>
                <a:gd name="T0" fmla="*/ 20 w 21"/>
                <a:gd name="T1" fmla="*/ 10 h 21"/>
                <a:gd name="T2" fmla="*/ 11 w 21"/>
                <a:gd name="T3" fmla="*/ 20 h 21"/>
                <a:gd name="T4" fmla="*/ 0 w 21"/>
                <a:gd name="T5" fmla="*/ 11 h 21"/>
                <a:gd name="T6" fmla="*/ 9 w 21"/>
                <a:gd name="T7" fmla="*/ 0 h 21"/>
                <a:gd name="T8" fmla="*/ 20 w 21"/>
                <a:gd name="T9" fmla="*/ 10 h 21"/>
              </a:gdLst>
              <a:ahLst/>
              <a:cxnLst>
                <a:cxn ang="0">
                  <a:pos x="T0" y="T1"/>
                </a:cxn>
                <a:cxn ang="0">
                  <a:pos x="T2" y="T3"/>
                </a:cxn>
                <a:cxn ang="0">
                  <a:pos x="T4" y="T5"/>
                </a:cxn>
                <a:cxn ang="0">
                  <a:pos x="T6" y="T7"/>
                </a:cxn>
                <a:cxn ang="0">
                  <a:pos x="T8" y="T9"/>
                </a:cxn>
              </a:cxnLst>
              <a:rect l="0" t="0" r="r" b="b"/>
              <a:pathLst>
                <a:path w="21" h="21">
                  <a:moveTo>
                    <a:pt x="20" y="10"/>
                  </a:moveTo>
                  <a:cubicBezTo>
                    <a:pt x="21" y="15"/>
                    <a:pt x="16" y="20"/>
                    <a:pt x="11" y="20"/>
                  </a:cubicBezTo>
                  <a:cubicBezTo>
                    <a:pt x="5" y="21"/>
                    <a:pt x="0" y="17"/>
                    <a:pt x="0" y="11"/>
                  </a:cubicBezTo>
                  <a:cubicBezTo>
                    <a:pt x="0" y="6"/>
                    <a:pt x="4" y="1"/>
                    <a:pt x="9" y="0"/>
                  </a:cubicBezTo>
                  <a:cubicBezTo>
                    <a:pt x="15" y="0"/>
                    <a:pt x="20" y="4"/>
                    <a:pt x="20" y="10"/>
                  </a:cubicBezTo>
                  <a:close/>
                </a:path>
              </a:pathLst>
            </a:cu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39" name="Freeform 65">
              <a:extLst>
                <a:ext uri="{FF2B5EF4-FFF2-40B4-BE49-F238E27FC236}">
                  <a16:creationId xmlns:a16="http://schemas.microsoft.com/office/drawing/2014/main" xmlns="" id="{EB0C2985-5F79-F54A-8DE1-D337CA8A317A}"/>
                </a:ext>
              </a:extLst>
            </p:cNvPr>
            <p:cNvSpPr>
              <a:spLocks/>
            </p:cNvSpPr>
            <p:nvPr/>
          </p:nvSpPr>
          <p:spPr bwMode="auto">
            <a:xfrm>
              <a:off x="6077176" y="2502073"/>
              <a:ext cx="47944" cy="47944"/>
            </a:xfrm>
            <a:custGeom>
              <a:avLst/>
              <a:gdLst>
                <a:gd name="T0" fmla="*/ 20 w 21"/>
                <a:gd name="T1" fmla="*/ 10 h 21"/>
                <a:gd name="T2" fmla="*/ 11 w 21"/>
                <a:gd name="T3" fmla="*/ 20 h 21"/>
                <a:gd name="T4" fmla="*/ 0 w 21"/>
                <a:gd name="T5" fmla="*/ 11 h 21"/>
                <a:gd name="T6" fmla="*/ 9 w 21"/>
                <a:gd name="T7" fmla="*/ 0 h 21"/>
                <a:gd name="T8" fmla="*/ 20 w 21"/>
                <a:gd name="T9" fmla="*/ 10 h 21"/>
              </a:gdLst>
              <a:ahLst/>
              <a:cxnLst>
                <a:cxn ang="0">
                  <a:pos x="T0" y="T1"/>
                </a:cxn>
                <a:cxn ang="0">
                  <a:pos x="T2" y="T3"/>
                </a:cxn>
                <a:cxn ang="0">
                  <a:pos x="T4" y="T5"/>
                </a:cxn>
                <a:cxn ang="0">
                  <a:pos x="T6" y="T7"/>
                </a:cxn>
                <a:cxn ang="0">
                  <a:pos x="T8" y="T9"/>
                </a:cxn>
              </a:cxnLst>
              <a:rect l="0" t="0" r="r" b="b"/>
              <a:pathLst>
                <a:path w="21" h="21">
                  <a:moveTo>
                    <a:pt x="20" y="10"/>
                  </a:moveTo>
                  <a:cubicBezTo>
                    <a:pt x="21" y="15"/>
                    <a:pt x="17" y="20"/>
                    <a:pt x="11" y="20"/>
                  </a:cubicBezTo>
                  <a:cubicBezTo>
                    <a:pt x="6" y="21"/>
                    <a:pt x="1" y="17"/>
                    <a:pt x="0" y="11"/>
                  </a:cubicBezTo>
                  <a:cubicBezTo>
                    <a:pt x="0" y="6"/>
                    <a:pt x="4" y="1"/>
                    <a:pt x="9" y="0"/>
                  </a:cubicBezTo>
                  <a:cubicBezTo>
                    <a:pt x="15" y="0"/>
                    <a:pt x="20" y="4"/>
                    <a:pt x="20" y="10"/>
                  </a:cubicBezTo>
                  <a:close/>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40" name="Freeform 66">
              <a:extLst>
                <a:ext uri="{FF2B5EF4-FFF2-40B4-BE49-F238E27FC236}">
                  <a16:creationId xmlns:a16="http://schemas.microsoft.com/office/drawing/2014/main" xmlns="" id="{415941E9-A804-7D4B-8C85-83D28AD0FAA8}"/>
                </a:ext>
              </a:extLst>
            </p:cNvPr>
            <p:cNvSpPr>
              <a:spLocks/>
            </p:cNvSpPr>
            <p:nvPr/>
          </p:nvSpPr>
          <p:spPr bwMode="auto">
            <a:xfrm>
              <a:off x="6070160" y="2490379"/>
              <a:ext cx="47944" cy="49113"/>
            </a:xfrm>
            <a:custGeom>
              <a:avLst/>
              <a:gdLst>
                <a:gd name="T0" fmla="*/ 21 w 21"/>
                <a:gd name="T1" fmla="*/ 10 h 21"/>
                <a:gd name="T2" fmla="*/ 12 w 21"/>
                <a:gd name="T3" fmla="*/ 21 h 21"/>
                <a:gd name="T4" fmla="*/ 1 w 21"/>
                <a:gd name="T5" fmla="*/ 12 h 21"/>
                <a:gd name="T6" fmla="*/ 10 w 21"/>
                <a:gd name="T7" fmla="*/ 1 h 21"/>
                <a:gd name="T8" fmla="*/ 21 w 21"/>
                <a:gd name="T9" fmla="*/ 10 h 21"/>
              </a:gdLst>
              <a:ahLst/>
              <a:cxnLst>
                <a:cxn ang="0">
                  <a:pos x="T0" y="T1"/>
                </a:cxn>
                <a:cxn ang="0">
                  <a:pos x="T2" y="T3"/>
                </a:cxn>
                <a:cxn ang="0">
                  <a:pos x="T4" y="T5"/>
                </a:cxn>
                <a:cxn ang="0">
                  <a:pos x="T6" y="T7"/>
                </a:cxn>
                <a:cxn ang="0">
                  <a:pos x="T8" y="T9"/>
                </a:cxn>
              </a:cxnLst>
              <a:rect l="0" t="0" r="r" b="b"/>
              <a:pathLst>
                <a:path w="21" h="21">
                  <a:moveTo>
                    <a:pt x="21" y="10"/>
                  </a:moveTo>
                  <a:cubicBezTo>
                    <a:pt x="21" y="16"/>
                    <a:pt x="17" y="21"/>
                    <a:pt x="12" y="21"/>
                  </a:cubicBezTo>
                  <a:cubicBezTo>
                    <a:pt x="6" y="21"/>
                    <a:pt x="1" y="17"/>
                    <a:pt x="1" y="12"/>
                  </a:cubicBezTo>
                  <a:cubicBezTo>
                    <a:pt x="0" y="6"/>
                    <a:pt x="4" y="1"/>
                    <a:pt x="10" y="1"/>
                  </a:cubicBezTo>
                  <a:cubicBezTo>
                    <a:pt x="15" y="0"/>
                    <a:pt x="20" y="5"/>
                    <a:pt x="21" y="10"/>
                  </a:cubicBezTo>
                  <a:close/>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41" name="Freeform 67">
              <a:extLst>
                <a:ext uri="{FF2B5EF4-FFF2-40B4-BE49-F238E27FC236}">
                  <a16:creationId xmlns:a16="http://schemas.microsoft.com/office/drawing/2014/main" xmlns="" id="{8A0E265C-590A-A94E-ABB2-0B27A1734BA7}"/>
                </a:ext>
              </a:extLst>
            </p:cNvPr>
            <p:cNvSpPr>
              <a:spLocks/>
            </p:cNvSpPr>
            <p:nvPr/>
          </p:nvSpPr>
          <p:spPr bwMode="auto">
            <a:xfrm>
              <a:off x="6045603" y="2462314"/>
              <a:ext cx="47944" cy="49113"/>
            </a:xfrm>
            <a:custGeom>
              <a:avLst/>
              <a:gdLst>
                <a:gd name="T0" fmla="*/ 20 w 21"/>
                <a:gd name="T1" fmla="*/ 10 h 21"/>
                <a:gd name="T2" fmla="*/ 11 w 21"/>
                <a:gd name="T3" fmla="*/ 21 h 21"/>
                <a:gd name="T4" fmla="*/ 0 w 21"/>
                <a:gd name="T5" fmla="*/ 11 h 21"/>
                <a:gd name="T6" fmla="*/ 9 w 21"/>
                <a:gd name="T7" fmla="*/ 1 h 21"/>
                <a:gd name="T8" fmla="*/ 20 w 21"/>
                <a:gd name="T9" fmla="*/ 10 h 21"/>
              </a:gdLst>
              <a:ahLst/>
              <a:cxnLst>
                <a:cxn ang="0">
                  <a:pos x="T0" y="T1"/>
                </a:cxn>
                <a:cxn ang="0">
                  <a:pos x="T2" y="T3"/>
                </a:cxn>
                <a:cxn ang="0">
                  <a:pos x="T4" y="T5"/>
                </a:cxn>
                <a:cxn ang="0">
                  <a:pos x="T6" y="T7"/>
                </a:cxn>
                <a:cxn ang="0">
                  <a:pos x="T8" y="T9"/>
                </a:cxn>
              </a:cxnLst>
              <a:rect l="0" t="0" r="r" b="b"/>
              <a:pathLst>
                <a:path w="21" h="21">
                  <a:moveTo>
                    <a:pt x="20" y="10"/>
                  </a:moveTo>
                  <a:cubicBezTo>
                    <a:pt x="21" y="15"/>
                    <a:pt x="16" y="20"/>
                    <a:pt x="11" y="21"/>
                  </a:cubicBezTo>
                  <a:cubicBezTo>
                    <a:pt x="5" y="21"/>
                    <a:pt x="1" y="17"/>
                    <a:pt x="0" y="11"/>
                  </a:cubicBezTo>
                  <a:cubicBezTo>
                    <a:pt x="0" y="6"/>
                    <a:pt x="4" y="1"/>
                    <a:pt x="9" y="1"/>
                  </a:cubicBezTo>
                  <a:cubicBezTo>
                    <a:pt x="15" y="0"/>
                    <a:pt x="20" y="4"/>
                    <a:pt x="20" y="10"/>
                  </a:cubicBezTo>
                  <a:close/>
                </a:path>
              </a:pathLst>
            </a:cu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42" name="Freeform 68">
              <a:extLst>
                <a:ext uri="{FF2B5EF4-FFF2-40B4-BE49-F238E27FC236}">
                  <a16:creationId xmlns:a16="http://schemas.microsoft.com/office/drawing/2014/main" xmlns="" id="{7B512359-FD44-E54F-81AA-B69C66762C28}"/>
                </a:ext>
              </a:extLst>
            </p:cNvPr>
            <p:cNvSpPr>
              <a:spLocks/>
            </p:cNvSpPr>
            <p:nvPr/>
          </p:nvSpPr>
          <p:spPr bwMode="auto">
            <a:xfrm>
              <a:off x="6038587" y="2444774"/>
              <a:ext cx="47944" cy="45605"/>
            </a:xfrm>
            <a:custGeom>
              <a:avLst/>
              <a:gdLst>
                <a:gd name="T0" fmla="*/ 20 w 21"/>
                <a:gd name="T1" fmla="*/ 9 h 20"/>
                <a:gd name="T2" fmla="*/ 11 w 21"/>
                <a:gd name="T3" fmla="*/ 20 h 20"/>
                <a:gd name="T4" fmla="*/ 0 w 21"/>
                <a:gd name="T5" fmla="*/ 11 h 20"/>
                <a:gd name="T6" fmla="*/ 9 w 21"/>
                <a:gd name="T7" fmla="*/ 0 h 20"/>
                <a:gd name="T8" fmla="*/ 20 w 21"/>
                <a:gd name="T9" fmla="*/ 9 h 20"/>
              </a:gdLst>
              <a:ahLst/>
              <a:cxnLst>
                <a:cxn ang="0">
                  <a:pos x="T0" y="T1"/>
                </a:cxn>
                <a:cxn ang="0">
                  <a:pos x="T2" y="T3"/>
                </a:cxn>
                <a:cxn ang="0">
                  <a:pos x="T4" y="T5"/>
                </a:cxn>
                <a:cxn ang="0">
                  <a:pos x="T6" y="T7"/>
                </a:cxn>
                <a:cxn ang="0">
                  <a:pos x="T8" y="T9"/>
                </a:cxn>
              </a:cxnLst>
              <a:rect l="0" t="0" r="r" b="b"/>
              <a:pathLst>
                <a:path w="21" h="20">
                  <a:moveTo>
                    <a:pt x="20" y="9"/>
                  </a:moveTo>
                  <a:cubicBezTo>
                    <a:pt x="21" y="15"/>
                    <a:pt x="17" y="20"/>
                    <a:pt x="11" y="20"/>
                  </a:cubicBezTo>
                  <a:cubicBezTo>
                    <a:pt x="6" y="20"/>
                    <a:pt x="1" y="16"/>
                    <a:pt x="0" y="11"/>
                  </a:cubicBezTo>
                  <a:cubicBezTo>
                    <a:pt x="0" y="5"/>
                    <a:pt x="4" y="0"/>
                    <a:pt x="9" y="0"/>
                  </a:cubicBezTo>
                  <a:cubicBezTo>
                    <a:pt x="15" y="0"/>
                    <a:pt x="20" y="4"/>
                    <a:pt x="20" y="9"/>
                  </a:cubicBezTo>
                  <a:close/>
                </a:path>
              </a:pathLst>
            </a:cu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43" name="Freeform 69">
              <a:extLst>
                <a:ext uri="{FF2B5EF4-FFF2-40B4-BE49-F238E27FC236}">
                  <a16:creationId xmlns:a16="http://schemas.microsoft.com/office/drawing/2014/main" xmlns="" id="{5BEC158F-38C2-5644-A853-5327BB369CA8}"/>
                </a:ext>
              </a:extLst>
            </p:cNvPr>
            <p:cNvSpPr>
              <a:spLocks/>
            </p:cNvSpPr>
            <p:nvPr/>
          </p:nvSpPr>
          <p:spPr bwMode="auto">
            <a:xfrm>
              <a:off x="6031571" y="2419047"/>
              <a:ext cx="47944" cy="47944"/>
            </a:xfrm>
            <a:custGeom>
              <a:avLst/>
              <a:gdLst>
                <a:gd name="T0" fmla="*/ 20 w 21"/>
                <a:gd name="T1" fmla="*/ 10 h 21"/>
                <a:gd name="T2" fmla="*/ 11 w 21"/>
                <a:gd name="T3" fmla="*/ 21 h 21"/>
                <a:gd name="T4" fmla="*/ 0 w 21"/>
                <a:gd name="T5" fmla="*/ 11 h 21"/>
                <a:gd name="T6" fmla="*/ 9 w 21"/>
                <a:gd name="T7" fmla="*/ 0 h 21"/>
                <a:gd name="T8" fmla="*/ 20 w 21"/>
                <a:gd name="T9" fmla="*/ 10 h 21"/>
              </a:gdLst>
              <a:ahLst/>
              <a:cxnLst>
                <a:cxn ang="0">
                  <a:pos x="T0" y="T1"/>
                </a:cxn>
                <a:cxn ang="0">
                  <a:pos x="T2" y="T3"/>
                </a:cxn>
                <a:cxn ang="0">
                  <a:pos x="T4" y="T5"/>
                </a:cxn>
                <a:cxn ang="0">
                  <a:pos x="T6" y="T7"/>
                </a:cxn>
                <a:cxn ang="0">
                  <a:pos x="T8" y="T9"/>
                </a:cxn>
              </a:cxnLst>
              <a:rect l="0" t="0" r="r" b="b"/>
              <a:pathLst>
                <a:path w="21" h="21">
                  <a:moveTo>
                    <a:pt x="20" y="10"/>
                  </a:moveTo>
                  <a:cubicBezTo>
                    <a:pt x="21" y="15"/>
                    <a:pt x="16" y="20"/>
                    <a:pt x="11" y="21"/>
                  </a:cubicBezTo>
                  <a:cubicBezTo>
                    <a:pt x="5" y="21"/>
                    <a:pt x="1" y="17"/>
                    <a:pt x="0" y="11"/>
                  </a:cubicBezTo>
                  <a:cubicBezTo>
                    <a:pt x="0" y="6"/>
                    <a:pt x="4" y="1"/>
                    <a:pt x="9" y="0"/>
                  </a:cubicBezTo>
                  <a:cubicBezTo>
                    <a:pt x="15" y="0"/>
                    <a:pt x="20" y="4"/>
                    <a:pt x="20" y="10"/>
                  </a:cubicBezTo>
                  <a:close/>
                </a:path>
              </a:pathLst>
            </a:cu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44" name="Freeform 70">
              <a:extLst>
                <a:ext uri="{FF2B5EF4-FFF2-40B4-BE49-F238E27FC236}">
                  <a16:creationId xmlns:a16="http://schemas.microsoft.com/office/drawing/2014/main" xmlns="" id="{6BED4927-0370-A84E-9427-05184B64E3AF}"/>
                </a:ext>
              </a:extLst>
            </p:cNvPr>
            <p:cNvSpPr>
              <a:spLocks/>
            </p:cNvSpPr>
            <p:nvPr/>
          </p:nvSpPr>
          <p:spPr bwMode="auto">
            <a:xfrm>
              <a:off x="6010523" y="2419047"/>
              <a:ext cx="47944" cy="47944"/>
            </a:xfrm>
            <a:custGeom>
              <a:avLst/>
              <a:gdLst>
                <a:gd name="T0" fmla="*/ 21 w 21"/>
                <a:gd name="T1" fmla="*/ 10 h 21"/>
                <a:gd name="T2" fmla="*/ 11 w 21"/>
                <a:gd name="T3" fmla="*/ 21 h 21"/>
                <a:gd name="T4" fmla="*/ 1 w 21"/>
                <a:gd name="T5" fmla="*/ 11 h 21"/>
                <a:gd name="T6" fmla="*/ 10 w 21"/>
                <a:gd name="T7" fmla="*/ 0 h 21"/>
                <a:gd name="T8" fmla="*/ 21 w 21"/>
                <a:gd name="T9" fmla="*/ 10 h 21"/>
              </a:gdLst>
              <a:ahLst/>
              <a:cxnLst>
                <a:cxn ang="0">
                  <a:pos x="T0" y="T1"/>
                </a:cxn>
                <a:cxn ang="0">
                  <a:pos x="T2" y="T3"/>
                </a:cxn>
                <a:cxn ang="0">
                  <a:pos x="T4" y="T5"/>
                </a:cxn>
                <a:cxn ang="0">
                  <a:pos x="T6" y="T7"/>
                </a:cxn>
                <a:cxn ang="0">
                  <a:pos x="T8" y="T9"/>
                </a:cxn>
              </a:cxnLst>
              <a:rect l="0" t="0" r="r" b="b"/>
              <a:pathLst>
                <a:path w="21" h="21">
                  <a:moveTo>
                    <a:pt x="21" y="10"/>
                  </a:moveTo>
                  <a:cubicBezTo>
                    <a:pt x="21" y="15"/>
                    <a:pt x="17" y="20"/>
                    <a:pt x="11" y="21"/>
                  </a:cubicBezTo>
                  <a:cubicBezTo>
                    <a:pt x="6" y="21"/>
                    <a:pt x="1" y="17"/>
                    <a:pt x="1" y="11"/>
                  </a:cubicBezTo>
                  <a:cubicBezTo>
                    <a:pt x="0" y="6"/>
                    <a:pt x="4" y="1"/>
                    <a:pt x="10" y="0"/>
                  </a:cubicBezTo>
                  <a:cubicBezTo>
                    <a:pt x="15" y="0"/>
                    <a:pt x="20" y="4"/>
                    <a:pt x="21" y="10"/>
                  </a:cubicBezTo>
                  <a:close/>
                </a:path>
              </a:pathLst>
            </a:cu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45" name="Freeform 71">
              <a:extLst>
                <a:ext uri="{FF2B5EF4-FFF2-40B4-BE49-F238E27FC236}">
                  <a16:creationId xmlns:a16="http://schemas.microsoft.com/office/drawing/2014/main" xmlns="" id="{90F4260B-384D-9F4D-97D2-76EAFD4B88BF}"/>
                </a:ext>
              </a:extLst>
            </p:cNvPr>
            <p:cNvSpPr>
              <a:spLocks/>
            </p:cNvSpPr>
            <p:nvPr/>
          </p:nvSpPr>
          <p:spPr bwMode="auto">
            <a:xfrm>
              <a:off x="5996490" y="2402676"/>
              <a:ext cx="49114" cy="49113"/>
            </a:xfrm>
            <a:custGeom>
              <a:avLst/>
              <a:gdLst>
                <a:gd name="T0" fmla="*/ 20 w 21"/>
                <a:gd name="T1" fmla="*/ 9 h 21"/>
                <a:gd name="T2" fmla="*/ 11 w 21"/>
                <a:gd name="T3" fmla="*/ 20 h 21"/>
                <a:gd name="T4" fmla="*/ 0 w 21"/>
                <a:gd name="T5" fmla="*/ 11 h 21"/>
                <a:gd name="T6" fmla="*/ 9 w 21"/>
                <a:gd name="T7" fmla="*/ 0 h 21"/>
                <a:gd name="T8" fmla="*/ 20 w 21"/>
                <a:gd name="T9" fmla="*/ 9 h 21"/>
              </a:gdLst>
              <a:ahLst/>
              <a:cxnLst>
                <a:cxn ang="0">
                  <a:pos x="T0" y="T1"/>
                </a:cxn>
                <a:cxn ang="0">
                  <a:pos x="T2" y="T3"/>
                </a:cxn>
                <a:cxn ang="0">
                  <a:pos x="T4" y="T5"/>
                </a:cxn>
                <a:cxn ang="0">
                  <a:pos x="T6" y="T7"/>
                </a:cxn>
                <a:cxn ang="0">
                  <a:pos x="T8" y="T9"/>
                </a:cxn>
              </a:cxnLst>
              <a:rect l="0" t="0" r="r" b="b"/>
              <a:pathLst>
                <a:path w="21" h="21">
                  <a:moveTo>
                    <a:pt x="20" y="9"/>
                  </a:moveTo>
                  <a:cubicBezTo>
                    <a:pt x="21" y="15"/>
                    <a:pt x="17" y="20"/>
                    <a:pt x="11" y="20"/>
                  </a:cubicBezTo>
                  <a:cubicBezTo>
                    <a:pt x="6" y="21"/>
                    <a:pt x="1" y="17"/>
                    <a:pt x="0" y="11"/>
                  </a:cubicBezTo>
                  <a:cubicBezTo>
                    <a:pt x="0" y="6"/>
                    <a:pt x="4" y="1"/>
                    <a:pt x="9" y="0"/>
                  </a:cubicBezTo>
                  <a:cubicBezTo>
                    <a:pt x="15" y="0"/>
                    <a:pt x="20" y="4"/>
                    <a:pt x="20" y="9"/>
                  </a:cubicBezTo>
                  <a:close/>
                </a:path>
              </a:pathLst>
            </a:cu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46" name="Freeform 72">
              <a:extLst>
                <a:ext uri="{FF2B5EF4-FFF2-40B4-BE49-F238E27FC236}">
                  <a16:creationId xmlns:a16="http://schemas.microsoft.com/office/drawing/2014/main" xmlns="" id="{FE1ECE04-0FC6-C345-AB67-8463CDD26BA9}"/>
                </a:ext>
              </a:extLst>
            </p:cNvPr>
            <p:cNvSpPr>
              <a:spLocks/>
            </p:cNvSpPr>
            <p:nvPr/>
          </p:nvSpPr>
          <p:spPr bwMode="auto">
            <a:xfrm>
              <a:off x="5960240" y="2388644"/>
              <a:ext cx="47944" cy="49113"/>
            </a:xfrm>
            <a:custGeom>
              <a:avLst/>
              <a:gdLst>
                <a:gd name="T0" fmla="*/ 20 w 21"/>
                <a:gd name="T1" fmla="*/ 10 h 21"/>
                <a:gd name="T2" fmla="*/ 11 w 21"/>
                <a:gd name="T3" fmla="*/ 21 h 21"/>
                <a:gd name="T4" fmla="*/ 0 w 21"/>
                <a:gd name="T5" fmla="*/ 12 h 21"/>
                <a:gd name="T6" fmla="*/ 9 w 21"/>
                <a:gd name="T7" fmla="*/ 1 h 21"/>
                <a:gd name="T8" fmla="*/ 20 w 21"/>
                <a:gd name="T9" fmla="*/ 10 h 21"/>
              </a:gdLst>
              <a:ahLst/>
              <a:cxnLst>
                <a:cxn ang="0">
                  <a:pos x="T0" y="T1"/>
                </a:cxn>
                <a:cxn ang="0">
                  <a:pos x="T2" y="T3"/>
                </a:cxn>
                <a:cxn ang="0">
                  <a:pos x="T4" y="T5"/>
                </a:cxn>
                <a:cxn ang="0">
                  <a:pos x="T6" y="T7"/>
                </a:cxn>
                <a:cxn ang="0">
                  <a:pos x="T8" y="T9"/>
                </a:cxn>
              </a:cxnLst>
              <a:rect l="0" t="0" r="r" b="b"/>
              <a:pathLst>
                <a:path w="21" h="21">
                  <a:moveTo>
                    <a:pt x="20" y="10"/>
                  </a:moveTo>
                  <a:cubicBezTo>
                    <a:pt x="21" y="16"/>
                    <a:pt x="17" y="21"/>
                    <a:pt x="11" y="21"/>
                  </a:cubicBezTo>
                  <a:cubicBezTo>
                    <a:pt x="6" y="21"/>
                    <a:pt x="1" y="17"/>
                    <a:pt x="0" y="12"/>
                  </a:cubicBezTo>
                  <a:cubicBezTo>
                    <a:pt x="0" y="6"/>
                    <a:pt x="4" y="1"/>
                    <a:pt x="9" y="1"/>
                  </a:cubicBezTo>
                  <a:cubicBezTo>
                    <a:pt x="15" y="0"/>
                    <a:pt x="20" y="5"/>
                    <a:pt x="20" y="10"/>
                  </a:cubicBezTo>
                  <a:close/>
                </a:path>
              </a:pathLst>
            </a:cu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47" name="Freeform 73">
              <a:extLst>
                <a:ext uri="{FF2B5EF4-FFF2-40B4-BE49-F238E27FC236}">
                  <a16:creationId xmlns:a16="http://schemas.microsoft.com/office/drawing/2014/main" xmlns="" id="{2D8B8E9C-A13C-044E-9D18-52E94BEB6A97}"/>
                </a:ext>
              </a:extLst>
            </p:cNvPr>
            <p:cNvSpPr>
              <a:spLocks/>
            </p:cNvSpPr>
            <p:nvPr/>
          </p:nvSpPr>
          <p:spPr bwMode="auto">
            <a:xfrm>
              <a:off x="5934515" y="2383967"/>
              <a:ext cx="47944" cy="49113"/>
            </a:xfrm>
            <a:custGeom>
              <a:avLst/>
              <a:gdLst>
                <a:gd name="T0" fmla="*/ 21 w 21"/>
                <a:gd name="T1" fmla="*/ 10 h 21"/>
                <a:gd name="T2" fmla="*/ 11 w 21"/>
                <a:gd name="T3" fmla="*/ 20 h 21"/>
                <a:gd name="T4" fmla="*/ 1 w 21"/>
                <a:gd name="T5" fmla="*/ 11 h 21"/>
                <a:gd name="T6" fmla="*/ 10 w 21"/>
                <a:gd name="T7" fmla="*/ 0 h 21"/>
                <a:gd name="T8" fmla="*/ 21 w 21"/>
                <a:gd name="T9" fmla="*/ 10 h 21"/>
              </a:gdLst>
              <a:ahLst/>
              <a:cxnLst>
                <a:cxn ang="0">
                  <a:pos x="T0" y="T1"/>
                </a:cxn>
                <a:cxn ang="0">
                  <a:pos x="T2" y="T3"/>
                </a:cxn>
                <a:cxn ang="0">
                  <a:pos x="T4" y="T5"/>
                </a:cxn>
                <a:cxn ang="0">
                  <a:pos x="T6" y="T7"/>
                </a:cxn>
                <a:cxn ang="0">
                  <a:pos x="T8" y="T9"/>
                </a:cxn>
              </a:cxnLst>
              <a:rect l="0" t="0" r="r" b="b"/>
              <a:pathLst>
                <a:path w="21" h="21">
                  <a:moveTo>
                    <a:pt x="21" y="10"/>
                  </a:moveTo>
                  <a:cubicBezTo>
                    <a:pt x="21" y="15"/>
                    <a:pt x="17" y="20"/>
                    <a:pt x="11" y="20"/>
                  </a:cubicBezTo>
                  <a:cubicBezTo>
                    <a:pt x="6" y="21"/>
                    <a:pt x="1" y="17"/>
                    <a:pt x="1" y="11"/>
                  </a:cubicBezTo>
                  <a:cubicBezTo>
                    <a:pt x="0" y="6"/>
                    <a:pt x="4" y="1"/>
                    <a:pt x="10" y="0"/>
                  </a:cubicBezTo>
                  <a:cubicBezTo>
                    <a:pt x="15" y="0"/>
                    <a:pt x="20" y="4"/>
                    <a:pt x="21" y="10"/>
                  </a:cubicBezTo>
                  <a:close/>
                </a:path>
              </a:pathLst>
            </a:cu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48" name="Freeform 74">
              <a:extLst>
                <a:ext uri="{FF2B5EF4-FFF2-40B4-BE49-F238E27FC236}">
                  <a16:creationId xmlns:a16="http://schemas.microsoft.com/office/drawing/2014/main" xmlns="" id="{AB7E17A0-BF3A-AE47-988C-86CB3166956B}"/>
                </a:ext>
              </a:extLst>
            </p:cNvPr>
            <p:cNvSpPr>
              <a:spLocks/>
            </p:cNvSpPr>
            <p:nvPr/>
          </p:nvSpPr>
          <p:spPr bwMode="auto">
            <a:xfrm>
              <a:off x="5905280" y="2383967"/>
              <a:ext cx="47944" cy="49113"/>
            </a:xfrm>
            <a:custGeom>
              <a:avLst/>
              <a:gdLst>
                <a:gd name="T0" fmla="*/ 20 w 21"/>
                <a:gd name="T1" fmla="*/ 10 h 21"/>
                <a:gd name="T2" fmla="*/ 11 w 21"/>
                <a:gd name="T3" fmla="*/ 20 h 21"/>
                <a:gd name="T4" fmla="*/ 0 w 21"/>
                <a:gd name="T5" fmla="*/ 11 h 21"/>
                <a:gd name="T6" fmla="*/ 9 w 21"/>
                <a:gd name="T7" fmla="*/ 0 h 21"/>
                <a:gd name="T8" fmla="*/ 20 w 21"/>
                <a:gd name="T9" fmla="*/ 10 h 21"/>
              </a:gdLst>
              <a:ahLst/>
              <a:cxnLst>
                <a:cxn ang="0">
                  <a:pos x="T0" y="T1"/>
                </a:cxn>
                <a:cxn ang="0">
                  <a:pos x="T2" y="T3"/>
                </a:cxn>
                <a:cxn ang="0">
                  <a:pos x="T4" y="T5"/>
                </a:cxn>
                <a:cxn ang="0">
                  <a:pos x="T6" y="T7"/>
                </a:cxn>
                <a:cxn ang="0">
                  <a:pos x="T8" y="T9"/>
                </a:cxn>
              </a:cxnLst>
              <a:rect l="0" t="0" r="r" b="b"/>
              <a:pathLst>
                <a:path w="21" h="21">
                  <a:moveTo>
                    <a:pt x="20" y="10"/>
                  </a:moveTo>
                  <a:cubicBezTo>
                    <a:pt x="21" y="15"/>
                    <a:pt x="17" y="20"/>
                    <a:pt x="11" y="20"/>
                  </a:cubicBezTo>
                  <a:cubicBezTo>
                    <a:pt x="6" y="21"/>
                    <a:pt x="1" y="17"/>
                    <a:pt x="0" y="11"/>
                  </a:cubicBezTo>
                  <a:cubicBezTo>
                    <a:pt x="0" y="6"/>
                    <a:pt x="4" y="1"/>
                    <a:pt x="9" y="0"/>
                  </a:cubicBezTo>
                  <a:cubicBezTo>
                    <a:pt x="15" y="0"/>
                    <a:pt x="20" y="4"/>
                    <a:pt x="20" y="10"/>
                  </a:cubicBezTo>
                  <a:close/>
                </a:path>
              </a:pathLst>
            </a:cu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49" name="Freeform 75">
              <a:extLst>
                <a:ext uri="{FF2B5EF4-FFF2-40B4-BE49-F238E27FC236}">
                  <a16:creationId xmlns:a16="http://schemas.microsoft.com/office/drawing/2014/main" xmlns="" id="{B6A328B9-C53C-2444-82DA-1EBBB4755DC1}"/>
                </a:ext>
              </a:extLst>
            </p:cNvPr>
            <p:cNvSpPr>
              <a:spLocks/>
            </p:cNvSpPr>
            <p:nvPr/>
          </p:nvSpPr>
          <p:spPr bwMode="auto">
            <a:xfrm>
              <a:off x="5867860" y="2366427"/>
              <a:ext cx="47944" cy="47944"/>
            </a:xfrm>
            <a:custGeom>
              <a:avLst/>
              <a:gdLst>
                <a:gd name="T0" fmla="*/ 21 w 21"/>
                <a:gd name="T1" fmla="*/ 10 h 21"/>
                <a:gd name="T2" fmla="*/ 12 w 21"/>
                <a:gd name="T3" fmla="*/ 21 h 21"/>
                <a:gd name="T4" fmla="*/ 1 w 21"/>
                <a:gd name="T5" fmla="*/ 12 h 21"/>
                <a:gd name="T6" fmla="*/ 10 w 21"/>
                <a:gd name="T7" fmla="*/ 1 h 21"/>
                <a:gd name="T8" fmla="*/ 21 w 21"/>
                <a:gd name="T9" fmla="*/ 10 h 21"/>
              </a:gdLst>
              <a:ahLst/>
              <a:cxnLst>
                <a:cxn ang="0">
                  <a:pos x="T0" y="T1"/>
                </a:cxn>
                <a:cxn ang="0">
                  <a:pos x="T2" y="T3"/>
                </a:cxn>
                <a:cxn ang="0">
                  <a:pos x="T4" y="T5"/>
                </a:cxn>
                <a:cxn ang="0">
                  <a:pos x="T6" y="T7"/>
                </a:cxn>
                <a:cxn ang="0">
                  <a:pos x="T8" y="T9"/>
                </a:cxn>
              </a:cxnLst>
              <a:rect l="0" t="0" r="r" b="b"/>
              <a:pathLst>
                <a:path w="21" h="21">
                  <a:moveTo>
                    <a:pt x="21" y="10"/>
                  </a:moveTo>
                  <a:cubicBezTo>
                    <a:pt x="21" y="16"/>
                    <a:pt x="17" y="20"/>
                    <a:pt x="12" y="21"/>
                  </a:cubicBezTo>
                  <a:cubicBezTo>
                    <a:pt x="6" y="21"/>
                    <a:pt x="1" y="17"/>
                    <a:pt x="1" y="12"/>
                  </a:cubicBezTo>
                  <a:cubicBezTo>
                    <a:pt x="0" y="6"/>
                    <a:pt x="4" y="1"/>
                    <a:pt x="10" y="1"/>
                  </a:cubicBezTo>
                  <a:cubicBezTo>
                    <a:pt x="15" y="0"/>
                    <a:pt x="20" y="5"/>
                    <a:pt x="21" y="10"/>
                  </a:cubicBezTo>
                  <a:close/>
                </a:path>
              </a:pathLst>
            </a:cu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50" name="Freeform 76">
              <a:extLst>
                <a:ext uri="{FF2B5EF4-FFF2-40B4-BE49-F238E27FC236}">
                  <a16:creationId xmlns:a16="http://schemas.microsoft.com/office/drawing/2014/main" xmlns="" id="{DEA89EB4-6E47-814D-8FFF-6458846C61F8}"/>
                </a:ext>
              </a:extLst>
            </p:cNvPr>
            <p:cNvSpPr>
              <a:spLocks/>
            </p:cNvSpPr>
            <p:nvPr/>
          </p:nvSpPr>
          <p:spPr bwMode="auto">
            <a:xfrm>
              <a:off x="5842134" y="2340701"/>
              <a:ext cx="49114" cy="47944"/>
            </a:xfrm>
            <a:custGeom>
              <a:avLst/>
              <a:gdLst>
                <a:gd name="T0" fmla="*/ 20 w 21"/>
                <a:gd name="T1" fmla="*/ 10 h 21"/>
                <a:gd name="T2" fmla="*/ 11 w 21"/>
                <a:gd name="T3" fmla="*/ 21 h 21"/>
                <a:gd name="T4" fmla="*/ 0 w 21"/>
                <a:gd name="T5" fmla="*/ 12 h 21"/>
                <a:gd name="T6" fmla="*/ 9 w 21"/>
                <a:gd name="T7" fmla="*/ 1 h 21"/>
                <a:gd name="T8" fmla="*/ 20 w 21"/>
                <a:gd name="T9" fmla="*/ 10 h 21"/>
              </a:gdLst>
              <a:ahLst/>
              <a:cxnLst>
                <a:cxn ang="0">
                  <a:pos x="T0" y="T1"/>
                </a:cxn>
                <a:cxn ang="0">
                  <a:pos x="T2" y="T3"/>
                </a:cxn>
                <a:cxn ang="0">
                  <a:pos x="T4" y="T5"/>
                </a:cxn>
                <a:cxn ang="0">
                  <a:pos x="T6" y="T7"/>
                </a:cxn>
                <a:cxn ang="0">
                  <a:pos x="T8" y="T9"/>
                </a:cxn>
              </a:cxnLst>
              <a:rect l="0" t="0" r="r" b="b"/>
              <a:pathLst>
                <a:path w="21" h="21">
                  <a:moveTo>
                    <a:pt x="20" y="10"/>
                  </a:moveTo>
                  <a:cubicBezTo>
                    <a:pt x="21" y="16"/>
                    <a:pt x="17" y="20"/>
                    <a:pt x="11" y="21"/>
                  </a:cubicBezTo>
                  <a:cubicBezTo>
                    <a:pt x="6" y="21"/>
                    <a:pt x="1" y="17"/>
                    <a:pt x="0" y="12"/>
                  </a:cubicBezTo>
                  <a:cubicBezTo>
                    <a:pt x="0" y="6"/>
                    <a:pt x="4" y="1"/>
                    <a:pt x="9" y="1"/>
                  </a:cubicBezTo>
                  <a:cubicBezTo>
                    <a:pt x="15" y="0"/>
                    <a:pt x="20" y="5"/>
                    <a:pt x="20" y="10"/>
                  </a:cubicBezTo>
                  <a:close/>
                </a:path>
              </a:pathLst>
            </a:cu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51" name="Freeform 77">
              <a:extLst>
                <a:ext uri="{FF2B5EF4-FFF2-40B4-BE49-F238E27FC236}">
                  <a16:creationId xmlns:a16="http://schemas.microsoft.com/office/drawing/2014/main" xmlns="" id="{861C8606-3AC0-3147-92D1-1051AF4B24D3}"/>
                </a:ext>
              </a:extLst>
            </p:cNvPr>
            <p:cNvSpPr>
              <a:spLocks/>
            </p:cNvSpPr>
            <p:nvPr/>
          </p:nvSpPr>
          <p:spPr bwMode="auto">
            <a:xfrm>
              <a:off x="5808223" y="2317314"/>
              <a:ext cx="47944" cy="49113"/>
            </a:xfrm>
            <a:custGeom>
              <a:avLst/>
              <a:gdLst>
                <a:gd name="T0" fmla="*/ 21 w 21"/>
                <a:gd name="T1" fmla="*/ 10 h 21"/>
                <a:gd name="T2" fmla="*/ 11 w 21"/>
                <a:gd name="T3" fmla="*/ 21 h 21"/>
                <a:gd name="T4" fmla="*/ 1 w 21"/>
                <a:gd name="T5" fmla="*/ 12 h 21"/>
                <a:gd name="T6" fmla="*/ 10 w 21"/>
                <a:gd name="T7" fmla="*/ 1 h 21"/>
                <a:gd name="T8" fmla="*/ 21 w 21"/>
                <a:gd name="T9" fmla="*/ 10 h 21"/>
              </a:gdLst>
              <a:ahLst/>
              <a:cxnLst>
                <a:cxn ang="0">
                  <a:pos x="T0" y="T1"/>
                </a:cxn>
                <a:cxn ang="0">
                  <a:pos x="T2" y="T3"/>
                </a:cxn>
                <a:cxn ang="0">
                  <a:pos x="T4" y="T5"/>
                </a:cxn>
                <a:cxn ang="0">
                  <a:pos x="T6" y="T7"/>
                </a:cxn>
                <a:cxn ang="0">
                  <a:pos x="T8" y="T9"/>
                </a:cxn>
              </a:cxnLst>
              <a:rect l="0" t="0" r="r" b="b"/>
              <a:pathLst>
                <a:path w="21" h="21">
                  <a:moveTo>
                    <a:pt x="21" y="10"/>
                  </a:moveTo>
                  <a:cubicBezTo>
                    <a:pt x="21" y="16"/>
                    <a:pt x="17" y="20"/>
                    <a:pt x="11" y="21"/>
                  </a:cubicBezTo>
                  <a:cubicBezTo>
                    <a:pt x="6" y="21"/>
                    <a:pt x="1" y="17"/>
                    <a:pt x="1" y="12"/>
                  </a:cubicBezTo>
                  <a:cubicBezTo>
                    <a:pt x="0" y="6"/>
                    <a:pt x="4" y="1"/>
                    <a:pt x="10" y="1"/>
                  </a:cubicBezTo>
                  <a:cubicBezTo>
                    <a:pt x="15" y="0"/>
                    <a:pt x="20" y="4"/>
                    <a:pt x="21" y="10"/>
                  </a:cubicBezTo>
                  <a:close/>
                </a:path>
              </a:pathLst>
            </a:cu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52" name="Freeform 78">
              <a:extLst>
                <a:ext uri="{FF2B5EF4-FFF2-40B4-BE49-F238E27FC236}">
                  <a16:creationId xmlns:a16="http://schemas.microsoft.com/office/drawing/2014/main" xmlns="" id="{91BC1DAD-E24C-D54F-A669-D489345EF908}"/>
                </a:ext>
              </a:extLst>
            </p:cNvPr>
            <p:cNvSpPr>
              <a:spLocks/>
            </p:cNvSpPr>
            <p:nvPr/>
          </p:nvSpPr>
          <p:spPr bwMode="auto">
            <a:xfrm>
              <a:off x="5775481" y="2285741"/>
              <a:ext cx="49114" cy="47944"/>
            </a:xfrm>
            <a:custGeom>
              <a:avLst/>
              <a:gdLst>
                <a:gd name="T0" fmla="*/ 20 w 21"/>
                <a:gd name="T1" fmla="*/ 10 h 21"/>
                <a:gd name="T2" fmla="*/ 11 w 21"/>
                <a:gd name="T3" fmla="*/ 21 h 21"/>
                <a:gd name="T4" fmla="*/ 0 w 21"/>
                <a:gd name="T5" fmla="*/ 11 h 21"/>
                <a:gd name="T6" fmla="*/ 10 w 21"/>
                <a:gd name="T7" fmla="*/ 1 h 21"/>
                <a:gd name="T8" fmla="*/ 20 w 21"/>
                <a:gd name="T9" fmla="*/ 10 h 21"/>
              </a:gdLst>
              <a:ahLst/>
              <a:cxnLst>
                <a:cxn ang="0">
                  <a:pos x="T0" y="T1"/>
                </a:cxn>
                <a:cxn ang="0">
                  <a:pos x="T2" y="T3"/>
                </a:cxn>
                <a:cxn ang="0">
                  <a:pos x="T4" y="T5"/>
                </a:cxn>
                <a:cxn ang="0">
                  <a:pos x="T6" y="T7"/>
                </a:cxn>
                <a:cxn ang="0">
                  <a:pos x="T8" y="T9"/>
                </a:cxn>
              </a:cxnLst>
              <a:rect l="0" t="0" r="r" b="b"/>
              <a:pathLst>
                <a:path w="21" h="21">
                  <a:moveTo>
                    <a:pt x="20" y="10"/>
                  </a:moveTo>
                  <a:cubicBezTo>
                    <a:pt x="21" y="15"/>
                    <a:pt x="17" y="20"/>
                    <a:pt x="11" y="21"/>
                  </a:cubicBezTo>
                  <a:cubicBezTo>
                    <a:pt x="6" y="21"/>
                    <a:pt x="1" y="17"/>
                    <a:pt x="0" y="11"/>
                  </a:cubicBezTo>
                  <a:cubicBezTo>
                    <a:pt x="0" y="6"/>
                    <a:pt x="4" y="1"/>
                    <a:pt x="10" y="1"/>
                  </a:cubicBezTo>
                  <a:cubicBezTo>
                    <a:pt x="15" y="0"/>
                    <a:pt x="20" y="4"/>
                    <a:pt x="20" y="10"/>
                  </a:cubicBezTo>
                  <a:close/>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53" name="Freeform 79">
              <a:extLst>
                <a:ext uri="{FF2B5EF4-FFF2-40B4-BE49-F238E27FC236}">
                  <a16:creationId xmlns:a16="http://schemas.microsoft.com/office/drawing/2014/main" xmlns="" id="{C5736821-DB60-6D45-9F74-E43D964D60B5}"/>
                </a:ext>
              </a:extLst>
            </p:cNvPr>
            <p:cNvSpPr>
              <a:spLocks/>
            </p:cNvSpPr>
            <p:nvPr/>
          </p:nvSpPr>
          <p:spPr bwMode="auto">
            <a:xfrm>
              <a:off x="5734553" y="2285741"/>
              <a:ext cx="47944" cy="47944"/>
            </a:xfrm>
            <a:custGeom>
              <a:avLst/>
              <a:gdLst>
                <a:gd name="T0" fmla="*/ 21 w 21"/>
                <a:gd name="T1" fmla="*/ 10 h 21"/>
                <a:gd name="T2" fmla="*/ 12 w 21"/>
                <a:gd name="T3" fmla="*/ 21 h 21"/>
                <a:gd name="T4" fmla="*/ 1 w 21"/>
                <a:gd name="T5" fmla="*/ 11 h 21"/>
                <a:gd name="T6" fmla="*/ 10 w 21"/>
                <a:gd name="T7" fmla="*/ 1 h 21"/>
                <a:gd name="T8" fmla="*/ 21 w 21"/>
                <a:gd name="T9" fmla="*/ 10 h 21"/>
              </a:gdLst>
              <a:ahLst/>
              <a:cxnLst>
                <a:cxn ang="0">
                  <a:pos x="T0" y="T1"/>
                </a:cxn>
                <a:cxn ang="0">
                  <a:pos x="T2" y="T3"/>
                </a:cxn>
                <a:cxn ang="0">
                  <a:pos x="T4" y="T5"/>
                </a:cxn>
                <a:cxn ang="0">
                  <a:pos x="T6" y="T7"/>
                </a:cxn>
                <a:cxn ang="0">
                  <a:pos x="T8" y="T9"/>
                </a:cxn>
              </a:cxnLst>
              <a:rect l="0" t="0" r="r" b="b"/>
              <a:pathLst>
                <a:path w="21" h="21">
                  <a:moveTo>
                    <a:pt x="21" y="10"/>
                  </a:moveTo>
                  <a:cubicBezTo>
                    <a:pt x="21" y="15"/>
                    <a:pt x="17" y="20"/>
                    <a:pt x="12" y="21"/>
                  </a:cubicBezTo>
                  <a:cubicBezTo>
                    <a:pt x="6" y="21"/>
                    <a:pt x="1" y="17"/>
                    <a:pt x="1" y="11"/>
                  </a:cubicBezTo>
                  <a:cubicBezTo>
                    <a:pt x="0" y="6"/>
                    <a:pt x="5" y="1"/>
                    <a:pt x="10" y="1"/>
                  </a:cubicBezTo>
                  <a:cubicBezTo>
                    <a:pt x="16" y="0"/>
                    <a:pt x="21" y="4"/>
                    <a:pt x="21" y="10"/>
                  </a:cubicBezTo>
                  <a:close/>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54" name="Freeform 80">
              <a:extLst>
                <a:ext uri="{FF2B5EF4-FFF2-40B4-BE49-F238E27FC236}">
                  <a16:creationId xmlns:a16="http://schemas.microsoft.com/office/drawing/2014/main" xmlns="" id="{6E277C4E-A5AC-DA4B-A73F-B23D36F021F3}"/>
                </a:ext>
              </a:extLst>
            </p:cNvPr>
            <p:cNvSpPr>
              <a:spLocks/>
            </p:cNvSpPr>
            <p:nvPr/>
          </p:nvSpPr>
          <p:spPr bwMode="auto">
            <a:xfrm>
              <a:off x="5700642" y="2276386"/>
              <a:ext cx="47944" cy="47944"/>
            </a:xfrm>
            <a:custGeom>
              <a:avLst/>
              <a:gdLst>
                <a:gd name="T0" fmla="*/ 21 w 21"/>
                <a:gd name="T1" fmla="*/ 10 h 21"/>
                <a:gd name="T2" fmla="*/ 12 w 21"/>
                <a:gd name="T3" fmla="*/ 20 h 21"/>
                <a:gd name="T4" fmla="*/ 1 w 21"/>
                <a:gd name="T5" fmla="*/ 11 h 21"/>
                <a:gd name="T6" fmla="*/ 10 w 21"/>
                <a:gd name="T7" fmla="*/ 0 h 21"/>
                <a:gd name="T8" fmla="*/ 21 w 21"/>
                <a:gd name="T9" fmla="*/ 10 h 21"/>
              </a:gdLst>
              <a:ahLst/>
              <a:cxnLst>
                <a:cxn ang="0">
                  <a:pos x="T0" y="T1"/>
                </a:cxn>
                <a:cxn ang="0">
                  <a:pos x="T2" y="T3"/>
                </a:cxn>
                <a:cxn ang="0">
                  <a:pos x="T4" y="T5"/>
                </a:cxn>
                <a:cxn ang="0">
                  <a:pos x="T6" y="T7"/>
                </a:cxn>
                <a:cxn ang="0">
                  <a:pos x="T8" y="T9"/>
                </a:cxn>
              </a:cxnLst>
              <a:rect l="0" t="0" r="r" b="b"/>
              <a:pathLst>
                <a:path w="21" h="21">
                  <a:moveTo>
                    <a:pt x="21" y="10"/>
                  </a:moveTo>
                  <a:cubicBezTo>
                    <a:pt x="21" y="15"/>
                    <a:pt x="17" y="20"/>
                    <a:pt x="12" y="20"/>
                  </a:cubicBezTo>
                  <a:cubicBezTo>
                    <a:pt x="6" y="21"/>
                    <a:pt x="1" y="17"/>
                    <a:pt x="1" y="11"/>
                  </a:cubicBezTo>
                  <a:cubicBezTo>
                    <a:pt x="0" y="6"/>
                    <a:pt x="4" y="1"/>
                    <a:pt x="10" y="0"/>
                  </a:cubicBezTo>
                  <a:cubicBezTo>
                    <a:pt x="16" y="0"/>
                    <a:pt x="20" y="4"/>
                    <a:pt x="21" y="10"/>
                  </a:cubicBezTo>
                  <a:close/>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55" name="Freeform 81">
              <a:extLst>
                <a:ext uri="{FF2B5EF4-FFF2-40B4-BE49-F238E27FC236}">
                  <a16:creationId xmlns:a16="http://schemas.microsoft.com/office/drawing/2014/main" xmlns="" id="{862B40D0-68AC-184A-A85D-1624DFEF6184}"/>
                </a:ext>
              </a:extLst>
            </p:cNvPr>
            <p:cNvSpPr>
              <a:spLocks/>
            </p:cNvSpPr>
            <p:nvPr/>
          </p:nvSpPr>
          <p:spPr bwMode="auto">
            <a:xfrm>
              <a:off x="5626972" y="2262354"/>
              <a:ext cx="47944" cy="47944"/>
            </a:xfrm>
            <a:custGeom>
              <a:avLst/>
              <a:gdLst>
                <a:gd name="T0" fmla="*/ 21 w 21"/>
                <a:gd name="T1" fmla="*/ 10 h 21"/>
                <a:gd name="T2" fmla="*/ 11 w 21"/>
                <a:gd name="T3" fmla="*/ 21 h 21"/>
                <a:gd name="T4" fmla="*/ 1 w 21"/>
                <a:gd name="T5" fmla="*/ 12 h 21"/>
                <a:gd name="T6" fmla="*/ 10 w 21"/>
                <a:gd name="T7" fmla="*/ 1 h 21"/>
                <a:gd name="T8" fmla="*/ 21 w 21"/>
                <a:gd name="T9" fmla="*/ 10 h 21"/>
              </a:gdLst>
              <a:ahLst/>
              <a:cxnLst>
                <a:cxn ang="0">
                  <a:pos x="T0" y="T1"/>
                </a:cxn>
                <a:cxn ang="0">
                  <a:pos x="T2" y="T3"/>
                </a:cxn>
                <a:cxn ang="0">
                  <a:pos x="T4" y="T5"/>
                </a:cxn>
                <a:cxn ang="0">
                  <a:pos x="T6" y="T7"/>
                </a:cxn>
                <a:cxn ang="0">
                  <a:pos x="T8" y="T9"/>
                </a:cxn>
              </a:cxnLst>
              <a:rect l="0" t="0" r="r" b="b"/>
              <a:pathLst>
                <a:path w="21" h="21">
                  <a:moveTo>
                    <a:pt x="21" y="10"/>
                  </a:moveTo>
                  <a:cubicBezTo>
                    <a:pt x="21" y="16"/>
                    <a:pt x="17" y="21"/>
                    <a:pt x="11" y="21"/>
                  </a:cubicBezTo>
                  <a:cubicBezTo>
                    <a:pt x="6" y="21"/>
                    <a:pt x="1" y="17"/>
                    <a:pt x="1" y="12"/>
                  </a:cubicBezTo>
                  <a:cubicBezTo>
                    <a:pt x="0" y="6"/>
                    <a:pt x="4" y="1"/>
                    <a:pt x="10" y="1"/>
                  </a:cubicBezTo>
                  <a:cubicBezTo>
                    <a:pt x="15" y="0"/>
                    <a:pt x="20" y="5"/>
                    <a:pt x="21" y="10"/>
                  </a:cubicBezTo>
                  <a:close/>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56" name="Freeform 82">
              <a:extLst>
                <a:ext uri="{FF2B5EF4-FFF2-40B4-BE49-F238E27FC236}">
                  <a16:creationId xmlns:a16="http://schemas.microsoft.com/office/drawing/2014/main" xmlns="" id="{D3833421-0A9E-0D47-9472-3AA92C3E035E}"/>
                </a:ext>
              </a:extLst>
            </p:cNvPr>
            <p:cNvSpPr>
              <a:spLocks/>
            </p:cNvSpPr>
            <p:nvPr/>
          </p:nvSpPr>
          <p:spPr bwMode="auto">
            <a:xfrm>
              <a:off x="5511206" y="2212072"/>
              <a:ext cx="49114" cy="45605"/>
            </a:xfrm>
            <a:custGeom>
              <a:avLst/>
              <a:gdLst>
                <a:gd name="T0" fmla="*/ 20 w 21"/>
                <a:gd name="T1" fmla="*/ 9 h 20"/>
                <a:gd name="T2" fmla="*/ 11 w 21"/>
                <a:gd name="T3" fmla="*/ 20 h 20"/>
                <a:gd name="T4" fmla="*/ 0 w 21"/>
                <a:gd name="T5" fmla="*/ 11 h 20"/>
                <a:gd name="T6" fmla="*/ 9 w 21"/>
                <a:gd name="T7" fmla="*/ 0 h 20"/>
                <a:gd name="T8" fmla="*/ 20 w 21"/>
                <a:gd name="T9" fmla="*/ 9 h 20"/>
              </a:gdLst>
              <a:ahLst/>
              <a:cxnLst>
                <a:cxn ang="0">
                  <a:pos x="T0" y="T1"/>
                </a:cxn>
                <a:cxn ang="0">
                  <a:pos x="T2" y="T3"/>
                </a:cxn>
                <a:cxn ang="0">
                  <a:pos x="T4" y="T5"/>
                </a:cxn>
                <a:cxn ang="0">
                  <a:pos x="T6" y="T7"/>
                </a:cxn>
                <a:cxn ang="0">
                  <a:pos x="T8" y="T9"/>
                </a:cxn>
              </a:cxnLst>
              <a:rect l="0" t="0" r="r" b="b"/>
              <a:pathLst>
                <a:path w="21" h="20">
                  <a:moveTo>
                    <a:pt x="20" y="9"/>
                  </a:moveTo>
                  <a:cubicBezTo>
                    <a:pt x="21" y="15"/>
                    <a:pt x="16" y="20"/>
                    <a:pt x="11" y="20"/>
                  </a:cubicBezTo>
                  <a:cubicBezTo>
                    <a:pt x="5" y="20"/>
                    <a:pt x="1" y="16"/>
                    <a:pt x="0" y="11"/>
                  </a:cubicBezTo>
                  <a:cubicBezTo>
                    <a:pt x="0" y="5"/>
                    <a:pt x="4" y="0"/>
                    <a:pt x="9" y="0"/>
                  </a:cubicBezTo>
                  <a:cubicBezTo>
                    <a:pt x="15" y="0"/>
                    <a:pt x="20" y="4"/>
                    <a:pt x="20" y="9"/>
                  </a:cubicBezTo>
                  <a:close/>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57" name="Freeform 83">
              <a:extLst>
                <a:ext uri="{FF2B5EF4-FFF2-40B4-BE49-F238E27FC236}">
                  <a16:creationId xmlns:a16="http://schemas.microsoft.com/office/drawing/2014/main" xmlns="" id="{03040380-A92F-7946-99B1-4667C15A4A96}"/>
                </a:ext>
              </a:extLst>
            </p:cNvPr>
            <p:cNvSpPr>
              <a:spLocks/>
            </p:cNvSpPr>
            <p:nvPr/>
          </p:nvSpPr>
          <p:spPr bwMode="auto">
            <a:xfrm>
              <a:off x="5375560" y="2191022"/>
              <a:ext cx="49114" cy="47944"/>
            </a:xfrm>
            <a:custGeom>
              <a:avLst/>
              <a:gdLst>
                <a:gd name="T0" fmla="*/ 20 w 21"/>
                <a:gd name="T1" fmla="*/ 10 h 21"/>
                <a:gd name="T2" fmla="*/ 11 w 21"/>
                <a:gd name="T3" fmla="*/ 21 h 21"/>
                <a:gd name="T4" fmla="*/ 0 w 21"/>
                <a:gd name="T5" fmla="*/ 12 h 21"/>
                <a:gd name="T6" fmla="*/ 10 w 21"/>
                <a:gd name="T7" fmla="*/ 1 h 21"/>
                <a:gd name="T8" fmla="*/ 20 w 21"/>
                <a:gd name="T9" fmla="*/ 10 h 21"/>
              </a:gdLst>
              <a:ahLst/>
              <a:cxnLst>
                <a:cxn ang="0">
                  <a:pos x="T0" y="T1"/>
                </a:cxn>
                <a:cxn ang="0">
                  <a:pos x="T2" y="T3"/>
                </a:cxn>
                <a:cxn ang="0">
                  <a:pos x="T4" y="T5"/>
                </a:cxn>
                <a:cxn ang="0">
                  <a:pos x="T6" y="T7"/>
                </a:cxn>
                <a:cxn ang="0">
                  <a:pos x="T8" y="T9"/>
                </a:cxn>
              </a:cxnLst>
              <a:rect l="0" t="0" r="r" b="b"/>
              <a:pathLst>
                <a:path w="21" h="21">
                  <a:moveTo>
                    <a:pt x="20" y="10"/>
                  </a:moveTo>
                  <a:cubicBezTo>
                    <a:pt x="21" y="16"/>
                    <a:pt x="17" y="20"/>
                    <a:pt x="11" y="21"/>
                  </a:cubicBezTo>
                  <a:cubicBezTo>
                    <a:pt x="6" y="21"/>
                    <a:pt x="1" y="17"/>
                    <a:pt x="0" y="12"/>
                  </a:cubicBezTo>
                  <a:cubicBezTo>
                    <a:pt x="0" y="6"/>
                    <a:pt x="4" y="1"/>
                    <a:pt x="10" y="1"/>
                  </a:cubicBezTo>
                  <a:cubicBezTo>
                    <a:pt x="15" y="0"/>
                    <a:pt x="20" y="5"/>
                    <a:pt x="20" y="10"/>
                  </a:cubicBezTo>
                  <a:close/>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58" name="Freeform 84">
              <a:extLst>
                <a:ext uri="{FF2B5EF4-FFF2-40B4-BE49-F238E27FC236}">
                  <a16:creationId xmlns:a16="http://schemas.microsoft.com/office/drawing/2014/main" xmlns="" id="{4F1DC757-D7AD-FC48-A45E-7DFCC31C81E6}"/>
                </a:ext>
              </a:extLst>
            </p:cNvPr>
            <p:cNvSpPr>
              <a:spLocks/>
            </p:cNvSpPr>
            <p:nvPr/>
          </p:nvSpPr>
          <p:spPr bwMode="auto">
            <a:xfrm>
              <a:off x="5336971" y="2191022"/>
              <a:ext cx="45605" cy="47944"/>
            </a:xfrm>
            <a:custGeom>
              <a:avLst/>
              <a:gdLst>
                <a:gd name="T0" fmla="*/ 20 w 20"/>
                <a:gd name="T1" fmla="*/ 10 h 21"/>
                <a:gd name="T2" fmla="*/ 11 w 20"/>
                <a:gd name="T3" fmla="*/ 21 h 21"/>
                <a:gd name="T4" fmla="*/ 0 w 20"/>
                <a:gd name="T5" fmla="*/ 12 h 21"/>
                <a:gd name="T6" fmla="*/ 9 w 20"/>
                <a:gd name="T7" fmla="*/ 1 h 21"/>
                <a:gd name="T8" fmla="*/ 20 w 20"/>
                <a:gd name="T9" fmla="*/ 10 h 21"/>
              </a:gdLst>
              <a:ahLst/>
              <a:cxnLst>
                <a:cxn ang="0">
                  <a:pos x="T0" y="T1"/>
                </a:cxn>
                <a:cxn ang="0">
                  <a:pos x="T2" y="T3"/>
                </a:cxn>
                <a:cxn ang="0">
                  <a:pos x="T4" y="T5"/>
                </a:cxn>
                <a:cxn ang="0">
                  <a:pos x="T6" y="T7"/>
                </a:cxn>
                <a:cxn ang="0">
                  <a:pos x="T8" y="T9"/>
                </a:cxn>
              </a:cxnLst>
              <a:rect l="0" t="0" r="r" b="b"/>
              <a:pathLst>
                <a:path w="20" h="21">
                  <a:moveTo>
                    <a:pt x="20" y="10"/>
                  </a:moveTo>
                  <a:cubicBezTo>
                    <a:pt x="20" y="16"/>
                    <a:pt x="16" y="20"/>
                    <a:pt x="11" y="21"/>
                  </a:cubicBezTo>
                  <a:cubicBezTo>
                    <a:pt x="5" y="21"/>
                    <a:pt x="0" y="17"/>
                    <a:pt x="0" y="12"/>
                  </a:cubicBezTo>
                  <a:cubicBezTo>
                    <a:pt x="0" y="6"/>
                    <a:pt x="4" y="1"/>
                    <a:pt x="9" y="1"/>
                  </a:cubicBezTo>
                  <a:cubicBezTo>
                    <a:pt x="15" y="0"/>
                    <a:pt x="20" y="5"/>
                    <a:pt x="20" y="10"/>
                  </a:cubicBezTo>
                  <a:close/>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59" name="Freeform 85">
              <a:extLst>
                <a:ext uri="{FF2B5EF4-FFF2-40B4-BE49-F238E27FC236}">
                  <a16:creationId xmlns:a16="http://schemas.microsoft.com/office/drawing/2014/main" xmlns="" id="{9B934DFA-0AA6-FB4F-95FF-DED00F73BBC2}"/>
                </a:ext>
              </a:extLst>
            </p:cNvPr>
            <p:cNvSpPr>
              <a:spLocks/>
            </p:cNvSpPr>
            <p:nvPr/>
          </p:nvSpPr>
          <p:spPr bwMode="auto">
            <a:xfrm>
              <a:off x="5182615" y="2169974"/>
              <a:ext cx="47944" cy="47944"/>
            </a:xfrm>
            <a:custGeom>
              <a:avLst/>
              <a:gdLst>
                <a:gd name="T0" fmla="*/ 20 w 21"/>
                <a:gd name="T1" fmla="*/ 9 h 21"/>
                <a:gd name="T2" fmla="*/ 11 w 21"/>
                <a:gd name="T3" fmla="*/ 20 h 21"/>
                <a:gd name="T4" fmla="*/ 0 w 21"/>
                <a:gd name="T5" fmla="*/ 11 h 21"/>
                <a:gd name="T6" fmla="*/ 9 w 21"/>
                <a:gd name="T7" fmla="*/ 0 h 21"/>
                <a:gd name="T8" fmla="*/ 20 w 21"/>
                <a:gd name="T9" fmla="*/ 9 h 21"/>
              </a:gdLst>
              <a:ahLst/>
              <a:cxnLst>
                <a:cxn ang="0">
                  <a:pos x="T0" y="T1"/>
                </a:cxn>
                <a:cxn ang="0">
                  <a:pos x="T2" y="T3"/>
                </a:cxn>
                <a:cxn ang="0">
                  <a:pos x="T4" y="T5"/>
                </a:cxn>
                <a:cxn ang="0">
                  <a:pos x="T6" y="T7"/>
                </a:cxn>
                <a:cxn ang="0">
                  <a:pos x="T8" y="T9"/>
                </a:cxn>
              </a:cxnLst>
              <a:rect l="0" t="0" r="r" b="b"/>
              <a:pathLst>
                <a:path w="21" h="21">
                  <a:moveTo>
                    <a:pt x="20" y="9"/>
                  </a:moveTo>
                  <a:cubicBezTo>
                    <a:pt x="21" y="15"/>
                    <a:pt x="17" y="20"/>
                    <a:pt x="11" y="20"/>
                  </a:cubicBezTo>
                  <a:cubicBezTo>
                    <a:pt x="6" y="21"/>
                    <a:pt x="1" y="17"/>
                    <a:pt x="0" y="11"/>
                  </a:cubicBezTo>
                  <a:cubicBezTo>
                    <a:pt x="0" y="6"/>
                    <a:pt x="4" y="1"/>
                    <a:pt x="9" y="0"/>
                  </a:cubicBezTo>
                  <a:cubicBezTo>
                    <a:pt x="15" y="0"/>
                    <a:pt x="20" y="4"/>
                    <a:pt x="20" y="9"/>
                  </a:cubicBezTo>
                  <a:close/>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60" name="Freeform 86">
              <a:extLst>
                <a:ext uri="{FF2B5EF4-FFF2-40B4-BE49-F238E27FC236}">
                  <a16:creationId xmlns:a16="http://schemas.microsoft.com/office/drawing/2014/main" xmlns="" id="{1563F47D-B923-5144-B497-94C9461E7F5D}"/>
                </a:ext>
              </a:extLst>
            </p:cNvPr>
            <p:cNvSpPr>
              <a:spLocks/>
            </p:cNvSpPr>
            <p:nvPr/>
          </p:nvSpPr>
          <p:spPr bwMode="auto">
            <a:xfrm>
              <a:off x="5166244" y="2153603"/>
              <a:ext cx="49114" cy="49113"/>
            </a:xfrm>
            <a:custGeom>
              <a:avLst/>
              <a:gdLst>
                <a:gd name="T0" fmla="*/ 21 w 21"/>
                <a:gd name="T1" fmla="*/ 9 h 21"/>
                <a:gd name="T2" fmla="*/ 11 w 21"/>
                <a:gd name="T3" fmla="*/ 20 h 21"/>
                <a:gd name="T4" fmla="*/ 0 w 21"/>
                <a:gd name="T5" fmla="*/ 11 h 21"/>
                <a:gd name="T6" fmla="*/ 10 w 21"/>
                <a:gd name="T7" fmla="*/ 0 h 21"/>
                <a:gd name="T8" fmla="*/ 21 w 21"/>
                <a:gd name="T9" fmla="*/ 9 h 21"/>
              </a:gdLst>
              <a:ahLst/>
              <a:cxnLst>
                <a:cxn ang="0">
                  <a:pos x="T0" y="T1"/>
                </a:cxn>
                <a:cxn ang="0">
                  <a:pos x="T2" y="T3"/>
                </a:cxn>
                <a:cxn ang="0">
                  <a:pos x="T4" y="T5"/>
                </a:cxn>
                <a:cxn ang="0">
                  <a:pos x="T6" y="T7"/>
                </a:cxn>
                <a:cxn ang="0">
                  <a:pos x="T8" y="T9"/>
                </a:cxn>
              </a:cxnLst>
              <a:rect l="0" t="0" r="r" b="b"/>
              <a:pathLst>
                <a:path w="21" h="21">
                  <a:moveTo>
                    <a:pt x="21" y="9"/>
                  </a:moveTo>
                  <a:cubicBezTo>
                    <a:pt x="21" y="15"/>
                    <a:pt x="17" y="20"/>
                    <a:pt x="11" y="20"/>
                  </a:cubicBezTo>
                  <a:cubicBezTo>
                    <a:pt x="6" y="21"/>
                    <a:pt x="1" y="17"/>
                    <a:pt x="0" y="11"/>
                  </a:cubicBezTo>
                  <a:cubicBezTo>
                    <a:pt x="0" y="6"/>
                    <a:pt x="4" y="1"/>
                    <a:pt x="10" y="0"/>
                  </a:cubicBezTo>
                  <a:cubicBezTo>
                    <a:pt x="15" y="0"/>
                    <a:pt x="20" y="4"/>
                    <a:pt x="21" y="9"/>
                  </a:cubicBezTo>
                  <a:close/>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61" name="Freeform 87">
              <a:extLst>
                <a:ext uri="{FF2B5EF4-FFF2-40B4-BE49-F238E27FC236}">
                  <a16:creationId xmlns:a16="http://schemas.microsoft.com/office/drawing/2014/main" xmlns="" id="{88891742-5C24-A84B-B1DD-103758C9AB9D}"/>
                </a:ext>
              </a:extLst>
            </p:cNvPr>
            <p:cNvSpPr>
              <a:spLocks/>
            </p:cNvSpPr>
            <p:nvPr/>
          </p:nvSpPr>
          <p:spPr bwMode="auto">
            <a:xfrm>
              <a:off x="5024752" y="2133724"/>
              <a:ext cx="47944" cy="47944"/>
            </a:xfrm>
            <a:custGeom>
              <a:avLst/>
              <a:gdLst>
                <a:gd name="T0" fmla="*/ 21 w 21"/>
                <a:gd name="T1" fmla="*/ 10 h 21"/>
                <a:gd name="T2" fmla="*/ 11 w 21"/>
                <a:gd name="T3" fmla="*/ 21 h 21"/>
                <a:gd name="T4" fmla="*/ 1 w 21"/>
                <a:gd name="T5" fmla="*/ 11 h 21"/>
                <a:gd name="T6" fmla="*/ 10 w 21"/>
                <a:gd name="T7" fmla="*/ 0 h 21"/>
                <a:gd name="T8" fmla="*/ 21 w 21"/>
                <a:gd name="T9" fmla="*/ 10 h 21"/>
              </a:gdLst>
              <a:ahLst/>
              <a:cxnLst>
                <a:cxn ang="0">
                  <a:pos x="T0" y="T1"/>
                </a:cxn>
                <a:cxn ang="0">
                  <a:pos x="T2" y="T3"/>
                </a:cxn>
                <a:cxn ang="0">
                  <a:pos x="T4" y="T5"/>
                </a:cxn>
                <a:cxn ang="0">
                  <a:pos x="T6" y="T7"/>
                </a:cxn>
                <a:cxn ang="0">
                  <a:pos x="T8" y="T9"/>
                </a:cxn>
              </a:cxnLst>
              <a:rect l="0" t="0" r="r" b="b"/>
              <a:pathLst>
                <a:path w="21" h="21">
                  <a:moveTo>
                    <a:pt x="21" y="10"/>
                  </a:moveTo>
                  <a:cubicBezTo>
                    <a:pt x="21" y="15"/>
                    <a:pt x="17" y="20"/>
                    <a:pt x="11" y="21"/>
                  </a:cubicBezTo>
                  <a:cubicBezTo>
                    <a:pt x="6" y="21"/>
                    <a:pt x="1" y="17"/>
                    <a:pt x="1" y="11"/>
                  </a:cubicBezTo>
                  <a:cubicBezTo>
                    <a:pt x="0" y="6"/>
                    <a:pt x="4" y="1"/>
                    <a:pt x="10" y="0"/>
                  </a:cubicBezTo>
                  <a:cubicBezTo>
                    <a:pt x="15" y="0"/>
                    <a:pt x="20" y="4"/>
                    <a:pt x="21" y="10"/>
                  </a:cubicBezTo>
                  <a:close/>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62" name="Freeform 88">
              <a:extLst>
                <a:ext uri="{FF2B5EF4-FFF2-40B4-BE49-F238E27FC236}">
                  <a16:creationId xmlns:a16="http://schemas.microsoft.com/office/drawing/2014/main" xmlns="" id="{FA9FCF32-299E-3C4D-9D2C-BD44BF5EF4C8}"/>
                </a:ext>
              </a:extLst>
            </p:cNvPr>
            <p:cNvSpPr>
              <a:spLocks/>
            </p:cNvSpPr>
            <p:nvPr/>
          </p:nvSpPr>
          <p:spPr bwMode="auto">
            <a:xfrm>
              <a:off x="6721494" y="2746469"/>
              <a:ext cx="47944" cy="47944"/>
            </a:xfrm>
            <a:custGeom>
              <a:avLst/>
              <a:gdLst>
                <a:gd name="T0" fmla="*/ 21 w 21"/>
                <a:gd name="T1" fmla="*/ 9 h 21"/>
                <a:gd name="T2" fmla="*/ 12 w 21"/>
                <a:gd name="T3" fmla="*/ 20 h 21"/>
                <a:gd name="T4" fmla="*/ 1 w 21"/>
                <a:gd name="T5" fmla="*/ 11 h 21"/>
                <a:gd name="T6" fmla="*/ 10 w 21"/>
                <a:gd name="T7" fmla="*/ 0 h 21"/>
                <a:gd name="T8" fmla="*/ 21 w 21"/>
                <a:gd name="T9" fmla="*/ 9 h 21"/>
              </a:gdLst>
              <a:ahLst/>
              <a:cxnLst>
                <a:cxn ang="0">
                  <a:pos x="T0" y="T1"/>
                </a:cxn>
                <a:cxn ang="0">
                  <a:pos x="T2" y="T3"/>
                </a:cxn>
                <a:cxn ang="0">
                  <a:pos x="T4" y="T5"/>
                </a:cxn>
                <a:cxn ang="0">
                  <a:pos x="T6" y="T7"/>
                </a:cxn>
                <a:cxn ang="0">
                  <a:pos x="T8" y="T9"/>
                </a:cxn>
              </a:cxnLst>
              <a:rect l="0" t="0" r="r" b="b"/>
              <a:pathLst>
                <a:path w="21" h="21">
                  <a:moveTo>
                    <a:pt x="21" y="9"/>
                  </a:moveTo>
                  <a:cubicBezTo>
                    <a:pt x="21" y="15"/>
                    <a:pt x="17" y="20"/>
                    <a:pt x="12" y="20"/>
                  </a:cubicBezTo>
                  <a:cubicBezTo>
                    <a:pt x="6" y="21"/>
                    <a:pt x="1" y="17"/>
                    <a:pt x="1" y="11"/>
                  </a:cubicBezTo>
                  <a:cubicBezTo>
                    <a:pt x="0" y="6"/>
                    <a:pt x="4" y="1"/>
                    <a:pt x="10" y="0"/>
                  </a:cubicBezTo>
                  <a:cubicBezTo>
                    <a:pt x="15" y="0"/>
                    <a:pt x="20" y="4"/>
                    <a:pt x="21" y="9"/>
                  </a:cubicBezTo>
                  <a:close/>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63" name="Freeform 89">
              <a:extLst>
                <a:ext uri="{FF2B5EF4-FFF2-40B4-BE49-F238E27FC236}">
                  <a16:creationId xmlns:a16="http://schemas.microsoft.com/office/drawing/2014/main" xmlns="" id="{971B92AF-95C7-7D4D-9077-94BF7D374E8B}"/>
                </a:ext>
              </a:extLst>
            </p:cNvPr>
            <p:cNvSpPr>
              <a:spLocks/>
            </p:cNvSpPr>
            <p:nvPr/>
          </p:nvSpPr>
          <p:spPr bwMode="auto">
            <a:xfrm>
              <a:off x="7583313" y="3119495"/>
              <a:ext cx="47944" cy="49113"/>
            </a:xfrm>
            <a:custGeom>
              <a:avLst/>
              <a:gdLst>
                <a:gd name="T0" fmla="*/ 20 w 21"/>
                <a:gd name="T1" fmla="*/ 10 h 21"/>
                <a:gd name="T2" fmla="*/ 11 w 21"/>
                <a:gd name="T3" fmla="*/ 21 h 21"/>
                <a:gd name="T4" fmla="*/ 0 w 21"/>
                <a:gd name="T5" fmla="*/ 11 h 21"/>
                <a:gd name="T6" fmla="*/ 10 w 21"/>
                <a:gd name="T7" fmla="*/ 1 h 21"/>
                <a:gd name="T8" fmla="*/ 20 w 21"/>
                <a:gd name="T9" fmla="*/ 10 h 21"/>
              </a:gdLst>
              <a:ahLst/>
              <a:cxnLst>
                <a:cxn ang="0">
                  <a:pos x="T0" y="T1"/>
                </a:cxn>
                <a:cxn ang="0">
                  <a:pos x="T2" y="T3"/>
                </a:cxn>
                <a:cxn ang="0">
                  <a:pos x="T4" y="T5"/>
                </a:cxn>
                <a:cxn ang="0">
                  <a:pos x="T6" y="T7"/>
                </a:cxn>
                <a:cxn ang="0">
                  <a:pos x="T8" y="T9"/>
                </a:cxn>
              </a:cxnLst>
              <a:rect l="0" t="0" r="r" b="b"/>
              <a:pathLst>
                <a:path w="21" h="21">
                  <a:moveTo>
                    <a:pt x="20" y="10"/>
                  </a:moveTo>
                  <a:cubicBezTo>
                    <a:pt x="21" y="15"/>
                    <a:pt x="17" y="20"/>
                    <a:pt x="11" y="21"/>
                  </a:cubicBezTo>
                  <a:cubicBezTo>
                    <a:pt x="6" y="21"/>
                    <a:pt x="1" y="17"/>
                    <a:pt x="0" y="11"/>
                  </a:cubicBezTo>
                  <a:cubicBezTo>
                    <a:pt x="0" y="6"/>
                    <a:pt x="4" y="1"/>
                    <a:pt x="10" y="1"/>
                  </a:cubicBezTo>
                  <a:cubicBezTo>
                    <a:pt x="15" y="0"/>
                    <a:pt x="20" y="4"/>
                    <a:pt x="20" y="10"/>
                  </a:cubicBezTo>
                  <a:close/>
                </a:path>
              </a:pathLst>
            </a:cu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64" name="Freeform 90">
              <a:extLst>
                <a:ext uri="{FF2B5EF4-FFF2-40B4-BE49-F238E27FC236}">
                  <a16:creationId xmlns:a16="http://schemas.microsoft.com/office/drawing/2014/main" xmlns="" id="{6AFC9192-C4C6-7C4D-B719-1B0F290CDA04}"/>
                </a:ext>
              </a:extLst>
            </p:cNvPr>
            <p:cNvSpPr>
              <a:spLocks/>
            </p:cNvSpPr>
            <p:nvPr/>
          </p:nvSpPr>
          <p:spPr bwMode="auto">
            <a:xfrm>
              <a:off x="7610208" y="3119495"/>
              <a:ext cx="49114" cy="49113"/>
            </a:xfrm>
            <a:custGeom>
              <a:avLst/>
              <a:gdLst>
                <a:gd name="T0" fmla="*/ 20 w 21"/>
                <a:gd name="T1" fmla="*/ 10 h 21"/>
                <a:gd name="T2" fmla="*/ 11 w 21"/>
                <a:gd name="T3" fmla="*/ 21 h 21"/>
                <a:gd name="T4" fmla="*/ 0 w 21"/>
                <a:gd name="T5" fmla="*/ 11 h 21"/>
                <a:gd name="T6" fmla="*/ 10 w 21"/>
                <a:gd name="T7" fmla="*/ 1 h 21"/>
                <a:gd name="T8" fmla="*/ 20 w 21"/>
                <a:gd name="T9" fmla="*/ 10 h 21"/>
              </a:gdLst>
              <a:ahLst/>
              <a:cxnLst>
                <a:cxn ang="0">
                  <a:pos x="T0" y="T1"/>
                </a:cxn>
                <a:cxn ang="0">
                  <a:pos x="T2" y="T3"/>
                </a:cxn>
                <a:cxn ang="0">
                  <a:pos x="T4" y="T5"/>
                </a:cxn>
                <a:cxn ang="0">
                  <a:pos x="T6" y="T7"/>
                </a:cxn>
                <a:cxn ang="0">
                  <a:pos x="T8" y="T9"/>
                </a:cxn>
              </a:cxnLst>
              <a:rect l="0" t="0" r="r" b="b"/>
              <a:pathLst>
                <a:path w="21" h="21">
                  <a:moveTo>
                    <a:pt x="20" y="10"/>
                  </a:moveTo>
                  <a:cubicBezTo>
                    <a:pt x="21" y="15"/>
                    <a:pt x="17" y="20"/>
                    <a:pt x="11" y="21"/>
                  </a:cubicBezTo>
                  <a:cubicBezTo>
                    <a:pt x="6" y="21"/>
                    <a:pt x="1" y="17"/>
                    <a:pt x="0" y="11"/>
                  </a:cubicBezTo>
                  <a:cubicBezTo>
                    <a:pt x="0" y="6"/>
                    <a:pt x="4" y="1"/>
                    <a:pt x="10" y="1"/>
                  </a:cubicBezTo>
                  <a:cubicBezTo>
                    <a:pt x="15" y="0"/>
                    <a:pt x="20" y="4"/>
                    <a:pt x="20" y="10"/>
                  </a:cubicBezTo>
                  <a:close/>
                </a:path>
              </a:pathLst>
            </a:cu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65" name="Freeform 91">
              <a:extLst>
                <a:ext uri="{FF2B5EF4-FFF2-40B4-BE49-F238E27FC236}">
                  <a16:creationId xmlns:a16="http://schemas.microsoft.com/office/drawing/2014/main" xmlns="" id="{2C2E1464-B041-D043-9438-E68169BCF845}"/>
                </a:ext>
              </a:extLst>
            </p:cNvPr>
            <p:cNvSpPr>
              <a:spLocks/>
            </p:cNvSpPr>
            <p:nvPr/>
          </p:nvSpPr>
          <p:spPr bwMode="auto">
            <a:xfrm>
              <a:off x="7621901" y="3119495"/>
              <a:ext cx="49114" cy="49113"/>
            </a:xfrm>
            <a:custGeom>
              <a:avLst/>
              <a:gdLst>
                <a:gd name="T0" fmla="*/ 20 w 21"/>
                <a:gd name="T1" fmla="*/ 10 h 21"/>
                <a:gd name="T2" fmla="*/ 11 w 21"/>
                <a:gd name="T3" fmla="*/ 21 h 21"/>
                <a:gd name="T4" fmla="*/ 0 w 21"/>
                <a:gd name="T5" fmla="*/ 11 h 21"/>
                <a:gd name="T6" fmla="*/ 9 w 21"/>
                <a:gd name="T7" fmla="*/ 1 h 21"/>
                <a:gd name="T8" fmla="*/ 20 w 21"/>
                <a:gd name="T9" fmla="*/ 10 h 21"/>
              </a:gdLst>
              <a:ahLst/>
              <a:cxnLst>
                <a:cxn ang="0">
                  <a:pos x="T0" y="T1"/>
                </a:cxn>
                <a:cxn ang="0">
                  <a:pos x="T2" y="T3"/>
                </a:cxn>
                <a:cxn ang="0">
                  <a:pos x="T4" y="T5"/>
                </a:cxn>
                <a:cxn ang="0">
                  <a:pos x="T6" y="T7"/>
                </a:cxn>
                <a:cxn ang="0">
                  <a:pos x="T8" y="T9"/>
                </a:cxn>
              </a:cxnLst>
              <a:rect l="0" t="0" r="r" b="b"/>
              <a:pathLst>
                <a:path w="21" h="21">
                  <a:moveTo>
                    <a:pt x="20" y="10"/>
                  </a:moveTo>
                  <a:cubicBezTo>
                    <a:pt x="21" y="15"/>
                    <a:pt x="17" y="20"/>
                    <a:pt x="11" y="21"/>
                  </a:cubicBezTo>
                  <a:cubicBezTo>
                    <a:pt x="6" y="21"/>
                    <a:pt x="1" y="17"/>
                    <a:pt x="0" y="11"/>
                  </a:cubicBezTo>
                  <a:cubicBezTo>
                    <a:pt x="0" y="6"/>
                    <a:pt x="4" y="1"/>
                    <a:pt x="9" y="1"/>
                  </a:cubicBezTo>
                  <a:cubicBezTo>
                    <a:pt x="15" y="0"/>
                    <a:pt x="20" y="4"/>
                    <a:pt x="20" y="10"/>
                  </a:cubicBezTo>
                  <a:close/>
                </a:path>
              </a:pathLst>
            </a:cu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66" name="Freeform 92">
              <a:extLst>
                <a:ext uri="{FF2B5EF4-FFF2-40B4-BE49-F238E27FC236}">
                  <a16:creationId xmlns:a16="http://schemas.microsoft.com/office/drawing/2014/main" xmlns="" id="{855C7B59-D109-0C4E-9976-5AD00345659B}"/>
                </a:ext>
              </a:extLst>
            </p:cNvPr>
            <p:cNvSpPr>
              <a:spLocks/>
            </p:cNvSpPr>
            <p:nvPr/>
          </p:nvSpPr>
          <p:spPr bwMode="auto">
            <a:xfrm>
              <a:off x="7652305" y="3119495"/>
              <a:ext cx="47944" cy="49113"/>
            </a:xfrm>
            <a:custGeom>
              <a:avLst/>
              <a:gdLst>
                <a:gd name="T0" fmla="*/ 21 w 21"/>
                <a:gd name="T1" fmla="*/ 10 h 21"/>
                <a:gd name="T2" fmla="*/ 12 w 21"/>
                <a:gd name="T3" fmla="*/ 21 h 21"/>
                <a:gd name="T4" fmla="*/ 1 w 21"/>
                <a:gd name="T5" fmla="*/ 11 h 21"/>
                <a:gd name="T6" fmla="*/ 10 w 21"/>
                <a:gd name="T7" fmla="*/ 1 h 21"/>
                <a:gd name="T8" fmla="*/ 21 w 21"/>
                <a:gd name="T9" fmla="*/ 10 h 21"/>
              </a:gdLst>
              <a:ahLst/>
              <a:cxnLst>
                <a:cxn ang="0">
                  <a:pos x="T0" y="T1"/>
                </a:cxn>
                <a:cxn ang="0">
                  <a:pos x="T2" y="T3"/>
                </a:cxn>
                <a:cxn ang="0">
                  <a:pos x="T4" y="T5"/>
                </a:cxn>
                <a:cxn ang="0">
                  <a:pos x="T6" y="T7"/>
                </a:cxn>
                <a:cxn ang="0">
                  <a:pos x="T8" y="T9"/>
                </a:cxn>
              </a:cxnLst>
              <a:rect l="0" t="0" r="r" b="b"/>
              <a:pathLst>
                <a:path w="21" h="21">
                  <a:moveTo>
                    <a:pt x="21" y="10"/>
                  </a:moveTo>
                  <a:cubicBezTo>
                    <a:pt x="21" y="15"/>
                    <a:pt x="17" y="20"/>
                    <a:pt x="12" y="21"/>
                  </a:cubicBezTo>
                  <a:cubicBezTo>
                    <a:pt x="6" y="21"/>
                    <a:pt x="1" y="17"/>
                    <a:pt x="1" y="11"/>
                  </a:cubicBezTo>
                  <a:cubicBezTo>
                    <a:pt x="0" y="6"/>
                    <a:pt x="5" y="1"/>
                    <a:pt x="10" y="1"/>
                  </a:cubicBezTo>
                  <a:cubicBezTo>
                    <a:pt x="16" y="0"/>
                    <a:pt x="21" y="4"/>
                    <a:pt x="21" y="10"/>
                  </a:cubicBezTo>
                  <a:close/>
                </a:path>
              </a:pathLst>
            </a:cu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67" name="Freeform 93">
              <a:extLst>
                <a:ext uri="{FF2B5EF4-FFF2-40B4-BE49-F238E27FC236}">
                  <a16:creationId xmlns:a16="http://schemas.microsoft.com/office/drawing/2014/main" xmlns="" id="{FAAC1062-216E-5044-BA0B-7AF3C24F76EC}"/>
                </a:ext>
              </a:extLst>
            </p:cNvPr>
            <p:cNvSpPr>
              <a:spLocks/>
            </p:cNvSpPr>
            <p:nvPr/>
          </p:nvSpPr>
          <p:spPr bwMode="auto">
            <a:xfrm>
              <a:off x="7702587" y="3258648"/>
              <a:ext cx="50283" cy="52622"/>
            </a:xfrm>
            <a:custGeom>
              <a:avLst/>
              <a:gdLst>
                <a:gd name="T0" fmla="*/ 21 w 22"/>
                <a:gd name="T1" fmla="*/ 15 h 23"/>
                <a:gd name="T2" fmla="*/ 8 w 22"/>
                <a:gd name="T3" fmla="*/ 21 h 23"/>
                <a:gd name="T4" fmla="*/ 1 w 22"/>
                <a:gd name="T5" fmla="*/ 9 h 23"/>
                <a:gd name="T6" fmla="*/ 14 w 22"/>
                <a:gd name="T7" fmla="*/ 2 h 23"/>
                <a:gd name="T8" fmla="*/ 21 w 22"/>
                <a:gd name="T9" fmla="*/ 15 h 23"/>
              </a:gdLst>
              <a:ahLst/>
              <a:cxnLst>
                <a:cxn ang="0">
                  <a:pos x="T0" y="T1"/>
                </a:cxn>
                <a:cxn ang="0">
                  <a:pos x="T2" y="T3"/>
                </a:cxn>
                <a:cxn ang="0">
                  <a:pos x="T4" y="T5"/>
                </a:cxn>
                <a:cxn ang="0">
                  <a:pos x="T6" y="T7"/>
                </a:cxn>
                <a:cxn ang="0">
                  <a:pos x="T8" y="T9"/>
                </a:cxn>
              </a:cxnLst>
              <a:rect l="0" t="0" r="r" b="b"/>
              <a:pathLst>
                <a:path w="22" h="23">
                  <a:moveTo>
                    <a:pt x="21" y="15"/>
                  </a:moveTo>
                  <a:cubicBezTo>
                    <a:pt x="19" y="20"/>
                    <a:pt x="13" y="23"/>
                    <a:pt x="8" y="21"/>
                  </a:cubicBezTo>
                  <a:cubicBezTo>
                    <a:pt x="3" y="20"/>
                    <a:pt x="0" y="14"/>
                    <a:pt x="1" y="9"/>
                  </a:cubicBezTo>
                  <a:cubicBezTo>
                    <a:pt x="3" y="3"/>
                    <a:pt x="9" y="0"/>
                    <a:pt x="14" y="2"/>
                  </a:cubicBezTo>
                  <a:cubicBezTo>
                    <a:pt x="19" y="4"/>
                    <a:pt x="22" y="9"/>
                    <a:pt x="21" y="15"/>
                  </a:cubicBezTo>
                  <a:close/>
                </a:path>
              </a:pathLst>
            </a:cu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68" name="Freeform 94">
              <a:extLst>
                <a:ext uri="{FF2B5EF4-FFF2-40B4-BE49-F238E27FC236}">
                  <a16:creationId xmlns:a16="http://schemas.microsoft.com/office/drawing/2014/main" xmlns="" id="{248FC5FC-EA90-8E49-A3FF-78E4BA08AC2B}"/>
                </a:ext>
              </a:extLst>
            </p:cNvPr>
            <p:cNvSpPr>
              <a:spLocks/>
            </p:cNvSpPr>
            <p:nvPr/>
          </p:nvSpPr>
          <p:spPr bwMode="auto">
            <a:xfrm>
              <a:off x="7716620" y="3258648"/>
              <a:ext cx="50283" cy="52622"/>
            </a:xfrm>
            <a:custGeom>
              <a:avLst/>
              <a:gdLst>
                <a:gd name="T0" fmla="*/ 20 w 22"/>
                <a:gd name="T1" fmla="*/ 15 h 23"/>
                <a:gd name="T2" fmla="*/ 8 w 22"/>
                <a:gd name="T3" fmla="*/ 21 h 23"/>
                <a:gd name="T4" fmla="*/ 1 w 22"/>
                <a:gd name="T5" fmla="*/ 9 h 23"/>
                <a:gd name="T6" fmla="*/ 14 w 22"/>
                <a:gd name="T7" fmla="*/ 2 h 23"/>
                <a:gd name="T8" fmla="*/ 20 w 22"/>
                <a:gd name="T9" fmla="*/ 15 h 23"/>
              </a:gdLst>
              <a:ahLst/>
              <a:cxnLst>
                <a:cxn ang="0">
                  <a:pos x="T0" y="T1"/>
                </a:cxn>
                <a:cxn ang="0">
                  <a:pos x="T2" y="T3"/>
                </a:cxn>
                <a:cxn ang="0">
                  <a:pos x="T4" y="T5"/>
                </a:cxn>
                <a:cxn ang="0">
                  <a:pos x="T6" y="T7"/>
                </a:cxn>
                <a:cxn ang="0">
                  <a:pos x="T8" y="T9"/>
                </a:cxn>
              </a:cxnLst>
              <a:rect l="0" t="0" r="r" b="b"/>
              <a:pathLst>
                <a:path w="22" h="23">
                  <a:moveTo>
                    <a:pt x="20" y="15"/>
                  </a:moveTo>
                  <a:cubicBezTo>
                    <a:pt x="19" y="20"/>
                    <a:pt x="13" y="23"/>
                    <a:pt x="8" y="21"/>
                  </a:cubicBezTo>
                  <a:cubicBezTo>
                    <a:pt x="2" y="20"/>
                    <a:pt x="0" y="14"/>
                    <a:pt x="1" y="9"/>
                  </a:cubicBezTo>
                  <a:cubicBezTo>
                    <a:pt x="3" y="3"/>
                    <a:pt x="8" y="0"/>
                    <a:pt x="14" y="2"/>
                  </a:cubicBezTo>
                  <a:cubicBezTo>
                    <a:pt x="19" y="4"/>
                    <a:pt x="22" y="9"/>
                    <a:pt x="20" y="15"/>
                  </a:cubicBezTo>
                  <a:close/>
                </a:path>
              </a:pathLst>
            </a:cu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69" name="Freeform 95">
              <a:extLst>
                <a:ext uri="{FF2B5EF4-FFF2-40B4-BE49-F238E27FC236}">
                  <a16:creationId xmlns:a16="http://schemas.microsoft.com/office/drawing/2014/main" xmlns="" id="{415A1FBB-973C-3843-9C5D-BFC3509DD46B}"/>
                </a:ext>
              </a:extLst>
            </p:cNvPr>
            <p:cNvSpPr>
              <a:spLocks/>
            </p:cNvSpPr>
            <p:nvPr/>
          </p:nvSpPr>
          <p:spPr bwMode="auto">
            <a:xfrm>
              <a:off x="7735330" y="3258648"/>
              <a:ext cx="52622" cy="52622"/>
            </a:xfrm>
            <a:custGeom>
              <a:avLst/>
              <a:gdLst>
                <a:gd name="T0" fmla="*/ 21 w 23"/>
                <a:gd name="T1" fmla="*/ 15 h 23"/>
                <a:gd name="T2" fmla="*/ 8 w 23"/>
                <a:gd name="T3" fmla="*/ 21 h 23"/>
                <a:gd name="T4" fmla="*/ 2 w 23"/>
                <a:gd name="T5" fmla="*/ 9 h 23"/>
                <a:gd name="T6" fmla="*/ 14 w 23"/>
                <a:gd name="T7" fmla="*/ 2 h 23"/>
                <a:gd name="T8" fmla="*/ 21 w 23"/>
                <a:gd name="T9" fmla="*/ 15 h 23"/>
              </a:gdLst>
              <a:ahLst/>
              <a:cxnLst>
                <a:cxn ang="0">
                  <a:pos x="T0" y="T1"/>
                </a:cxn>
                <a:cxn ang="0">
                  <a:pos x="T2" y="T3"/>
                </a:cxn>
                <a:cxn ang="0">
                  <a:pos x="T4" y="T5"/>
                </a:cxn>
                <a:cxn ang="0">
                  <a:pos x="T6" y="T7"/>
                </a:cxn>
                <a:cxn ang="0">
                  <a:pos x="T8" y="T9"/>
                </a:cxn>
              </a:cxnLst>
              <a:rect l="0" t="0" r="r" b="b"/>
              <a:pathLst>
                <a:path w="23" h="23">
                  <a:moveTo>
                    <a:pt x="21" y="15"/>
                  </a:moveTo>
                  <a:cubicBezTo>
                    <a:pt x="19" y="20"/>
                    <a:pt x="14" y="23"/>
                    <a:pt x="8" y="21"/>
                  </a:cubicBezTo>
                  <a:cubicBezTo>
                    <a:pt x="3" y="20"/>
                    <a:pt x="0" y="14"/>
                    <a:pt x="2" y="9"/>
                  </a:cubicBezTo>
                  <a:cubicBezTo>
                    <a:pt x="3" y="3"/>
                    <a:pt x="9" y="0"/>
                    <a:pt x="14" y="2"/>
                  </a:cubicBezTo>
                  <a:cubicBezTo>
                    <a:pt x="20" y="4"/>
                    <a:pt x="23" y="9"/>
                    <a:pt x="21" y="15"/>
                  </a:cubicBezTo>
                  <a:close/>
                </a:path>
              </a:pathLst>
            </a:cu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70" name="Freeform 96">
              <a:extLst>
                <a:ext uri="{FF2B5EF4-FFF2-40B4-BE49-F238E27FC236}">
                  <a16:creationId xmlns:a16="http://schemas.microsoft.com/office/drawing/2014/main" xmlns="" id="{CAD18E30-A63E-4846-941D-C7DB7694872D}"/>
                </a:ext>
              </a:extLst>
            </p:cNvPr>
            <p:cNvSpPr>
              <a:spLocks/>
            </p:cNvSpPr>
            <p:nvPr/>
          </p:nvSpPr>
          <p:spPr bwMode="auto">
            <a:xfrm>
              <a:off x="7971541" y="3365060"/>
              <a:ext cx="50283" cy="50283"/>
            </a:xfrm>
            <a:custGeom>
              <a:avLst/>
              <a:gdLst>
                <a:gd name="T0" fmla="*/ 21 w 22"/>
                <a:gd name="T1" fmla="*/ 14 h 22"/>
                <a:gd name="T2" fmla="*/ 8 w 22"/>
                <a:gd name="T3" fmla="*/ 21 h 22"/>
                <a:gd name="T4" fmla="*/ 1 w 22"/>
                <a:gd name="T5" fmla="*/ 8 h 22"/>
                <a:gd name="T6" fmla="*/ 14 w 22"/>
                <a:gd name="T7" fmla="*/ 2 h 22"/>
                <a:gd name="T8" fmla="*/ 21 w 22"/>
                <a:gd name="T9" fmla="*/ 14 h 22"/>
              </a:gdLst>
              <a:ahLst/>
              <a:cxnLst>
                <a:cxn ang="0">
                  <a:pos x="T0" y="T1"/>
                </a:cxn>
                <a:cxn ang="0">
                  <a:pos x="T2" y="T3"/>
                </a:cxn>
                <a:cxn ang="0">
                  <a:pos x="T4" y="T5"/>
                </a:cxn>
                <a:cxn ang="0">
                  <a:pos x="T6" y="T7"/>
                </a:cxn>
                <a:cxn ang="0">
                  <a:pos x="T8" y="T9"/>
                </a:cxn>
              </a:cxnLst>
              <a:rect l="0" t="0" r="r" b="b"/>
              <a:pathLst>
                <a:path w="22" h="22">
                  <a:moveTo>
                    <a:pt x="21" y="14"/>
                  </a:moveTo>
                  <a:cubicBezTo>
                    <a:pt x="19" y="20"/>
                    <a:pt x="13" y="22"/>
                    <a:pt x="8" y="21"/>
                  </a:cubicBezTo>
                  <a:cubicBezTo>
                    <a:pt x="3" y="19"/>
                    <a:pt x="0" y="14"/>
                    <a:pt x="1" y="8"/>
                  </a:cubicBezTo>
                  <a:cubicBezTo>
                    <a:pt x="3" y="3"/>
                    <a:pt x="9" y="0"/>
                    <a:pt x="14" y="2"/>
                  </a:cubicBezTo>
                  <a:cubicBezTo>
                    <a:pt x="19" y="3"/>
                    <a:pt x="22" y="9"/>
                    <a:pt x="21" y="14"/>
                  </a:cubicBezTo>
                  <a:close/>
                </a:path>
              </a:pathLst>
            </a:cu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71" name="Freeform 97">
              <a:extLst>
                <a:ext uri="{FF2B5EF4-FFF2-40B4-BE49-F238E27FC236}">
                  <a16:creationId xmlns:a16="http://schemas.microsoft.com/office/drawing/2014/main" xmlns="" id="{07589C7F-8ABE-A143-8DDE-7B54EC5C431A}"/>
                </a:ext>
              </a:extLst>
            </p:cNvPr>
            <p:cNvSpPr>
              <a:spLocks/>
            </p:cNvSpPr>
            <p:nvPr/>
          </p:nvSpPr>
          <p:spPr bwMode="auto">
            <a:xfrm>
              <a:off x="8066259" y="3365060"/>
              <a:ext cx="52622" cy="50283"/>
            </a:xfrm>
            <a:custGeom>
              <a:avLst/>
              <a:gdLst>
                <a:gd name="T0" fmla="*/ 21 w 23"/>
                <a:gd name="T1" fmla="*/ 14 h 22"/>
                <a:gd name="T2" fmla="*/ 8 w 23"/>
                <a:gd name="T3" fmla="*/ 21 h 22"/>
                <a:gd name="T4" fmla="*/ 2 w 23"/>
                <a:gd name="T5" fmla="*/ 8 h 22"/>
                <a:gd name="T6" fmla="*/ 14 w 23"/>
                <a:gd name="T7" fmla="*/ 2 h 22"/>
                <a:gd name="T8" fmla="*/ 21 w 23"/>
                <a:gd name="T9" fmla="*/ 14 h 22"/>
              </a:gdLst>
              <a:ahLst/>
              <a:cxnLst>
                <a:cxn ang="0">
                  <a:pos x="T0" y="T1"/>
                </a:cxn>
                <a:cxn ang="0">
                  <a:pos x="T2" y="T3"/>
                </a:cxn>
                <a:cxn ang="0">
                  <a:pos x="T4" y="T5"/>
                </a:cxn>
                <a:cxn ang="0">
                  <a:pos x="T6" y="T7"/>
                </a:cxn>
                <a:cxn ang="0">
                  <a:pos x="T8" y="T9"/>
                </a:cxn>
              </a:cxnLst>
              <a:rect l="0" t="0" r="r" b="b"/>
              <a:pathLst>
                <a:path w="23" h="22">
                  <a:moveTo>
                    <a:pt x="21" y="14"/>
                  </a:moveTo>
                  <a:cubicBezTo>
                    <a:pt x="19" y="20"/>
                    <a:pt x="14" y="22"/>
                    <a:pt x="8" y="21"/>
                  </a:cubicBezTo>
                  <a:cubicBezTo>
                    <a:pt x="3" y="19"/>
                    <a:pt x="0" y="14"/>
                    <a:pt x="2" y="8"/>
                  </a:cubicBezTo>
                  <a:cubicBezTo>
                    <a:pt x="3" y="3"/>
                    <a:pt x="9" y="0"/>
                    <a:pt x="14" y="2"/>
                  </a:cubicBezTo>
                  <a:cubicBezTo>
                    <a:pt x="20" y="3"/>
                    <a:pt x="23" y="9"/>
                    <a:pt x="21" y="14"/>
                  </a:cubicBezTo>
                  <a:close/>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72" name="Freeform 98">
              <a:extLst>
                <a:ext uri="{FF2B5EF4-FFF2-40B4-BE49-F238E27FC236}">
                  <a16:creationId xmlns:a16="http://schemas.microsoft.com/office/drawing/2014/main" xmlns="" id="{1B781323-388A-EB4C-9F59-A30376C4DD6F}"/>
                </a:ext>
              </a:extLst>
            </p:cNvPr>
            <p:cNvSpPr>
              <a:spLocks/>
            </p:cNvSpPr>
            <p:nvPr/>
          </p:nvSpPr>
          <p:spPr bwMode="auto">
            <a:xfrm>
              <a:off x="8109526" y="3365060"/>
              <a:ext cx="52622" cy="50283"/>
            </a:xfrm>
            <a:custGeom>
              <a:avLst/>
              <a:gdLst>
                <a:gd name="T0" fmla="*/ 21 w 23"/>
                <a:gd name="T1" fmla="*/ 14 h 22"/>
                <a:gd name="T2" fmla="*/ 9 w 23"/>
                <a:gd name="T3" fmla="*/ 21 h 22"/>
                <a:gd name="T4" fmla="*/ 2 w 23"/>
                <a:gd name="T5" fmla="*/ 8 h 22"/>
                <a:gd name="T6" fmla="*/ 15 w 23"/>
                <a:gd name="T7" fmla="*/ 2 h 22"/>
                <a:gd name="T8" fmla="*/ 21 w 23"/>
                <a:gd name="T9" fmla="*/ 14 h 22"/>
              </a:gdLst>
              <a:ahLst/>
              <a:cxnLst>
                <a:cxn ang="0">
                  <a:pos x="T0" y="T1"/>
                </a:cxn>
                <a:cxn ang="0">
                  <a:pos x="T2" y="T3"/>
                </a:cxn>
                <a:cxn ang="0">
                  <a:pos x="T4" y="T5"/>
                </a:cxn>
                <a:cxn ang="0">
                  <a:pos x="T6" y="T7"/>
                </a:cxn>
                <a:cxn ang="0">
                  <a:pos x="T8" y="T9"/>
                </a:cxn>
              </a:cxnLst>
              <a:rect l="0" t="0" r="r" b="b"/>
              <a:pathLst>
                <a:path w="23" h="22">
                  <a:moveTo>
                    <a:pt x="21" y="14"/>
                  </a:moveTo>
                  <a:cubicBezTo>
                    <a:pt x="20" y="20"/>
                    <a:pt x="14" y="22"/>
                    <a:pt x="9" y="21"/>
                  </a:cubicBezTo>
                  <a:cubicBezTo>
                    <a:pt x="3" y="19"/>
                    <a:pt x="0" y="14"/>
                    <a:pt x="2" y="8"/>
                  </a:cubicBezTo>
                  <a:cubicBezTo>
                    <a:pt x="4" y="3"/>
                    <a:pt x="9" y="0"/>
                    <a:pt x="15" y="2"/>
                  </a:cubicBezTo>
                  <a:cubicBezTo>
                    <a:pt x="20" y="3"/>
                    <a:pt x="23" y="9"/>
                    <a:pt x="21" y="14"/>
                  </a:cubicBezTo>
                  <a:close/>
                </a:path>
              </a:pathLst>
            </a:cu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73" name="Freeform 99">
              <a:extLst>
                <a:ext uri="{FF2B5EF4-FFF2-40B4-BE49-F238E27FC236}">
                  <a16:creationId xmlns:a16="http://schemas.microsoft.com/office/drawing/2014/main" xmlns="" id="{FFE12E91-BFA0-F241-A167-0CA9836CB860}"/>
                </a:ext>
              </a:extLst>
            </p:cNvPr>
            <p:cNvSpPr>
              <a:spLocks/>
            </p:cNvSpPr>
            <p:nvPr/>
          </p:nvSpPr>
          <p:spPr bwMode="auto">
            <a:xfrm>
              <a:off x="8178517" y="3365060"/>
              <a:ext cx="50283" cy="50283"/>
            </a:xfrm>
            <a:custGeom>
              <a:avLst/>
              <a:gdLst>
                <a:gd name="T0" fmla="*/ 21 w 22"/>
                <a:gd name="T1" fmla="*/ 14 h 22"/>
                <a:gd name="T2" fmla="*/ 8 w 22"/>
                <a:gd name="T3" fmla="*/ 21 h 22"/>
                <a:gd name="T4" fmla="*/ 1 w 22"/>
                <a:gd name="T5" fmla="*/ 8 h 22"/>
                <a:gd name="T6" fmla="*/ 14 w 22"/>
                <a:gd name="T7" fmla="*/ 2 h 22"/>
                <a:gd name="T8" fmla="*/ 21 w 22"/>
                <a:gd name="T9" fmla="*/ 14 h 22"/>
              </a:gdLst>
              <a:ahLst/>
              <a:cxnLst>
                <a:cxn ang="0">
                  <a:pos x="T0" y="T1"/>
                </a:cxn>
                <a:cxn ang="0">
                  <a:pos x="T2" y="T3"/>
                </a:cxn>
                <a:cxn ang="0">
                  <a:pos x="T4" y="T5"/>
                </a:cxn>
                <a:cxn ang="0">
                  <a:pos x="T6" y="T7"/>
                </a:cxn>
                <a:cxn ang="0">
                  <a:pos x="T8" y="T9"/>
                </a:cxn>
              </a:cxnLst>
              <a:rect l="0" t="0" r="r" b="b"/>
              <a:pathLst>
                <a:path w="22" h="22">
                  <a:moveTo>
                    <a:pt x="21" y="14"/>
                  </a:moveTo>
                  <a:cubicBezTo>
                    <a:pt x="19" y="20"/>
                    <a:pt x="13" y="22"/>
                    <a:pt x="8" y="21"/>
                  </a:cubicBezTo>
                  <a:cubicBezTo>
                    <a:pt x="3" y="19"/>
                    <a:pt x="0" y="14"/>
                    <a:pt x="1" y="8"/>
                  </a:cubicBezTo>
                  <a:cubicBezTo>
                    <a:pt x="3" y="3"/>
                    <a:pt x="9" y="0"/>
                    <a:pt x="14" y="2"/>
                  </a:cubicBezTo>
                  <a:cubicBezTo>
                    <a:pt x="19" y="3"/>
                    <a:pt x="22" y="9"/>
                    <a:pt x="21" y="14"/>
                  </a:cubicBezTo>
                  <a:close/>
                </a:path>
              </a:pathLst>
            </a:cu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74" name="Freeform 100">
              <a:extLst>
                <a:ext uri="{FF2B5EF4-FFF2-40B4-BE49-F238E27FC236}">
                  <a16:creationId xmlns:a16="http://schemas.microsoft.com/office/drawing/2014/main" xmlns="" id="{EA70351F-6918-4C4C-A7F3-AE72AD2DE032}"/>
                </a:ext>
              </a:extLst>
            </p:cNvPr>
            <p:cNvSpPr>
              <a:spLocks/>
            </p:cNvSpPr>
            <p:nvPr/>
          </p:nvSpPr>
          <p:spPr bwMode="auto">
            <a:xfrm>
              <a:off x="8135251" y="3365060"/>
              <a:ext cx="50283" cy="50283"/>
            </a:xfrm>
            <a:custGeom>
              <a:avLst/>
              <a:gdLst>
                <a:gd name="T0" fmla="*/ 20 w 22"/>
                <a:gd name="T1" fmla="*/ 14 h 22"/>
                <a:gd name="T2" fmla="*/ 8 w 22"/>
                <a:gd name="T3" fmla="*/ 21 h 22"/>
                <a:gd name="T4" fmla="*/ 1 w 22"/>
                <a:gd name="T5" fmla="*/ 8 h 22"/>
                <a:gd name="T6" fmla="*/ 14 w 22"/>
                <a:gd name="T7" fmla="*/ 2 h 22"/>
                <a:gd name="T8" fmla="*/ 20 w 22"/>
                <a:gd name="T9" fmla="*/ 14 h 22"/>
              </a:gdLst>
              <a:ahLst/>
              <a:cxnLst>
                <a:cxn ang="0">
                  <a:pos x="T0" y="T1"/>
                </a:cxn>
                <a:cxn ang="0">
                  <a:pos x="T2" y="T3"/>
                </a:cxn>
                <a:cxn ang="0">
                  <a:pos x="T4" y="T5"/>
                </a:cxn>
                <a:cxn ang="0">
                  <a:pos x="T6" y="T7"/>
                </a:cxn>
                <a:cxn ang="0">
                  <a:pos x="T8" y="T9"/>
                </a:cxn>
              </a:cxnLst>
              <a:rect l="0" t="0" r="r" b="b"/>
              <a:pathLst>
                <a:path w="22" h="22">
                  <a:moveTo>
                    <a:pt x="20" y="14"/>
                  </a:moveTo>
                  <a:cubicBezTo>
                    <a:pt x="19" y="20"/>
                    <a:pt x="13" y="22"/>
                    <a:pt x="8" y="21"/>
                  </a:cubicBezTo>
                  <a:cubicBezTo>
                    <a:pt x="2" y="19"/>
                    <a:pt x="0" y="14"/>
                    <a:pt x="1" y="8"/>
                  </a:cubicBezTo>
                  <a:cubicBezTo>
                    <a:pt x="3" y="3"/>
                    <a:pt x="8" y="0"/>
                    <a:pt x="14" y="2"/>
                  </a:cubicBezTo>
                  <a:cubicBezTo>
                    <a:pt x="19" y="3"/>
                    <a:pt x="22" y="9"/>
                    <a:pt x="20" y="14"/>
                  </a:cubicBezTo>
                  <a:close/>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75" name="Oval 101">
              <a:extLst>
                <a:ext uri="{FF2B5EF4-FFF2-40B4-BE49-F238E27FC236}">
                  <a16:creationId xmlns:a16="http://schemas.microsoft.com/office/drawing/2014/main" xmlns="" id="{D71BEB21-8DCE-6B41-ABA3-E3B7C403AFDB}"/>
                </a:ext>
              </a:extLst>
            </p:cNvPr>
            <p:cNvSpPr>
              <a:spLocks noChangeArrowheads="1"/>
            </p:cNvSpPr>
            <p:nvPr/>
          </p:nvSpPr>
          <p:spPr bwMode="auto">
            <a:xfrm>
              <a:off x="7214964" y="3189656"/>
              <a:ext cx="46774" cy="45605"/>
            </a:xfrm>
            <a:prstGeom prst="ellipse">
              <a:avLst/>
            </a:prstGeom>
            <a:noFill/>
            <a:ln w="12700"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76" name="Oval 102">
              <a:extLst>
                <a:ext uri="{FF2B5EF4-FFF2-40B4-BE49-F238E27FC236}">
                  <a16:creationId xmlns:a16="http://schemas.microsoft.com/office/drawing/2014/main" xmlns="" id="{0F94CB2C-9D8D-FA4C-9B3D-F5DF00A13613}"/>
                </a:ext>
              </a:extLst>
            </p:cNvPr>
            <p:cNvSpPr>
              <a:spLocks noChangeArrowheads="1"/>
            </p:cNvSpPr>
            <p:nvPr/>
          </p:nvSpPr>
          <p:spPr bwMode="auto">
            <a:xfrm>
              <a:off x="7226658" y="3189656"/>
              <a:ext cx="45605" cy="45605"/>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77" name="Oval 103">
              <a:extLst>
                <a:ext uri="{FF2B5EF4-FFF2-40B4-BE49-F238E27FC236}">
                  <a16:creationId xmlns:a16="http://schemas.microsoft.com/office/drawing/2014/main" xmlns="" id="{17C05A32-7598-734A-89AE-CE259204717A}"/>
                </a:ext>
              </a:extLst>
            </p:cNvPr>
            <p:cNvSpPr>
              <a:spLocks noChangeArrowheads="1"/>
            </p:cNvSpPr>
            <p:nvPr/>
          </p:nvSpPr>
          <p:spPr bwMode="auto">
            <a:xfrm>
              <a:off x="7152989" y="3149898"/>
              <a:ext cx="46774" cy="46774"/>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78" name="Oval 104">
              <a:extLst>
                <a:ext uri="{FF2B5EF4-FFF2-40B4-BE49-F238E27FC236}">
                  <a16:creationId xmlns:a16="http://schemas.microsoft.com/office/drawing/2014/main" xmlns="" id="{547830CE-9EBB-F645-8EFD-81D7AA5CA968}"/>
                </a:ext>
              </a:extLst>
            </p:cNvPr>
            <p:cNvSpPr>
              <a:spLocks noChangeArrowheads="1"/>
            </p:cNvSpPr>
            <p:nvPr/>
          </p:nvSpPr>
          <p:spPr bwMode="auto">
            <a:xfrm>
              <a:off x="7107383" y="3069212"/>
              <a:ext cx="45605" cy="46774"/>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79" name="Oval 105">
              <a:extLst>
                <a:ext uri="{FF2B5EF4-FFF2-40B4-BE49-F238E27FC236}">
                  <a16:creationId xmlns:a16="http://schemas.microsoft.com/office/drawing/2014/main" xmlns="" id="{4E597B61-A58F-604B-8BB0-A063B23285F7}"/>
                </a:ext>
              </a:extLst>
            </p:cNvPr>
            <p:cNvSpPr>
              <a:spLocks noChangeArrowheads="1"/>
            </p:cNvSpPr>
            <p:nvPr/>
          </p:nvSpPr>
          <p:spPr bwMode="auto">
            <a:xfrm>
              <a:off x="7088673" y="3069212"/>
              <a:ext cx="45605" cy="46774"/>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80" name="Oval 106">
              <a:extLst>
                <a:ext uri="{FF2B5EF4-FFF2-40B4-BE49-F238E27FC236}">
                  <a16:creationId xmlns:a16="http://schemas.microsoft.com/office/drawing/2014/main" xmlns="" id="{CBB2D241-6405-3749-ADE7-4B618748031A}"/>
                </a:ext>
              </a:extLst>
            </p:cNvPr>
            <p:cNvSpPr>
              <a:spLocks noChangeArrowheads="1"/>
            </p:cNvSpPr>
            <p:nvPr/>
          </p:nvSpPr>
          <p:spPr bwMode="auto">
            <a:xfrm>
              <a:off x="7007987" y="3032962"/>
              <a:ext cx="46774" cy="45605"/>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81" name="Oval 107">
              <a:extLst>
                <a:ext uri="{FF2B5EF4-FFF2-40B4-BE49-F238E27FC236}">
                  <a16:creationId xmlns:a16="http://schemas.microsoft.com/office/drawing/2014/main" xmlns="" id="{17D0C7D3-5DB8-DD49-897C-0987549914F7}"/>
                </a:ext>
              </a:extLst>
            </p:cNvPr>
            <p:cNvSpPr>
              <a:spLocks noChangeArrowheads="1"/>
            </p:cNvSpPr>
            <p:nvPr/>
          </p:nvSpPr>
          <p:spPr bwMode="auto">
            <a:xfrm>
              <a:off x="6988108" y="3032962"/>
              <a:ext cx="45605" cy="45605"/>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82" name="Oval 108">
              <a:extLst>
                <a:ext uri="{FF2B5EF4-FFF2-40B4-BE49-F238E27FC236}">
                  <a16:creationId xmlns:a16="http://schemas.microsoft.com/office/drawing/2014/main" xmlns="" id="{07991964-654D-F84C-A9CB-F28A93CFC7C1}"/>
                </a:ext>
              </a:extLst>
            </p:cNvPr>
            <p:cNvSpPr>
              <a:spLocks noChangeArrowheads="1"/>
            </p:cNvSpPr>
            <p:nvPr/>
          </p:nvSpPr>
          <p:spPr bwMode="auto">
            <a:xfrm>
              <a:off x="6912100" y="3032962"/>
              <a:ext cx="45605" cy="45605"/>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83" name="Oval 109">
              <a:extLst>
                <a:ext uri="{FF2B5EF4-FFF2-40B4-BE49-F238E27FC236}">
                  <a16:creationId xmlns:a16="http://schemas.microsoft.com/office/drawing/2014/main" xmlns="" id="{57FE0218-555E-E549-BB4A-183D6D78463A}"/>
                </a:ext>
              </a:extLst>
            </p:cNvPr>
            <p:cNvSpPr>
              <a:spLocks noChangeArrowheads="1"/>
            </p:cNvSpPr>
            <p:nvPr/>
          </p:nvSpPr>
          <p:spPr bwMode="auto">
            <a:xfrm>
              <a:off x="6900406" y="3032962"/>
              <a:ext cx="45605" cy="45605"/>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84" name="Oval 110">
              <a:extLst>
                <a:ext uri="{FF2B5EF4-FFF2-40B4-BE49-F238E27FC236}">
                  <a16:creationId xmlns:a16="http://schemas.microsoft.com/office/drawing/2014/main" xmlns="" id="{F6C083CB-519A-F043-B1E2-BC90DFD633FD}"/>
                </a:ext>
              </a:extLst>
            </p:cNvPr>
            <p:cNvSpPr>
              <a:spLocks noChangeArrowheads="1"/>
            </p:cNvSpPr>
            <p:nvPr/>
          </p:nvSpPr>
          <p:spPr bwMode="auto">
            <a:xfrm>
              <a:off x="6833753" y="3000220"/>
              <a:ext cx="45605" cy="45605"/>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85" name="Oval 111">
              <a:extLst>
                <a:ext uri="{FF2B5EF4-FFF2-40B4-BE49-F238E27FC236}">
                  <a16:creationId xmlns:a16="http://schemas.microsoft.com/office/drawing/2014/main" xmlns="" id="{AB5340AB-A07E-DF4F-9C6F-C63583F4352E}"/>
                </a:ext>
              </a:extLst>
            </p:cNvPr>
            <p:cNvSpPr>
              <a:spLocks noChangeArrowheads="1"/>
            </p:cNvSpPr>
            <p:nvPr/>
          </p:nvSpPr>
          <p:spPr bwMode="auto">
            <a:xfrm>
              <a:off x="6783471" y="3000220"/>
              <a:ext cx="45605" cy="45605"/>
            </a:xfrm>
            <a:prstGeom prst="ellipse">
              <a:avLst/>
            </a:prstGeom>
            <a:noFill/>
            <a:ln w="12700"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86" name="Oval 112">
              <a:extLst>
                <a:ext uri="{FF2B5EF4-FFF2-40B4-BE49-F238E27FC236}">
                  <a16:creationId xmlns:a16="http://schemas.microsoft.com/office/drawing/2014/main" xmlns="" id="{74099F33-3B1A-F546-87E7-B52DA2FEF5D0}"/>
                </a:ext>
              </a:extLst>
            </p:cNvPr>
            <p:cNvSpPr>
              <a:spLocks noChangeArrowheads="1"/>
            </p:cNvSpPr>
            <p:nvPr/>
          </p:nvSpPr>
          <p:spPr bwMode="auto">
            <a:xfrm>
              <a:off x="6663026" y="2976833"/>
              <a:ext cx="46774" cy="46774"/>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87" name="Oval 113">
              <a:extLst>
                <a:ext uri="{FF2B5EF4-FFF2-40B4-BE49-F238E27FC236}">
                  <a16:creationId xmlns:a16="http://schemas.microsoft.com/office/drawing/2014/main" xmlns="" id="{1F545DA8-D518-8A4C-9A64-474948699478}"/>
                </a:ext>
              </a:extLst>
            </p:cNvPr>
            <p:cNvSpPr>
              <a:spLocks noChangeArrowheads="1"/>
            </p:cNvSpPr>
            <p:nvPr/>
          </p:nvSpPr>
          <p:spPr bwMode="auto">
            <a:xfrm>
              <a:off x="6654840" y="2976833"/>
              <a:ext cx="45605" cy="46774"/>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88" name="Oval 114">
              <a:extLst>
                <a:ext uri="{FF2B5EF4-FFF2-40B4-BE49-F238E27FC236}">
                  <a16:creationId xmlns:a16="http://schemas.microsoft.com/office/drawing/2014/main" xmlns="" id="{1D67993C-A386-7A45-AA02-9DCA92F2BDF1}"/>
                </a:ext>
              </a:extLst>
            </p:cNvPr>
            <p:cNvSpPr>
              <a:spLocks noChangeArrowheads="1"/>
            </p:cNvSpPr>
            <p:nvPr/>
          </p:nvSpPr>
          <p:spPr bwMode="auto">
            <a:xfrm>
              <a:off x="6633792" y="2976833"/>
              <a:ext cx="45605" cy="46774"/>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89" name="Oval 115">
              <a:extLst>
                <a:ext uri="{FF2B5EF4-FFF2-40B4-BE49-F238E27FC236}">
                  <a16:creationId xmlns:a16="http://schemas.microsoft.com/office/drawing/2014/main" xmlns="" id="{FA27B988-8ADB-2946-8EAF-5E854CEE22D4}"/>
                </a:ext>
              </a:extLst>
            </p:cNvPr>
            <p:cNvSpPr>
              <a:spLocks noChangeArrowheads="1"/>
            </p:cNvSpPr>
            <p:nvPr/>
          </p:nvSpPr>
          <p:spPr bwMode="auto">
            <a:xfrm>
              <a:off x="6615082" y="2976833"/>
              <a:ext cx="47944" cy="46774"/>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90" name="Oval 116">
              <a:extLst>
                <a:ext uri="{FF2B5EF4-FFF2-40B4-BE49-F238E27FC236}">
                  <a16:creationId xmlns:a16="http://schemas.microsoft.com/office/drawing/2014/main" xmlns="" id="{501303DD-DC5E-5646-A2F9-E4C184C350E9}"/>
                </a:ext>
              </a:extLst>
            </p:cNvPr>
            <p:cNvSpPr>
              <a:spLocks noChangeArrowheads="1"/>
            </p:cNvSpPr>
            <p:nvPr/>
          </p:nvSpPr>
          <p:spPr bwMode="auto">
            <a:xfrm>
              <a:off x="6591695" y="2976833"/>
              <a:ext cx="49114" cy="46774"/>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91" name="Oval 117">
              <a:extLst>
                <a:ext uri="{FF2B5EF4-FFF2-40B4-BE49-F238E27FC236}">
                  <a16:creationId xmlns:a16="http://schemas.microsoft.com/office/drawing/2014/main" xmlns="" id="{2FEB0B74-E67A-494E-A88A-EB112C0CE678}"/>
                </a:ext>
              </a:extLst>
            </p:cNvPr>
            <p:cNvSpPr>
              <a:spLocks noChangeArrowheads="1"/>
            </p:cNvSpPr>
            <p:nvPr/>
          </p:nvSpPr>
          <p:spPr bwMode="auto">
            <a:xfrm>
              <a:off x="6560122" y="2976833"/>
              <a:ext cx="45605" cy="46774"/>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92" name="Oval 118">
              <a:extLst>
                <a:ext uri="{FF2B5EF4-FFF2-40B4-BE49-F238E27FC236}">
                  <a16:creationId xmlns:a16="http://schemas.microsoft.com/office/drawing/2014/main" xmlns="" id="{6894E0A0-6616-4C4E-AC4B-8F7CE4AA3A7E}"/>
                </a:ext>
              </a:extLst>
            </p:cNvPr>
            <p:cNvSpPr>
              <a:spLocks noChangeArrowheads="1"/>
            </p:cNvSpPr>
            <p:nvPr/>
          </p:nvSpPr>
          <p:spPr bwMode="auto">
            <a:xfrm>
              <a:off x="6460727" y="2933566"/>
              <a:ext cx="46774" cy="45605"/>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93" name="Oval 119">
              <a:extLst>
                <a:ext uri="{FF2B5EF4-FFF2-40B4-BE49-F238E27FC236}">
                  <a16:creationId xmlns:a16="http://schemas.microsoft.com/office/drawing/2014/main" xmlns="" id="{220C1DB8-D9E3-2F49-B350-CF42BA056D58}"/>
                </a:ext>
              </a:extLst>
            </p:cNvPr>
            <p:cNvSpPr>
              <a:spLocks noChangeArrowheads="1"/>
            </p:cNvSpPr>
            <p:nvPr/>
          </p:nvSpPr>
          <p:spPr bwMode="auto">
            <a:xfrm>
              <a:off x="6440848" y="2933566"/>
              <a:ext cx="45605" cy="45605"/>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94" name="Oval 120">
              <a:extLst>
                <a:ext uri="{FF2B5EF4-FFF2-40B4-BE49-F238E27FC236}">
                  <a16:creationId xmlns:a16="http://schemas.microsoft.com/office/drawing/2014/main" xmlns="" id="{C1AD750B-4F7C-1849-892A-637430054758}"/>
                </a:ext>
              </a:extLst>
            </p:cNvPr>
            <p:cNvSpPr>
              <a:spLocks noChangeArrowheads="1"/>
            </p:cNvSpPr>
            <p:nvPr/>
          </p:nvSpPr>
          <p:spPr bwMode="auto">
            <a:xfrm>
              <a:off x="6300524" y="2810784"/>
              <a:ext cx="45605" cy="49113"/>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95" name="Oval 121">
              <a:extLst>
                <a:ext uri="{FF2B5EF4-FFF2-40B4-BE49-F238E27FC236}">
                  <a16:creationId xmlns:a16="http://schemas.microsoft.com/office/drawing/2014/main" xmlns="" id="{CA2513B9-1790-4E4D-B5A7-562152134CEB}"/>
                </a:ext>
              </a:extLst>
            </p:cNvPr>
            <p:cNvSpPr>
              <a:spLocks noChangeArrowheads="1"/>
            </p:cNvSpPr>
            <p:nvPr/>
          </p:nvSpPr>
          <p:spPr bwMode="auto">
            <a:xfrm>
              <a:off x="6288830" y="2810784"/>
              <a:ext cx="45605" cy="49113"/>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96" name="Oval 122">
              <a:extLst>
                <a:ext uri="{FF2B5EF4-FFF2-40B4-BE49-F238E27FC236}">
                  <a16:creationId xmlns:a16="http://schemas.microsoft.com/office/drawing/2014/main" xmlns="" id="{DB6FCAE5-3AA0-484D-9410-F73C23E15AB2}"/>
                </a:ext>
              </a:extLst>
            </p:cNvPr>
            <p:cNvSpPr>
              <a:spLocks noChangeArrowheads="1"/>
            </p:cNvSpPr>
            <p:nvPr/>
          </p:nvSpPr>
          <p:spPr bwMode="auto">
            <a:xfrm>
              <a:off x="6132136" y="2711387"/>
              <a:ext cx="46774" cy="46774"/>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97" name="Oval 123">
              <a:extLst>
                <a:ext uri="{FF2B5EF4-FFF2-40B4-BE49-F238E27FC236}">
                  <a16:creationId xmlns:a16="http://schemas.microsoft.com/office/drawing/2014/main" xmlns="" id="{DF5530B3-A1BD-764F-B931-756450DBF63E}"/>
                </a:ext>
              </a:extLst>
            </p:cNvPr>
            <p:cNvSpPr>
              <a:spLocks noChangeArrowheads="1"/>
            </p:cNvSpPr>
            <p:nvPr/>
          </p:nvSpPr>
          <p:spPr bwMode="auto">
            <a:xfrm>
              <a:off x="6102902" y="2693848"/>
              <a:ext cx="45605" cy="45605"/>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98" name="Oval 124">
              <a:extLst>
                <a:ext uri="{FF2B5EF4-FFF2-40B4-BE49-F238E27FC236}">
                  <a16:creationId xmlns:a16="http://schemas.microsoft.com/office/drawing/2014/main" xmlns="" id="{13011B89-EA2B-2F46-8C99-8D240D04649F}"/>
                </a:ext>
              </a:extLst>
            </p:cNvPr>
            <p:cNvSpPr>
              <a:spLocks noChangeArrowheads="1"/>
            </p:cNvSpPr>
            <p:nvPr/>
          </p:nvSpPr>
          <p:spPr bwMode="auto">
            <a:xfrm>
              <a:off x="6070160" y="2675138"/>
              <a:ext cx="45605" cy="45605"/>
            </a:xfrm>
            <a:prstGeom prst="ellipse">
              <a:avLst/>
            </a:prstGeom>
            <a:noFill/>
            <a:ln w="12700"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499" name="Oval 125">
              <a:extLst>
                <a:ext uri="{FF2B5EF4-FFF2-40B4-BE49-F238E27FC236}">
                  <a16:creationId xmlns:a16="http://schemas.microsoft.com/office/drawing/2014/main" xmlns="" id="{9186654E-FD07-FD48-958F-FD9A034A7E34}"/>
                </a:ext>
              </a:extLst>
            </p:cNvPr>
            <p:cNvSpPr>
              <a:spLocks noChangeArrowheads="1"/>
            </p:cNvSpPr>
            <p:nvPr/>
          </p:nvSpPr>
          <p:spPr bwMode="auto">
            <a:xfrm>
              <a:off x="6074838" y="2675138"/>
              <a:ext cx="45605" cy="45605"/>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500" name="Oval 126">
              <a:extLst>
                <a:ext uri="{FF2B5EF4-FFF2-40B4-BE49-F238E27FC236}">
                  <a16:creationId xmlns:a16="http://schemas.microsoft.com/office/drawing/2014/main" xmlns="" id="{B8E38656-358B-8C4E-AE58-6751A3775190}"/>
                </a:ext>
              </a:extLst>
            </p:cNvPr>
            <p:cNvSpPr>
              <a:spLocks noChangeArrowheads="1"/>
            </p:cNvSpPr>
            <p:nvPr/>
          </p:nvSpPr>
          <p:spPr bwMode="auto">
            <a:xfrm>
              <a:off x="6024555" y="2656428"/>
              <a:ext cx="45605" cy="46774"/>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501" name="Oval 127">
              <a:extLst>
                <a:ext uri="{FF2B5EF4-FFF2-40B4-BE49-F238E27FC236}">
                  <a16:creationId xmlns:a16="http://schemas.microsoft.com/office/drawing/2014/main" xmlns="" id="{2CD5469E-446A-D04B-8E97-D735A3626EDC}"/>
                </a:ext>
              </a:extLst>
            </p:cNvPr>
            <p:cNvSpPr>
              <a:spLocks noChangeArrowheads="1"/>
            </p:cNvSpPr>
            <p:nvPr/>
          </p:nvSpPr>
          <p:spPr bwMode="auto">
            <a:xfrm>
              <a:off x="5971934" y="2617839"/>
              <a:ext cx="45605" cy="47944"/>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502" name="Oval 128">
              <a:extLst>
                <a:ext uri="{FF2B5EF4-FFF2-40B4-BE49-F238E27FC236}">
                  <a16:creationId xmlns:a16="http://schemas.microsoft.com/office/drawing/2014/main" xmlns="" id="{A16BB9A4-1259-5740-A3EF-760AB665AAB8}"/>
                </a:ext>
              </a:extLst>
            </p:cNvPr>
            <p:cNvSpPr>
              <a:spLocks noChangeArrowheads="1"/>
            </p:cNvSpPr>
            <p:nvPr/>
          </p:nvSpPr>
          <p:spPr bwMode="auto">
            <a:xfrm>
              <a:off x="5905280" y="2585097"/>
              <a:ext cx="45605" cy="45605"/>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503" name="Oval 129">
              <a:extLst>
                <a:ext uri="{FF2B5EF4-FFF2-40B4-BE49-F238E27FC236}">
                  <a16:creationId xmlns:a16="http://schemas.microsoft.com/office/drawing/2014/main" xmlns="" id="{E6C5A0D7-E098-054A-B335-F605EC0A43FF}"/>
                </a:ext>
              </a:extLst>
            </p:cNvPr>
            <p:cNvSpPr>
              <a:spLocks noChangeArrowheads="1"/>
            </p:cNvSpPr>
            <p:nvPr/>
          </p:nvSpPr>
          <p:spPr bwMode="auto">
            <a:xfrm>
              <a:off x="5879554" y="2568726"/>
              <a:ext cx="45605" cy="46774"/>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504" name="Oval 130">
              <a:extLst>
                <a:ext uri="{FF2B5EF4-FFF2-40B4-BE49-F238E27FC236}">
                  <a16:creationId xmlns:a16="http://schemas.microsoft.com/office/drawing/2014/main" xmlns="" id="{66D15F24-09E0-F841-8F38-D19608465F3E}"/>
                </a:ext>
              </a:extLst>
            </p:cNvPr>
            <p:cNvSpPr>
              <a:spLocks noChangeArrowheads="1"/>
            </p:cNvSpPr>
            <p:nvPr/>
          </p:nvSpPr>
          <p:spPr bwMode="auto">
            <a:xfrm>
              <a:off x="5863183" y="2550016"/>
              <a:ext cx="45605" cy="46774"/>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505" name="Oval 131">
              <a:extLst>
                <a:ext uri="{FF2B5EF4-FFF2-40B4-BE49-F238E27FC236}">
                  <a16:creationId xmlns:a16="http://schemas.microsoft.com/office/drawing/2014/main" xmlns="" id="{8C1D1D06-6679-E444-94CA-765F69A4FF71}"/>
                </a:ext>
              </a:extLst>
            </p:cNvPr>
            <p:cNvSpPr>
              <a:spLocks noChangeArrowheads="1"/>
            </p:cNvSpPr>
            <p:nvPr/>
          </p:nvSpPr>
          <p:spPr bwMode="auto">
            <a:xfrm>
              <a:off x="5858505" y="2545339"/>
              <a:ext cx="46774" cy="46774"/>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506" name="Oval 132">
              <a:extLst>
                <a:ext uri="{FF2B5EF4-FFF2-40B4-BE49-F238E27FC236}">
                  <a16:creationId xmlns:a16="http://schemas.microsoft.com/office/drawing/2014/main" xmlns="" id="{473DE347-70E4-8F45-B2C4-6B835A797CB2}"/>
                </a:ext>
              </a:extLst>
            </p:cNvPr>
            <p:cNvSpPr>
              <a:spLocks noChangeArrowheads="1"/>
            </p:cNvSpPr>
            <p:nvPr/>
          </p:nvSpPr>
          <p:spPr bwMode="auto">
            <a:xfrm>
              <a:off x="5842134" y="2534815"/>
              <a:ext cx="46774" cy="47944"/>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507" name="Oval 133">
              <a:extLst>
                <a:ext uri="{FF2B5EF4-FFF2-40B4-BE49-F238E27FC236}">
                  <a16:creationId xmlns:a16="http://schemas.microsoft.com/office/drawing/2014/main" xmlns="" id="{B1B46220-A417-DF49-80DA-ABFE474153CF}"/>
                </a:ext>
              </a:extLst>
            </p:cNvPr>
            <p:cNvSpPr>
              <a:spLocks noChangeArrowheads="1"/>
            </p:cNvSpPr>
            <p:nvPr/>
          </p:nvSpPr>
          <p:spPr bwMode="auto">
            <a:xfrm>
              <a:off x="5812901" y="2499734"/>
              <a:ext cx="45605" cy="45605"/>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508" name="Oval 134">
              <a:extLst>
                <a:ext uri="{FF2B5EF4-FFF2-40B4-BE49-F238E27FC236}">
                  <a16:creationId xmlns:a16="http://schemas.microsoft.com/office/drawing/2014/main" xmlns="" id="{FA4D9E83-6C94-F24C-B5A2-3F40B0904C07}"/>
                </a:ext>
              </a:extLst>
            </p:cNvPr>
            <p:cNvSpPr>
              <a:spLocks noChangeArrowheads="1"/>
            </p:cNvSpPr>
            <p:nvPr/>
          </p:nvSpPr>
          <p:spPr bwMode="auto">
            <a:xfrm>
              <a:off x="5794191" y="2466992"/>
              <a:ext cx="46774" cy="46774"/>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509" name="Oval 135">
              <a:extLst>
                <a:ext uri="{FF2B5EF4-FFF2-40B4-BE49-F238E27FC236}">
                  <a16:creationId xmlns:a16="http://schemas.microsoft.com/office/drawing/2014/main" xmlns="" id="{342E5159-989B-5340-ACB2-E22F7C72E228}"/>
                </a:ext>
              </a:extLst>
            </p:cNvPr>
            <p:cNvSpPr>
              <a:spLocks noChangeArrowheads="1"/>
            </p:cNvSpPr>
            <p:nvPr/>
          </p:nvSpPr>
          <p:spPr bwMode="auto">
            <a:xfrm>
              <a:off x="5775481" y="2466992"/>
              <a:ext cx="46774" cy="46774"/>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510" name="Oval 136">
              <a:extLst>
                <a:ext uri="{FF2B5EF4-FFF2-40B4-BE49-F238E27FC236}">
                  <a16:creationId xmlns:a16="http://schemas.microsoft.com/office/drawing/2014/main" xmlns="" id="{503DBFCA-F2C8-B74B-97FA-6541BB6E8031}"/>
                </a:ext>
              </a:extLst>
            </p:cNvPr>
            <p:cNvSpPr>
              <a:spLocks noChangeArrowheads="1"/>
            </p:cNvSpPr>
            <p:nvPr/>
          </p:nvSpPr>
          <p:spPr bwMode="auto">
            <a:xfrm>
              <a:off x="5736892" y="2442435"/>
              <a:ext cx="45605" cy="45605"/>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511" name="Oval 137">
              <a:extLst>
                <a:ext uri="{FF2B5EF4-FFF2-40B4-BE49-F238E27FC236}">
                  <a16:creationId xmlns:a16="http://schemas.microsoft.com/office/drawing/2014/main" xmlns="" id="{12D90749-169D-D641-B3FD-D25E5015359A}"/>
                </a:ext>
              </a:extLst>
            </p:cNvPr>
            <p:cNvSpPr>
              <a:spLocks noChangeArrowheads="1"/>
            </p:cNvSpPr>
            <p:nvPr/>
          </p:nvSpPr>
          <p:spPr bwMode="auto">
            <a:xfrm>
              <a:off x="5702981" y="2421386"/>
              <a:ext cx="47944" cy="45605"/>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512" name="Oval 138">
              <a:extLst>
                <a:ext uri="{FF2B5EF4-FFF2-40B4-BE49-F238E27FC236}">
                  <a16:creationId xmlns:a16="http://schemas.microsoft.com/office/drawing/2014/main" xmlns="" id="{CCB006C5-6FAA-FE42-A2BE-FD9F5DA4167C}"/>
                </a:ext>
              </a:extLst>
            </p:cNvPr>
            <p:cNvSpPr>
              <a:spLocks noChangeArrowheads="1"/>
            </p:cNvSpPr>
            <p:nvPr/>
          </p:nvSpPr>
          <p:spPr bwMode="auto">
            <a:xfrm>
              <a:off x="5373221" y="2314975"/>
              <a:ext cx="46774" cy="46774"/>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513" name="Oval 139">
              <a:extLst>
                <a:ext uri="{FF2B5EF4-FFF2-40B4-BE49-F238E27FC236}">
                  <a16:creationId xmlns:a16="http://schemas.microsoft.com/office/drawing/2014/main" xmlns="" id="{5C49E9AA-C2C0-A541-A1A3-A7752EBC08EA}"/>
                </a:ext>
              </a:extLst>
            </p:cNvPr>
            <p:cNvSpPr>
              <a:spLocks noChangeArrowheads="1"/>
            </p:cNvSpPr>
            <p:nvPr/>
          </p:nvSpPr>
          <p:spPr bwMode="auto">
            <a:xfrm>
              <a:off x="4982655" y="2137232"/>
              <a:ext cx="45605" cy="46774"/>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514" name="Oval 140">
              <a:extLst>
                <a:ext uri="{FF2B5EF4-FFF2-40B4-BE49-F238E27FC236}">
                  <a16:creationId xmlns:a16="http://schemas.microsoft.com/office/drawing/2014/main" xmlns="" id="{C2C5BA60-13D3-484B-98ED-1CA736D17092}"/>
                </a:ext>
              </a:extLst>
            </p:cNvPr>
            <p:cNvSpPr>
              <a:spLocks noChangeArrowheads="1"/>
            </p:cNvSpPr>
            <p:nvPr/>
          </p:nvSpPr>
          <p:spPr bwMode="auto">
            <a:xfrm>
              <a:off x="4849348" y="2110337"/>
              <a:ext cx="45605" cy="45605"/>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515" name="Oval 141">
              <a:extLst>
                <a:ext uri="{FF2B5EF4-FFF2-40B4-BE49-F238E27FC236}">
                  <a16:creationId xmlns:a16="http://schemas.microsoft.com/office/drawing/2014/main" xmlns="" id="{BD10F4B5-0FDE-C14D-8253-918544127E72}"/>
                </a:ext>
              </a:extLst>
            </p:cNvPr>
            <p:cNvSpPr>
              <a:spLocks noChangeArrowheads="1"/>
            </p:cNvSpPr>
            <p:nvPr/>
          </p:nvSpPr>
          <p:spPr bwMode="auto">
            <a:xfrm>
              <a:off x="5775481" y="2458806"/>
              <a:ext cx="46774" cy="45605"/>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516" name="Oval 142">
              <a:extLst>
                <a:ext uri="{FF2B5EF4-FFF2-40B4-BE49-F238E27FC236}">
                  <a16:creationId xmlns:a16="http://schemas.microsoft.com/office/drawing/2014/main" xmlns="" id="{E2D2FB8B-DE8C-0340-9093-C400A7218ABF}"/>
                </a:ext>
              </a:extLst>
            </p:cNvPr>
            <p:cNvSpPr>
              <a:spLocks noChangeArrowheads="1"/>
            </p:cNvSpPr>
            <p:nvPr/>
          </p:nvSpPr>
          <p:spPr bwMode="auto">
            <a:xfrm>
              <a:off x="6778793" y="3000220"/>
              <a:ext cx="45605" cy="45605"/>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517" name="Oval 143">
              <a:extLst>
                <a:ext uri="{FF2B5EF4-FFF2-40B4-BE49-F238E27FC236}">
                  <a16:creationId xmlns:a16="http://schemas.microsoft.com/office/drawing/2014/main" xmlns="" id="{16BDC209-0DF9-EC4A-8695-8255D28D82FA}"/>
                </a:ext>
              </a:extLst>
            </p:cNvPr>
            <p:cNvSpPr>
              <a:spLocks noChangeArrowheads="1"/>
            </p:cNvSpPr>
            <p:nvPr/>
          </p:nvSpPr>
          <p:spPr bwMode="auto">
            <a:xfrm>
              <a:off x="7176376" y="3189656"/>
              <a:ext cx="47944" cy="45605"/>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518" name="Oval 144">
              <a:extLst>
                <a:ext uri="{FF2B5EF4-FFF2-40B4-BE49-F238E27FC236}">
                  <a16:creationId xmlns:a16="http://schemas.microsoft.com/office/drawing/2014/main" xmlns="" id="{FDF19DEE-3819-124A-B46E-65EA7312E14E}"/>
                </a:ext>
              </a:extLst>
            </p:cNvPr>
            <p:cNvSpPr>
              <a:spLocks noChangeArrowheads="1"/>
            </p:cNvSpPr>
            <p:nvPr/>
          </p:nvSpPr>
          <p:spPr bwMode="auto">
            <a:xfrm>
              <a:off x="7323715" y="3249293"/>
              <a:ext cx="45605" cy="47944"/>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519" name="Oval 145">
              <a:extLst>
                <a:ext uri="{FF2B5EF4-FFF2-40B4-BE49-F238E27FC236}">
                  <a16:creationId xmlns:a16="http://schemas.microsoft.com/office/drawing/2014/main" xmlns="" id="{CCB2A544-B713-894D-B44A-45C108C30E65}"/>
                </a:ext>
              </a:extLst>
            </p:cNvPr>
            <p:cNvSpPr>
              <a:spLocks noChangeArrowheads="1"/>
            </p:cNvSpPr>
            <p:nvPr/>
          </p:nvSpPr>
          <p:spPr bwMode="auto">
            <a:xfrm>
              <a:off x="7514320" y="3373245"/>
              <a:ext cx="45605" cy="49113"/>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520" name="Oval 146">
              <a:extLst>
                <a:ext uri="{FF2B5EF4-FFF2-40B4-BE49-F238E27FC236}">
                  <a16:creationId xmlns:a16="http://schemas.microsoft.com/office/drawing/2014/main" xmlns="" id="{CA9074E9-C80B-1843-A074-6CBBCCEEAC99}"/>
                </a:ext>
              </a:extLst>
            </p:cNvPr>
            <p:cNvSpPr>
              <a:spLocks noChangeArrowheads="1"/>
            </p:cNvSpPr>
            <p:nvPr/>
          </p:nvSpPr>
          <p:spPr bwMode="auto">
            <a:xfrm>
              <a:off x="7550571" y="3373245"/>
              <a:ext cx="46774" cy="49113"/>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521" name="Oval 147">
              <a:extLst>
                <a:ext uri="{FF2B5EF4-FFF2-40B4-BE49-F238E27FC236}">
                  <a16:creationId xmlns:a16="http://schemas.microsoft.com/office/drawing/2014/main" xmlns="" id="{EAA4BAC6-5768-2D4E-9A78-DC41C724A57B}"/>
                </a:ext>
              </a:extLst>
            </p:cNvPr>
            <p:cNvSpPr>
              <a:spLocks noChangeArrowheads="1"/>
            </p:cNvSpPr>
            <p:nvPr/>
          </p:nvSpPr>
          <p:spPr bwMode="auto">
            <a:xfrm>
              <a:off x="7580974" y="3373245"/>
              <a:ext cx="45605" cy="49113"/>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522" name="Oval 148">
              <a:extLst>
                <a:ext uri="{FF2B5EF4-FFF2-40B4-BE49-F238E27FC236}">
                  <a16:creationId xmlns:a16="http://schemas.microsoft.com/office/drawing/2014/main" xmlns="" id="{53A62127-65CE-4749-BFCB-8EB6D65ED3BA}"/>
                </a:ext>
              </a:extLst>
            </p:cNvPr>
            <p:cNvSpPr>
              <a:spLocks noChangeArrowheads="1"/>
            </p:cNvSpPr>
            <p:nvPr/>
          </p:nvSpPr>
          <p:spPr bwMode="auto">
            <a:xfrm>
              <a:off x="7604361" y="3373245"/>
              <a:ext cx="45605" cy="49113"/>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523" name="Oval 149">
              <a:extLst>
                <a:ext uri="{FF2B5EF4-FFF2-40B4-BE49-F238E27FC236}">
                  <a16:creationId xmlns:a16="http://schemas.microsoft.com/office/drawing/2014/main" xmlns="" id="{2FD38ABE-4C66-AE41-9706-9E1B49AFD52B}"/>
                </a:ext>
              </a:extLst>
            </p:cNvPr>
            <p:cNvSpPr>
              <a:spLocks noChangeArrowheads="1"/>
            </p:cNvSpPr>
            <p:nvPr/>
          </p:nvSpPr>
          <p:spPr bwMode="auto">
            <a:xfrm>
              <a:off x="7750531" y="3373245"/>
              <a:ext cx="46774" cy="49113"/>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524" name="Oval 150">
              <a:extLst>
                <a:ext uri="{FF2B5EF4-FFF2-40B4-BE49-F238E27FC236}">
                  <a16:creationId xmlns:a16="http://schemas.microsoft.com/office/drawing/2014/main" xmlns="" id="{4BFA6B6A-B586-2A4A-BC28-1BC66D5384B7}"/>
                </a:ext>
              </a:extLst>
            </p:cNvPr>
            <p:cNvSpPr>
              <a:spLocks noChangeArrowheads="1"/>
            </p:cNvSpPr>
            <p:nvPr/>
          </p:nvSpPr>
          <p:spPr bwMode="auto">
            <a:xfrm>
              <a:off x="7764564" y="3373245"/>
              <a:ext cx="46774" cy="49113"/>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525" name="Oval 151">
              <a:extLst>
                <a:ext uri="{FF2B5EF4-FFF2-40B4-BE49-F238E27FC236}">
                  <a16:creationId xmlns:a16="http://schemas.microsoft.com/office/drawing/2014/main" xmlns="" id="{6A888547-BDCD-F241-8F6D-14FC83FA25C7}"/>
                </a:ext>
              </a:extLst>
            </p:cNvPr>
            <p:cNvSpPr>
              <a:spLocks noChangeArrowheads="1"/>
            </p:cNvSpPr>
            <p:nvPr/>
          </p:nvSpPr>
          <p:spPr bwMode="auto">
            <a:xfrm>
              <a:off x="8042872" y="3373245"/>
              <a:ext cx="45605" cy="49113"/>
            </a:xfrm>
            <a:prstGeom prst="ellipse">
              <a:avLst/>
            </a:pr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526" name="Line 152">
              <a:extLst>
                <a:ext uri="{FF2B5EF4-FFF2-40B4-BE49-F238E27FC236}">
                  <a16:creationId xmlns:a16="http://schemas.microsoft.com/office/drawing/2014/main" xmlns="" id="{B4F7A272-8DB9-D84E-BD20-72091DBDFD64}"/>
                </a:ext>
              </a:extLst>
            </p:cNvPr>
            <p:cNvSpPr>
              <a:spLocks noChangeShapeType="1"/>
            </p:cNvSpPr>
            <p:nvPr/>
          </p:nvSpPr>
          <p:spPr bwMode="auto">
            <a:xfrm>
              <a:off x="7024358" y="3344012"/>
              <a:ext cx="0" cy="0"/>
            </a:xfrm>
            <a:prstGeom prst="line">
              <a:avLst/>
            </a:prstGeom>
            <a:noFill/>
            <a:ln w="12700" cap="flat">
              <a:solidFill>
                <a:srgbClr val="D34536"/>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grpSp>
          <p:nvGrpSpPr>
            <p:cNvPr id="527" name="Group 526">
              <a:extLst>
                <a:ext uri="{FF2B5EF4-FFF2-40B4-BE49-F238E27FC236}">
                  <a16:creationId xmlns:a16="http://schemas.microsoft.com/office/drawing/2014/main" xmlns="" id="{BA7CC55F-5D6C-FB42-966B-30911D4D1886}"/>
                </a:ext>
              </a:extLst>
            </p:cNvPr>
            <p:cNvGrpSpPr/>
            <p:nvPr/>
          </p:nvGrpSpPr>
          <p:grpSpPr>
            <a:xfrm>
              <a:off x="4691918" y="2112889"/>
              <a:ext cx="3647391" cy="1856345"/>
              <a:chOff x="2481263" y="1290638"/>
              <a:chExt cx="4965697" cy="2527301"/>
            </a:xfrm>
          </p:grpSpPr>
          <p:sp>
            <p:nvSpPr>
              <p:cNvPr id="552" name="Freeform 5">
                <a:extLst>
                  <a:ext uri="{FF2B5EF4-FFF2-40B4-BE49-F238E27FC236}">
                    <a16:creationId xmlns:a16="http://schemas.microsoft.com/office/drawing/2014/main" xmlns="" id="{F21ACB33-323B-A24A-9945-7DBFB845C28A}"/>
                  </a:ext>
                </a:extLst>
              </p:cNvPr>
              <p:cNvSpPr>
                <a:spLocks/>
              </p:cNvSpPr>
              <p:nvPr/>
            </p:nvSpPr>
            <p:spPr bwMode="auto">
              <a:xfrm>
                <a:off x="2571751" y="1293531"/>
                <a:ext cx="4875209" cy="2433920"/>
              </a:xfrm>
              <a:custGeom>
                <a:avLst/>
                <a:gdLst>
                  <a:gd name="T0" fmla="*/ 0 w 2575"/>
                  <a:gd name="T1" fmla="*/ 0 h 1537"/>
                  <a:gd name="T2" fmla="*/ 0 w 2575"/>
                  <a:gd name="T3" fmla="*/ 1537 h 1537"/>
                  <a:gd name="T4" fmla="*/ 2575 w 2575"/>
                  <a:gd name="T5" fmla="*/ 1537 h 1537"/>
                </a:gdLst>
                <a:ahLst/>
                <a:cxnLst>
                  <a:cxn ang="0">
                    <a:pos x="T0" y="T1"/>
                  </a:cxn>
                  <a:cxn ang="0">
                    <a:pos x="T2" y="T3"/>
                  </a:cxn>
                  <a:cxn ang="0">
                    <a:pos x="T4" y="T5"/>
                  </a:cxn>
                </a:cxnLst>
                <a:rect l="0" t="0" r="r" b="b"/>
                <a:pathLst>
                  <a:path w="2575" h="1537">
                    <a:moveTo>
                      <a:pt x="0" y="0"/>
                    </a:moveTo>
                    <a:lnTo>
                      <a:pt x="0" y="1537"/>
                    </a:lnTo>
                    <a:lnTo>
                      <a:pt x="2575" y="1537"/>
                    </a:lnTo>
                  </a:path>
                </a:pathLst>
              </a:custGeom>
              <a:noFill/>
              <a:ln w="1905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553" name="Line 6">
                <a:extLst>
                  <a:ext uri="{FF2B5EF4-FFF2-40B4-BE49-F238E27FC236}">
                    <a16:creationId xmlns:a16="http://schemas.microsoft.com/office/drawing/2014/main" xmlns="" id="{FDA75618-3085-E84E-A24D-B44B67B0C3E9}"/>
                  </a:ext>
                </a:extLst>
              </p:cNvPr>
              <p:cNvSpPr>
                <a:spLocks noChangeShapeType="1"/>
              </p:cNvSpPr>
              <p:nvPr/>
            </p:nvSpPr>
            <p:spPr bwMode="auto">
              <a:xfrm>
                <a:off x="2481263" y="1290638"/>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554" name="Line 8">
                <a:extLst>
                  <a:ext uri="{FF2B5EF4-FFF2-40B4-BE49-F238E27FC236}">
                    <a16:creationId xmlns:a16="http://schemas.microsoft.com/office/drawing/2014/main" xmlns="" id="{248253BC-F835-B14A-BF84-463FFDDFB6C1}"/>
                  </a:ext>
                </a:extLst>
              </p:cNvPr>
              <p:cNvSpPr>
                <a:spLocks noChangeShapeType="1"/>
              </p:cNvSpPr>
              <p:nvPr/>
            </p:nvSpPr>
            <p:spPr bwMode="auto">
              <a:xfrm>
                <a:off x="2481263" y="1779588"/>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555" name="Line 10">
                <a:extLst>
                  <a:ext uri="{FF2B5EF4-FFF2-40B4-BE49-F238E27FC236}">
                    <a16:creationId xmlns:a16="http://schemas.microsoft.com/office/drawing/2014/main" xmlns="" id="{30F755E2-6653-B844-BF3A-1BD4E572E5C9}"/>
                  </a:ext>
                </a:extLst>
              </p:cNvPr>
              <p:cNvSpPr>
                <a:spLocks noChangeShapeType="1"/>
              </p:cNvSpPr>
              <p:nvPr/>
            </p:nvSpPr>
            <p:spPr bwMode="auto">
              <a:xfrm>
                <a:off x="2481263" y="2265363"/>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556" name="Line 12">
                <a:extLst>
                  <a:ext uri="{FF2B5EF4-FFF2-40B4-BE49-F238E27FC236}">
                    <a16:creationId xmlns:a16="http://schemas.microsoft.com/office/drawing/2014/main" xmlns="" id="{470F72E9-0736-D049-A289-2EDC5AE6B95C}"/>
                  </a:ext>
                </a:extLst>
              </p:cNvPr>
              <p:cNvSpPr>
                <a:spLocks noChangeShapeType="1"/>
              </p:cNvSpPr>
              <p:nvPr/>
            </p:nvSpPr>
            <p:spPr bwMode="auto">
              <a:xfrm>
                <a:off x="2481263" y="2751138"/>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557" name="Line 14">
                <a:extLst>
                  <a:ext uri="{FF2B5EF4-FFF2-40B4-BE49-F238E27FC236}">
                    <a16:creationId xmlns:a16="http://schemas.microsoft.com/office/drawing/2014/main" xmlns="" id="{5B550E54-134E-F54A-979B-60ECE0784BBF}"/>
                  </a:ext>
                </a:extLst>
              </p:cNvPr>
              <p:cNvSpPr>
                <a:spLocks noChangeShapeType="1"/>
              </p:cNvSpPr>
              <p:nvPr/>
            </p:nvSpPr>
            <p:spPr bwMode="auto">
              <a:xfrm>
                <a:off x="2481263" y="3238501"/>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558" name="Line 16">
                <a:extLst>
                  <a:ext uri="{FF2B5EF4-FFF2-40B4-BE49-F238E27FC236}">
                    <a16:creationId xmlns:a16="http://schemas.microsoft.com/office/drawing/2014/main" xmlns="" id="{98018223-DBE5-DF42-B870-E4E8706E52DD}"/>
                  </a:ext>
                </a:extLst>
              </p:cNvPr>
              <p:cNvSpPr>
                <a:spLocks noChangeShapeType="1"/>
              </p:cNvSpPr>
              <p:nvPr/>
            </p:nvSpPr>
            <p:spPr bwMode="auto">
              <a:xfrm>
                <a:off x="2481263" y="3727451"/>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559" name="Line 17">
                <a:extLst>
                  <a:ext uri="{FF2B5EF4-FFF2-40B4-BE49-F238E27FC236}">
                    <a16:creationId xmlns:a16="http://schemas.microsoft.com/office/drawing/2014/main" xmlns="" id="{19B4B81F-F547-E44D-9EFB-52A8F39BDBEA}"/>
                  </a:ext>
                </a:extLst>
              </p:cNvPr>
              <p:cNvSpPr>
                <a:spLocks noChangeShapeType="1"/>
              </p:cNvSpPr>
              <p:nvPr/>
            </p:nvSpPr>
            <p:spPr bwMode="auto">
              <a:xfrm>
                <a:off x="2571751"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1200" dirty="0">
                  <a:solidFill>
                    <a:prstClr val="black"/>
                  </a:solidFill>
                  <a:latin typeface="Arial Narrow"/>
                </a:endParaRPr>
              </a:p>
            </p:txBody>
          </p:sp>
          <p:sp>
            <p:nvSpPr>
              <p:cNvPr id="560" name="Line 19">
                <a:extLst>
                  <a:ext uri="{FF2B5EF4-FFF2-40B4-BE49-F238E27FC236}">
                    <a16:creationId xmlns:a16="http://schemas.microsoft.com/office/drawing/2014/main" xmlns="" id="{77DDD875-25BE-A644-B35D-ACA9B433AF9C}"/>
                  </a:ext>
                </a:extLst>
              </p:cNvPr>
              <p:cNvSpPr>
                <a:spLocks noChangeShapeType="1"/>
              </p:cNvSpPr>
              <p:nvPr/>
            </p:nvSpPr>
            <p:spPr bwMode="auto">
              <a:xfrm>
                <a:off x="2960688"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561" name="Line 21">
                <a:extLst>
                  <a:ext uri="{FF2B5EF4-FFF2-40B4-BE49-F238E27FC236}">
                    <a16:creationId xmlns:a16="http://schemas.microsoft.com/office/drawing/2014/main" xmlns="" id="{D60593B5-7AEC-4D41-A6F2-F002FE15B5F9}"/>
                  </a:ext>
                </a:extLst>
              </p:cNvPr>
              <p:cNvSpPr>
                <a:spLocks noChangeShapeType="1"/>
              </p:cNvSpPr>
              <p:nvPr/>
            </p:nvSpPr>
            <p:spPr bwMode="auto">
              <a:xfrm>
                <a:off x="3349626"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562" name="Line 23">
                <a:extLst>
                  <a:ext uri="{FF2B5EF4-FFF2-40B4-BE49-F238E27FC236}">
                    <a16:creationId xmlns:a16="http://schemas.microsoft.com/office/drawing/2014/main" xmlns="" id="{FF09F08E-5391-BD4A-A277-29C1713C14D0}"/>
                  </a:ext>
                </a:extLst>
              </p:cNvPr>
              <p:cNvSpPr>
                <a:spLocks noChangeShapeType="1"/>
              </p:cNvSpPr>
              <p:nvPr/>
            </p:nvSpPr>
            <p:spPr bwMode="auto">
              <a:xfrm>
                <a:off x="3738563"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563" name="Line 25">
                <a:extLst>
                  <a:ext uri="{FF2B5EF4-FFF2-40B4-BE49-F238E27FC236}">
                    <a16:creationId xmlns:a16="http://schemas.microsoft.com/office/drawing/2014/main" xmlns="" id="{59922820-B3FF-1645-8DA8-299BCD92CCEC}"/>
                  </a:ext>
                </a:extLst>
              </p:cNvPr>
              <p:cNvSpPr>
                <a:spLocks noChangeShapeType="1"/>
              </p:cNvSpPr>
              <p:nvPr/>
            </p:nvSpPr>
            <p:spPr bwMode="auto">
              <a:xfrm>
                <a:off x="4127501"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564" name="Line 27">
                <a:extLst>
                  <a:ext uri="{FF2B5EF4-FFF2-40B4-BE49-F238E27FC236}">
                    <a16:creationId xmlns:a16="http://schemas.microsoft.com/office/drawing/2014/main" xmlns="" id="{D4083396-EA76-0D44-8839-F16D5842F0FD}"/>
                  </a:ext>
                </a:extLst>
              </p:cNvPr>
              <p:cNvSpPr>
                <a:spLocks noChangeShapeType="1"/>
              </p:cNvSpPr>
              <p:nvPr/>
            </p:nvSpPr>
            <p:spPr bwMode="auto">
              <a:xfrm>
                <a:off x="4516438"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565" name="Line 29">
                <a:extLst>
                  <a:ext uri="{FF2B5EF4-FFF2-40B4-BE49-F238E27FC236}">
                    <a16:creationId xmlns:a16="http://schemas.microsoft.com/office/drawing/2014/main" xmlns="" id="{AEAA6E37-F209-0046-9EDB-787C20833689}"/>
                  </a:ext>
                </a:extLst>
              </p:cNvPr>
              <p:cNvSpPr>
                <a:spLocks noChangeShapeType="1"/>
              </p:cNvSpPr>
              <p:nvPr/>
            </p:nvSpPr>
            <p:spPr bwMode="auto">
              <a:xfrm>
                <a:off x="4905376"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566" name="Line 31">
                <a:extLst>
                  <a:ext uri="{FF2B5EF4-FFF2-40B4-BE49-F238E27FC236}">
                    <a16:creationId xmlns:a16="http://schemas.microsoft.com/office/drawing/2014/main" xmlns="" id="{0CB5739C-53FB-D943-AF3D-938D6F411F62}"/>
                  </a:ext>
                </a:extLst>
              </p:cNvPr>
              <p:cNvSpPr>
                <a:spLocks noChangeShapeType="1"/>
              </p:cNvSpPr>
              <p:nvPr/>
            </p:nvSpPr>
            <p:spPr bwMode="auto">
              <a:xfrm>
                <a:off x="5294313"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567" name="Line 33">
                <a:extLst>
                  <a:ext uri="{FF2B5EF4-FFF2-40B4-BE49-F238E27FC236}">
                    <a16:creationId xmlns:a16="http://schemas.microsoft.com/office/drawing/2014/main" xmlns="" id="{19B7D666-404B-784F-BB76-0EA8F027599B}"/>
                  </a:ext>
                </a:extLst>
              </p:cNvPr>
              <p:cNvSpPr>
                <a:spLocks noChangeShapeType="1"/>
              </p:cNvSpPr>
              <p:nvPr/>
            </p:nvSpPr>
            <p:spPr bwMode="auto">
              <a:xfrm>
                <a:off x="5683251"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568" name="Line 35">
                <a:extLst>
                  <a:ext uri="{FF2B5EF4-FFF2-40B4-BE49-F238E27FC236}">
                    <a16:creationId xmlns:a16="http://schemas.microsoft.com/office/drawing/2014/main" xmlns="" id="{075F618A-A21F-6144-9866-71DC94BF08EA}"/>
                  </a:ext>
                </a:extLst>
              </p:cNvPr>
              <p:cNvSpPr>
                <a:spLocks noChangeShapeType="1"/>
              </p:cNvSpPr>
              <p:nvPr/>
            </p:nvSpPr>
            <p:spPr bwMode="auto">
              <a:xfrm>
                <a:off x="6072188"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569" name="Line 37">
                <a:extLst>
                  <a:ext uri="{FF2B5EF4-FFF2-40B4-BE49-F238E27FC236}">
                    <a16:creationId xmlns:a16="http://schemas.microsoft.com/office/drawing/2014/main" xmlns="" id="{405EBD78-AE30-8C40-A403-487A472DBC25}"/>
                  </a:ext>
                </a:extLst>
              </p:cNvPr>
              <p:cNvSpPr>
                <a:spLocks noChangeShapeType="1"/>
              </p:cNvSpPr>
              <p:nvPr/>
            </p:nvSpPr>
            <p:spPr bwMode="auto">
              <a:xfrm>
                <a:off x="6461126"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grpSp>
        <p:sp>
          <p:nvSpPr>
            <p:cNvPr id="528" name="TextBox 527">
              <a:extLst>
                <a:ext uri="{FF2B5EF4-FFF2-40B4-BE49-F238E27FC236}">
                  <a16:creationId xmlns:a16="http://schemas.microsoft.com/office/drawing/2014/main" xmlns="" id="{6333B4CB-F730-C24A-B9D1-8258B0DA5C59}"/>
                </a:ext>
              </a:extLst>
            </p:cNvPr>
            <p:cNvSpPr txBox="1"/>
            <p:nvPr/>
          </p:nvSpPr>
          <p:spPr>
            <a:xfrm>
              <a:off x="4648771" y="3969456"/>
              <a:ext cx="217728" cy="153888"/>
            </a:xfrm>
            <a:prstGeom prst="rect">
              <a:avLst/>
            </a:prstGeom>
            <a:noFill/>
          </p:spPr>
          <p:txBody>
            <a:bodyPr wrap="square" lIns="0" tIns="0" rIns="0" bIns="0" rtlCol="0" anchor="t">
              <a:spAutoFit/>
            </a:bodyPr>
            <a:lstStyle/>
            <a:p>
              <a:pPr algn="ctr" defTabSz="342900">
                <a:defRPr/>
              </a:pPr>
              <a:r>
                <a:rPr lang="en-US" sz="750" dirty="0">
                  <a:solidFill>
                    <a:prstClr val="black"/>
                  </a:solidFill>
                  <a:latin typeface="Arial Narrow"/>
                  <a:ea typeface="MS PGothic" panose="020B0600070205080204" pitchFamily="34" charset="-128"/>
                  <a:cs typeface="Arial" panose="020B0604020202020204" pitchFamily="34" charset="0"/>
                </a:rPr>
                <a:t>0</a:t>
              </a:r>
              <a:endParaRPr lang="en-GB" sz="750" dirty="0">
                <a:solidFill>
                  <a:prstClr val="black"/>
                </a:solidFill>
                <a:latin typeface="Arial Narrow"/>
                <a:ea typeface="MS PGothic" panose="020B0600070205080204" pitchFamily="34" charset="-128"/>
                <a:cs typeface="Arial" panose="020B0604020202020204" pitchFamily="34" charset="0"/>
              </a:endParaRPr>
            </a:p>
          </p:txBody>
        </p:sp>
        <p:sp>
          <p:nvSpPr>
            <p:cNvPr id="529" name="TextBox 528">
              <a:extLst>
                <a:ext uri="{FF2B5EF4-FFF2-40B4-BE49-F238E27FC236}">
                  <a16:creationId xmlns:a16="http://schemas.microsoft.com/office/drawing/2014/main" xmlns="" id="{8A676CB0-8424-7B42-A261-288F196666F5}"/>
                </a:ext>
              </a:extLst>
            </p:cNvPr>
            <p:cNvSpPr txBox="1"/>
            <p:nvPr/>
          </p:nvSpPr>
          <p:spPr>
            <a:xfrm>
              <a:off x="4935365" y="3969456"/>
              <a:ext cx="217728" cy="153888"/>
            </a:xfrm>
            <a:prstGeom prst="rect">
              <a:avLst/>
            </a:prstGeom>
            <a:noFill/>
          </p:spPr>
          <p:txBody>
            <a:bodyPr wrap="square" lIns="0" tIns="0" rIns="0" bIns="0" rtlCol="0" anchor="t">
              <a:spAutoFit/>
            </a:bodyPr>
            <a:lstStyle/>
            <a:p>
              <a:pPr algn="ctr" defTabSz="342900">
                <a:defRPr/>
              </a:pPr>
              <a:r>
                <a:rPr lang="en-US" sz="750" dirty="0">
                  <a:solidFill>
                    <a:prstClr val="black"/>
                  </a:solidFill>
                  <a:latin typeface="Arial Narrow"/>
                  <a:ea typeface="MS PGothic" panose="020B0600070205080204" pitchFamily="34" charset="-128"/>
                  <a:cs typeface="Arial" panose="020B0604020202020204" pitchFamily="34" charset="0"/>
                </a:rPr>
                <a:t>2</a:t>
              </a:r>
              <a:endParaRPr lang="en-GB" sz="750" dirty="0">
                <a:solidFill>
                  <a:prstClr val="black"/>
                </a:solidFill>
                <a:latin typeface="Arial Narrow"/>
                <a:ea typeface="MS PGothic" panose="020B0600070205080204" pitchFamily="34" charset="-128"/>
                <a:cs typeface="Arial" panose="020B0604020202020204" pitchFamily="34" charset="0"/>
              </a:endParaRPr>
            </a:p>
          </p:txBody>
        </p:sp>
        <p:sp>
          <p:nvSpPr>
            <p:cNvPr id="530" name="TextBox 529">
              <a:extLst>
                <a:ext uri="{FF2B5EF4-FFF2-40B4-BE49-F238E27FC236}">
                  <a16:creationId xmlns:a16="http://schemas.microsoft.com/office/drawing/2014/main" xmlns="" id="{8EEE46A0-E96E-4C45-9C6E-42A712A4BA38}"/>
                </a:ext>
              </a:extLst>
            </p:cNvPr>
            <p:cNvSpPr txBox="1"/>
            <p:nvPr/>
          </p:nvSpPr>
          <p:spPr>
            <a:xfrm>
              <a:off x="5213323" y="3969456"/>
              <a:ext cx="217728" cy="153888"/>
            </a:xfrm>
            <a:prstGeom prst="rect">
              <a:avLst/>
            </a:prstGeom>
            <a:noFill/>
          </p:spPr>
          <p:txBody>
            <a:bodyPr wrap="square" lIns="0" tIns="0" rIns="0" bIns="0" rtlCol="0" anchor="t">
              <a:spAutoFit/>
            </a:bodyPr>
            <a:lstStyle/>
            <a:p>
              <a:pPr algn="ctr" defTabSz="342900">
                <a:defRPr/>
              </a:pPr>
              <a:r>
                <a:rPr lang="en-US" sz="750" dirty="0">
                  <a:solidFill>
                    <a:prstClr val="black"/>
                  </a:solidFill>
                  <a:latin typeface="Arial Narrow"/>
                  <a:ea typeface="MS PGothic" panose="020B0600070205080204" pitchFamily="34" charset="-128"/>
                  <a:cs typeface="Arial" panose="020B0604020202020204" pitchFamily="34" charset="0"/>
                </a:rPr>
                <a:t>4</a:t>
              </a:r>
              <a:endParaRPr lang="en-GB" sz="750" dirty="0">
                <a:solidFill>
                  <a:prstClr val="black"/>
                </a:solidFill>
                <a:latin typeface="Arial Narrow"/>
                <a:ea typeface="MS PGothic" panose="020B0600070205080204" pitchFamily="34" charset="-128"/>
                <a:cs typeface="Arial" panose="020B0604020202020204" pitchFamily="34" charset="0"/>
              </a:endParaRPr>
            </a:p>
          </p:txBody>
        </p:sp>
        <p:sp>
          <p:nvSpPr>
            <p:cNvPr id="531" name="TextBox 530">
              <a:extLst>
                <a:ext uri="{FF2B5EF4-FFF2-40B4-BE49-F238E27FC236}">
                  <a16:creationId xmlns:a16="http://schemas.microsoft.com/office/drawing/2014/main" xmlns="" id="{EEDAEC39-E805-E749-B594-4FA0E1A3564D}"/>
                </a:ext>
              </a:extLst>
            </p:cNvPr>
            <p:cNvSpPr txBox="1"/>
            <p:nvPr/>
          </p:nvSpPr>
          <p:spPr>
            <a:xfrm>
              <a:off x="5506041" y="3969456"/>
              <a:ext cx="217728" cy="153888"/>
            </a:xfrm>
            <a:prstGeom prst="rect">
              <a:avLst/>
            </a:prstGeom>
            <a:noFill/>
          </p:spPr>
          <p:txBody>
            <a:bodyPr wrap="square" lIns="0" tIns="0" rIns="0" bIns="0" rtlCol="0" anchor="t">
              <a:spAutoFit/>
            </a:bodyPr>
            <a:lstStyle/>
            <a:p>
              <a:pPr algn="ctr" defTabSz="342900">
                <a:defRPr/>
              </a:pPr>
              <a:r>
                <a:rPr lang="en-US" sz="750" dirty="0">
                  <a:solidFill>
                    <a:prstClr val="black"/>
                  </a:solidFill>
                  <a:latin typeface="Arial Narrow"/>
                  <a:ea typeface="MS PGothic" panose="020B0600070205080204" pitchFamily="34" charset="-128"/>
                  <a:cs typeface="Arial" panose="020B0604020202020204" pitchFamily="34" charset="0"/>
                </a:rPr>
                <a:t>6</a:t>
              </a:r>
              <a:endParaRPr lang="en-GB" sz="750" dirty="0">
                <a:solidFill>
                  <a:prstClr val="black"/>
                </a:solidFill>
                <a:latin typeface="Arial Narrow"/>
                <a:ea typeface="MS PGothic" panose="020B0600070205080204" pitchFamily="34" charset="-128"/>
                <a:cs typeface="Arial" panose="020B0604020202020204" pitchFamily="34" charset="0"/>
              </a:endParaRPr>
            </a:p>
          </p:txBody>
        </p:sp>
        <p:sp>
          <p:nvSpPr>
            <p:cNvPr id="532" name="TextBox 531">
              <a:extLst>
                <a:ext uri="{FF2B5EF4-FFF2-40B4-BE49-F238E27FC236}">
                  <a16:creationId xmlns:a16="http://schemas.microsoft.com/office/drawing/2014/main" xmlns="" id="{3C226BCC-4C61-814D-90D5-23B9CD0C94B8}"/>
                </a:ext>
              </a:extLst>
            </p:cNvPr>
            <p:cNvSpPr txBox="1"/>
            <p:nvPr/>
          </p:nvSpPr>
          <p:spPr>
            <a:xfrm>
              <a:off x="5787689" y="3969456"/>
              <a:ext cx="217728" cy="153888"/>
            </a:xfrm>
            <a:prstGeom prst="rect">
              <a:avLst/>
            </a:prstGeom>
            <a:noFill/>
          </p:spPr>
          <p:txBody>
            <a:bodyPr wrap="square" lIns="0" tIns="0" rIns="0" bIns="0" rtlCol="0" anchor="t">
              <a:spAutoFit/>
            </a:bodyPr>
            <a:lstStyle/>
            <a:p>
              <a:pPr algn="ctr" defTabSz="342900">
                <a:defRPr/>
              </a:pPr>
              <a:r>
                <a:rPr lang="en-US" sz="750" dirty="0">
                  <a:solidFill>
                    <a:prstClr val="black"/>
                  </a:solidFill>
                  <a:latin typeface="Arial Narrow"/>
                  <a:ea typeface="MS PGothic" panose="020B0600070205080204" pitchFamily="34" charset="-128"/>
                  <a:cs typeface="Arial" panose="020B0604020202020204" pitchFamily="34" charset="0"/>
                </a:rPr>
                <a:t>8</a:t>
              </a:r>
              <a:endParaRPr lang="en-GB" sz="750" dirty="0">
                <a:solidFill>
                  <a:prstClr val="black"/>
                </a:solidFill>
                <a:latin typeface="Arial Narrow"/>
                <a:ea typeface="MS PGothic" panose="020B0600070205080204" pitchFamily="34" charset="-128"/>
                <a:cs typeface="Arial" panose="020B0604020202020204" pitchFamily="34" charset="0"/>
              </a:endParaRPr>
            </a:p>
          </p:txBody>
        </p:sp>
        <p:sp>
          <p:nvSpPr>
            <p:cNvPr id="533" name="TextBox 532">
              <a:extLst>
                <a:ext uri="{FF2B5EF4-FFF2-40B4-BE49-F238E27FC236}">
                  <a16:creationId xmlns:a16="http://schemas.microsoft.com/office/drawing/2014/main" xmlns="" id="{8E1E97B0-64A8-3347-8D7E-D07042E3A0EB}"/>
                </a:ext>
              </a:extLst>
            </p:cNvPr>
            <p:cNvSpPr txBox="1"/>
            <p:nvPr/>
          </p:nvSpPr>
          <p:spPr>
            <a:xfrm>
              <a:off x="6073023" y="3969456"/>
              <a:ext cx="217728" cy="153888"/>
            </a:xfrm>
            <a:prstGeom prst="rect">
              <a:avLst/>
            </a:prstGeom>
            <a:noFill/>
          </p:spPr>
          <p:txBody>
            <a:bodyPr wrap="square" lIns="0" tIns="0" rIns="0" bIns="0" rtlCol="0" anchor="t">
              <a:spAutoFit/>
            </a:bodyPr>
            <a:lstStyle/>
            <a:p>
              <a:pPr algn="ctr" defTabSz="342900">
                <a:defRPr/>
              </a:pPr>
              <a:r>
                <a:rPr lang="en-US" sz="750" dirty="0">
                  <a:solidFill>
                    <a:prstClr val="black"/>
                  </a:solidFill>
                  <a:latin typeface="Arial Narrow"/>
                  <a:ea typeface="MS PGothic" panose="020B0600070205080204" pitchFamily="34" charset="-128"/>
                  <a:cs typeface="Arial" panose="020B0604020202020204" pitchFamily="34" charset="0"/>
                </a:rPr>
                <a:t>10</a:t>
              </a:r>
              <a:endParaRPr lang="en-GB" sz="750" dirty="0">
                <a:solidFill>
                  <a:prstClr val="black"/>
                </a:solidFill>
                <a:latin typeface="Arial Narrow"/>
                <a:ea typeface="MS PGothic" panose="020B0600070205080204" pitchFamily="34" charset="-128"/>
                <a:cs typeface="Arial" panose="020B0604020202020204" pitchFamily="34" charset="0"/>
              </a:endParaRPr>
            </a:p>
          </p:txBody>
        </p:sp>
        <p:sp>
          <p:nvSpPr>
            <p:cNvPr id="534" name="TextBox 533">
              <a:extLst>
                <a:ext uri="{FF2B5EF4-FFF2-40B4-BE49-F238E27FC236}">
                  <a16:creationId xmlns:a16="http://schemas.microsoft.com/office/drawing/2014/main" xmlns="" id="{15029D6E-6E33-D343-99A5-D3B0CC994033}"/>
                </a:ext>
              </a:extLst>
            </p:cNvPr>
            <p:cNvSpPr txBox="1"/>
            <p:nvPr/>
          </p:nvSpPr>
          <p:spPr>
            <a:xfrm>
              <a:off x="6362049" y="3969456"/>
              <a:ext cx="217728" cy="153888"/>
            </a:xfrm>
            <a:prstGeom prst="rect">
              <a:avLst/>
            </a:prstGeom>
            <a:noFill/>
          </p:spPr>
          <p:txBody>
            <a:bodyPr wrap="square" lIns="0" tIns="0" rIns="0" bIns="0" rtlCol="0" anchor="t">
              <a:spAutoFit/>
            </a:bodyPr>
            <a:lstStyle/>
            <a:p>
              <a:pPr algn="ctr" defTabSz="342900">
                <a:defRPr/>
              </a:pPr>
              <a:r>
                <a:rPr lang="en-US" sz="750" dirty="0">
                  <a:solidFill>
                    <a:prstClr val="black"/>
                  </a:solidFill>
                  <a:latin typeface="Arial Narrow"/>
                  <a:ea typeface="MS PGothic" panose="020B0600070205080204" pitchFamily="34" charset="-128"/>
                  <a:cs typeface="Arial" panose="020B0604020202020204" pitchFamily="34" charset="0"/>
                </a:rPr>
                <a:t>12</a:t>
              </a:r>
              <a:endParaRPr lang="en-GB" sz="750" dirty="0">
                <a:solidFill>
                  <a:prstClr val="black"/>
                </a:solidFill>
                <a:latin typeface="Arial Narrow"/>
                <a:ea typeface="MS PGothic" panose="020B0600070205080204" pitchFamily="34" charset="-128"/>
                <a:cs typeface="Arial" panose="020B0604020202020204" pitchFamily="34" charset="0"/>
              </a:endParaRPr>
            </a:p>
          </p:txBody>
        </p:sp>
        <p:sp>
          <p:nvSpPr>
            <p:cNvPr id="535" name="TextBox 534">
              <a:extLst>
                <a:ext uri="{FF2B5EF4-FFF2-40B4-BE49-F238E27FC236}">
                  <a16:creationId xmlns:a16="http://schemas.microsoft.com/office/drawing/2014/main" xmlns="" id="{07801A2F-D2D3-814F-8884-28E286060FDC}"/>
                </a:ext>
              </a:extLst>
            </p:cNvPr>
            <p:cNvSpPr txBox="1"/>
            <p:nvPr/>
          </p:nvSpPr>
          <p:spPr>
            <a:xfrm>
              <a:off x="6647387" y="3969456"/>
              <a:ext cx="217728" cy="153888"/>
            </a:xfrm>
            <a:prstGeom prst="rect">
              <a:avLst/>
            </a:prstGeom>
            <a:noFill/>
          </p:spPr>
          <p:txBody>
            <a:bodyPr wrap="square" lIns="0" tIns="0" rIns="0" bIns="0" rtlCol="0" anchor="t">
              <a:spAutoFit/>
            </a:bodyPr>
            <a:lstStyle/>
            <a:p>
              <a:pPr algn="ctr" defTabSz="342900">
                <a:defRPr/>
              </a:pPr>
              <a:r>
                <a:rPr lang="en-US" sz="750" dirty="0">
                  <a:solidFill>
                    <a:prstClr val="black"/>
                  </a:solidFill>
                  <a:latin typeface="Arial Narrow"/>
                  <a:ea typeface="MS PGothic" panose="020B0600070205080204" pitchFamily="34" charset="-128"/>
                  <a:cs typeface="Arial" panose="020B0604020202020204" pitchFamily="34" charset="0"/>
                </a:rPr>
                <a:t>14</a:t>
              </a:r>
              <a:endParaRPr lang="en-GB" sz="750" dirty="0">
                <a:solidFill>
                  <a:prstClr val="black"/>
                </a:solidFill>
                <a:latin typeface="Arial Narrow"/>
                <a:ea typeface="MS PGothic" panose="020B0600070205080204" pitchFamily="34" charset="-128"/>
                <a:cs typeface="Arial" panose="020B0604020202020204" pitchFamily="34" charset="0"/>
              </a:endParaRPr>
            </a:p>
          </p:txBody>
        </p:sp>
        <p:sp>
          <p:nvSpPr>
            <p:cNvPr id="536" name="TextBox 535">
              <a:extLst>
                <a:ext uri="{FF2B5EF4-FFF2-40B4-BE49-F238E27FC236}">
                  <a16:creationId xmlns:a16="http://schemas.microsoft.com/office/drawing/2014/main" xmlns="" id="{7CF72D36-515C-8C41-A95C-8AECF9CD0FE9}"/>
                </a:ext>
              </a:extLst>
            </p:cNvPr>
            <p:cNvSpPr txBox="1"/>
            <p:nvPr/>
          </p:nvSpPr>
          <p:spPr>
            <a:xfrm>
              <a:off x="6932725" y="3969456"/>
              <a:ext cx="217728" cy="153888"/>
            </a:xfrm>
            <a:prstGeom prst="rect">
              <a:avLst/>
            </a:prstGeom>
            <a:noFill/>
          </p:spPr>
          <p:txBody>
            <a:bodyPr wrap="square" lIns="0" tIns="0" rIns="0" bIns="0" rtlCol="0" anchor="t">
              <a:spAutoFit/>
            </a:bodyPr>
            <a:lstStyle/>
            <a:p>
              <a:pPr algn="ctr" defTabSz="342900">
                <a:defRPr/>
              </a:pPr>
              <a:r>
                <a:rPr lang="en-US" sz="750" dirty="0">
                  <a:solidFill>
                    <a:prstClr val="black"/>
                  </a:solidFill>
                  <a:latin typeface="Arial Narrow"/>
                  <a:ea typeface="MS PGothic" panose="020B0600070205080204" pitchFamily="34" charset="-128"/>
                  <a:cs typeface="Arial" panose="020B0604020202020204" pitchFamily="34" charset="0"/>
                </a:rPr>
                <a:t>16</a:t>
              </a:r>
              <a:endParaRPr lang="en-GB" sz="750" dirty="0">
                <a:solidFill>
                  <a:prstClr val="black"/>
                </a:solidFill>
                <a:latin typeface="Arial Narrow"/>
                <a:ea typeface="MS PGothic" panose="020B0600070205080204" pitchFamily="34" charset="-128"/>
                <a:cs typeface="Arial" panose="020B0604020202020204" pitchFamily="34" charset="0"/>
              </a:endParaRPr>
            </a:p>
          </p:txBody>
        </p:sp>
        <p:sp>
          <p:nvSpPr>
            <p:cNvPr id="537" name="TextBox 536">
              <a:extLst>
                <a:ext uri="{FF2B5EF4-FFF2-40B4-BE49-F238E27FC236}">
                  <a16:creationId xmlns:a16="http://schemas.microsoft.com/office/drawing/2014/main" xmlns="" id="{ABC62599-A552-454C-BE9A-0687A84BC0C9}"/>
                </a:ext>
              </a:extLst>
            </p:cNvPr>
            <p:cNvSpPr txBox="1"/>
            <p:nvPr/>
          </p:nvSpPr>
          <p:spPr>
            <a:xfrm>
              <a:off x="7221753" y="3969456"/>
              <a:ext cx="217728" cy="153888"/>
            </a:xfrm>
            <a:prstGeom prst="rect">
              <a:avLst/>
            </a:prstGeom>
            <a:noFill/>
          </p:spPr>
          <p:txBody>
            <a:bodyPr wrap="square" lIns="0" tIns="0" rIns="0" bIns="0" rtlCol="0" anchor="t">
              <a:spAutoFit/>
            </a:bodyPr>
            <a:lstStyle/>
            <a:p>
              <a:pPr algn="ctr" defTabSz="342900">
                <a:defRPr/>
              </a:pPr>
              <a:r>
                <a:rPr lang="en-US" sz="750" dirty="0">
                  <a:solidFill>
                    <a:prstClr val="black"/>
                  </a:solidFill>
                  <a:latin typeface="Arial Narrow"/>
                  <a:ea typeface="MS PGothic" panose="020B0600070205080204" pitchFamily="34" charset="-128"/>
                  <a:cs typeface="Arial" panose="020B0604020202020204" pitchFamily="34" charset="0"/>
                </a:rPr>
                <a:t>18</a:t>
              </a:r>
              <a:endParaRPr lang="en-GB" sz="750" dirty="0">
                <a:solidFill>
                  <a:prstClr val="black"/>
                </a:solidFill>
                <a:latin typeface="Arial Narrow"/>
                <a:ea typeface="MS PGothic" panose="020B0600070205080204" pitchFamily="34" charset="-128"/>
                <a:cs typeface="Arial" panose="020B0604020202020204" pitchFamily="34" charset="0"/>
              </a:endParaRPr>
            </a:p>
          </p:txBody>
        </p:sp>
        <p:sp>
          <p:nvSpPr>
            <p:cNvPr id="538" name="TextBox 537">
              <a:extLst>
                <a:ext uri="{FF2B5EF4-FFF2-40B4-BE49-F238E27FC236}">
                  <a16:creationId xmlns:a16="http://schemas.microsoft.com/office/drawing/2014/main" xmlns="" id="{A964BE61-627B-2C40-9243-76F1D09FBA31}"/>
                </a:ext>
              </a:extLst>
            </p:cNvPr>
            <p:cNvSpPr txBox="1"/>
            <p:nvPr/>
          </p:nvSpPr>
          <p:spPr>
            <a:xfrm>
              <a:off x="7507092" y="3969456"/>
              <a:ext cx="217728" cy="153888"/>
            </a:xfrm>
            <a:prstGeom prst="rect">
              <a:avLst/>
            </a:prstGeom>
            <a:noFill/>
          </p:spPr>
          <p:txBody>
            <a:bodyPr wrap="square" lIns="0" tIns="0" rIns="0" bIns="0" rtlCol="0" anchor="t">
              <a:spAutoFit/>
            </a:bodyPr>
            <a:lstStyle/>
            <a:p>
              <a:pPr algn="ctr" defTabSz="342900">
                <a:defRPr/>
              </a:pPr>
              <a:r>
                <a:rPr lang="en-US" sz="750" dirty="0">
                  <a:solidFill>
                    <a:prstClr val="black"/>
                  </a:solidFill>
                  <a:latin typeface="Arial Narrow"/>
                  <a:ea typeface="MS PGothic" panose="020B0600070205080204" pitchFamily="34" charset="-128"/>
                  <a:cs typeface="Arial" panose="020B0604020202020204" pitchFamily="34" charset="0"/>
                </a:rPr>
                <a:t>20</a:t>
              </a:r>
              <a:endParaRPr lang="en-GB" sz="750" dirty="0">
                <a:solidFill>
                  <a:prstClr val="black"/>
                </a:solidFill>
                <a:latin typeface="Arial Narrow"/>
                <a:ea typeface="MS PGothic" panose="020B0600070205080204" pitchFamily="34" charset="-128"/>
                <a:cs typeface="Arial" panose="020B0604020202020204" pitchFamily="34" charset="0"/>
              </a:endParaRPr>
            </a:p>
          </p:txBody>
        </p:sp>
        <p:sp>
          <p:nvSpPr>
            <p:cNvPr id="539" name="TextBox 538">
              <a:extLst>
                <a:ext uri="{FF2B5EF4-FFF2-40B4-BE49-F238E27FC236}">
                  <a16:creationId xmlns:a16="http://schemas.microsoft.com/office/drawing/2014/main" xmlns="" id="{A06DA146-60CC-004D-87A3-9C4396198E1D}"/>
                </a:ext>
              </a:extLst>
            </p:cNvPr>
            <p:cNvSpPr txBox="1"/>
            <p:nvPr/>
          </p:nvSpPr>
          <p:spPr>
            <a:xfrm>
              <a:off x="4760715" y="4089980"/>
              <a:ext cx="3578595" cy="161669"/>
            </a:xfrm>
            <a:prstGeom prst="rect">
              <a:avLst/>
            </a:prstGeom>
            <a:noFill/>
          </p:spPr>
          <p:txBody>
            <a:bodyPr wrap="square" lIns="0" tIns="0" rIns="0" bIns="0" rtlCol="0" anchor="t">
              <a:spAutoFit/>
            </a:bodyPr>
            <a:lstStyle/>
            <a:p>
              <a:pPr algn="ctr" defTabSz="342900">
                <a:defRPr/>
              </a:pPr>
              <a:r>
                <a:rPr lang="en-US" sz="788" b="1" dirty="0">
                  <a:solidFill>
                    <a:prstClr val="black"/>
                  </a:solidFill>
                  <a:latin typeface="Arial Narrow"/>
                  <a:ea typeface="MS PGothic" panose="020B0600070205080204" pitchFamily="34" charset="-128"/>
                  <a:cs typeface="Arial" panose="020B0604020202020204" pitchFamily="34" charset="0"/>
                </a:rPr>
                <a:t>Time from randomization (months)</a:t>
              </a:r>
              <a:endParaRPr lang="en-GB" sz="788" b="1" dirty="0">
                <a:solidFill>
                  <a:prstClr val="black"/>
                </a:solidFill>
                <a:latin typeface="Arial Narrow"/>
                <a:ea typeface="MS PGothic" panose="020B0600070205080204" pitchFamily="34" charset="-128"/>
                <a:cs typeface="Arial" panose="020B0604020202020204" pitchFamily="34" charset="0"/>
              </a:endParaRPr>
            </a:p>
          </p:txBody>
        </p:sp>
        <p:sp>
          <p:nvSpPr>
            <p:cNvPr id="540" name="Line 39">
              <a:extLst>
                <a:ext uri="{FF2B5EF4-FFF2-40B4-BE49-F238E27FC236}">
                  <a16:creationId xmlns:a16="http://schemas.microsoft.com/office/drawing/2014/main" xmlns="" id="{B0A2EAC5-938A-6847-B58C-E3CB6C714F23}"/>
                </a:ext>
              </a:extLst>
            </p:cNvPr>
            <p:cNvSpPr>
              <a:spLocks noChangeShapeType="1"/>
            </p:cNvSpPr>
            <p:nvPr/>
          </p:nvSpPr>
          <p:spPr bwMode="auto">
            <a:xfrm>
              <a:off x="7906708" y="3905101"/>
              <a:ext cx="0" cy="66465"/>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541" name="Line 41">
              <a:extLst>
                <a:ext uri="{FF2B5EF4-FFF2-40B4-BE49-F238E27FC236}">
                  <a16:creationId xmlns:a16="http://schemas.microsoft.com/office/drawing/2014/main" xmlns="" id="{DD66AC51-2D59-524F-BC43-37C79A0D6BA4}"/>
                </a:ext>
              </a:extLst>
            </p:cNvPr>
            <p:cNvSpPr>
              <a:spLocks noChangeShapeType="1"/>
            </p:cNvSpPr>
            <p:nvPr/>
          </p:nvSpPr>
          <p:spPr bwMode="auto">
            <a:xfrm>
              <a:off x="8195888" y="3905101"/>
              <a:ext cx="0" cy="66465"/>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sp>
          <p:nvSpPr>
            <p:cNvPr id="542" name="TextBox 541">
              <a:extLst>
                <a:ext uri="{FF2B5EF4-FFF2-40B4-BE49-F238E27FC236}">
                  <a16:creationId xmlns:a16="http://schemas.microsoft.com/office/drawing/2014/main" xmlns="" id="{FC9F6A16-4E9B-0943-B1A0-EEEE190B5387}"/>
                </a:ext>
              </a:extLst>
            </p:cNvPr>
            <p:cNvSpPr txBox="1"/>
            <p:nvPr/>
          </p:nvSpPr>
          <p:spPr>
            <a:xfrm>
              <a:off x="7797809" y="3969456"/>
              <a:ext cx="217728" cy="153888"/>
            </a:xfrm>
            <a:prstGeom prst="rect">
              <a:avLst/>
            </a:prstGeom>
            <a:noFill/>
          </p:spPr>
          <p:txBody>
            <a:bodyPr wrap="square" lIns="0" tIns="0" rIns="0" bIns="0" rtlCol="0" anchor="t">
              <a:spAutoFit/>
            </a:bodyPr>
            <a:lstStyle/>
            <a:p>
              <a:pPr algn="ctr" defTabSz="342900">
                <a:defRPr/>
              </a:pPr>
              <a:r>
                <a:rPr lang="en-US" sz="750" dirty="0">
                  <a:solidFill>
                    <a:prstClr val="black"/>
                  </a:solidFill>
                  <a:latin typeface="Arial Narrow"/>
                  <a:ea typeface="MS PGothic" panose="020B0600070205080204" pitchFamily="34" charset="-128"/>
                  <a:cs typeface="Arial" panose="020B0604020202020204" pitchFamily="34" charset="0"/>
                </a:rPr>
                <a:t>22</a:t>
              </a:r>
              <a:endParaRPr lang="en-GB" sz="750" dirty="0">
                <a:solidFill>
                  <a:prstClr val="black"/>
                </a:solidFill>
                <a:latin typeface="Arial Narrow"/>
                <a:ea typeface="MS PGothic" panose="020B0600070205080204" pitchFamily="34" charset="-128"/>
                <a:cs typeface="Arial" panose="020B0604020202020204" pitchFamily="34" charset="0"/>
              </a:endParaRPr>
            </a:p>
          </p:txBody>
        </p:sp>
        <p:sp>
          <p:nvSpPr>
            <p:cNvPr id="543" name="TextBox 542">
              <a:extLst>
                <a:ext uri="{FF2B5EF4-FFF2-40B4-BE49-F238E27FC236}">
                  <a16:creationId xmlns:a16="http://schemas.microsoft.com/office/drawing/2014/main" xmlns="" id="{79355C71-2838-8A45-9C0A-1657711AB85C}"/>
                </a:ext>
              </a:extLst>
            </p:cNvPr>
            <p:cNvSpPr txBox="1"/>
            <p:nvPr/>
          </p:nvSpPr>
          <p:spPr>
            <a:xfrm>
              <a:off x="8087320" y="3969456"/>
              <a:ext cx="217728" cy="153888"/>
            </a:xfrm>
            <a:prstGeom prst="rect">
              <a:avLst/>
            </a:prstGeom>
            <a:noFill/>
          </p:spPr>
          <p:txBody>
            <a:bodyPr wrap="square" lIns="0" tIns="0" rIns="0" bIns="0" rtlCol="0" anchor="t">
              <a:spAutoFit/>
            </a:bodyPr>
            <a:lstStyle/>
            <a:p>
              <a:pPr algn="ctr" defTabSz="342900">
                <a:defRPr/>
              </a:pPr>
              <a:r>
                <a:rPr lang="en-US" sz="750" dirty="0">
                  <a:solidFill>
                    <a:prstClr val="black"/>
                  </a:solidFill>
                  <a:latin typeface="Arial Narrow"/>
                  <a:ea typeface="MS PGothic" panose="020B0600070205080204" pitchFamily="34" charset="-128"/>
                  <a:cs typeface="Arial" panose="020B0604020202020204" pitchFamily="34" charset="0"/>
                </a:rPr>
                <a:t>24</a:t>
              </a:r>
              <a:endParaRPr lang="en-GB" sz="750" dirty="0">
                <a:solidFill>
                  <a:prstClr val="black"/>
                </a:solidFill>
                <a:latin typeface="Arial Narrow"/>
                <a:ea typeface="MS PGothic" panose="020B0600070205080204" pitchFamily="34" charset="-128"/>
                <a:cs typeface="Arial" panose="020B0604020202020204" pitchFamily="34" charset="0"/>
              </a:endParaRPr>
            </a:p>
          </p:txBody>
        </p:sp>
        <p:cxnSp>
          <p:nvCxnSpPr>
            <p:cNvPr id="544" name="Straight Connector 543">
              <a:extLst>
                <a:ext uri="{FF2B5EF4-FFF2-40B4-BE49-F238E27FC236}">
                  <a16:creationId xmlns:a16="http://schemas.microsoft.com/office/drawing/2014/main" xmlns="" id="{3BC439F1-F8C5-3844-8669-3F2CB026E4EF}"/>
                </a:ext>
              </a:extLst>
            </p:cNvPr>
            <p:cNvCxnSpPr>
              <a:cxnSpLocks/>
            </p:cNvCxnSpPr>
            <p:nvPr/>
          </p:nvCxnSpPr>
          <p:spPr>
            <a:xfrm>
              <a:off x="4739941" y="3019199"/>
              <a:ext cx="3073105" cy="0"/>
            </a:xfrm>
            <a:prstGeom prst="line">
              <a:avLst/>
            </a:prstGeom>
            <a:ln w="952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45" name="Straight Connector 544">
              <a:extLst>
                <a:ext uri="{FF2B5EF4-FFF2-40B4-BE49-F238E27FC236}">
                  <a16:creationId xmlns:a16="http://schemas.microsoft.com/office/drawing/2014/main" xmlns="" id="{0470AFDB-1757-BE40-A13E-BC5BA1BC1A44}"/>
                </a:ext>
              </a:extLst>
            </p:cNvPr>
            <p:cNvCxnSpPr>
              <a:cxnSpLocks/>
            </p:cNvCxnSpPr>
            <p:nvPr/>
          </p:nvCxnSpPr>
          <p:spPr>
            <a:xfrm>
              <a:off x="7325515" y="2910760"/>
              <a:ext cx="0" cy="1004819"/>
            </a:xfrm>
            <a:prstGeom prst="line">
              <a:avLst/>
            </a:prstGeom>
            <a:ln w="952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46" name="Straight Connector 545">
              <a:extLst>
                <a:ext uri="{FF2B5EF4-FFF2-40B4-BE49-F238E27FC236}">
                  <a16:creationId xmlns:a16="http://schemas.microsoft.com/office/drawing/2014/main" xmlns="" id="{073256F5-8A47-A44C-8BF5-A95C022B3A41}"/>
                </a:ext>
              </a:extLst>
            </p:cNvPr>
            <p:cNvCxnSpPr>
              <a:cxnSpLocks/>
            </p:cNvCxnSpPr>
            <p:nvPr/>
          </p:nvCxnSpPr>
          <p:spPr>
            <a:xfrm flipH="1">
              <a:off x="6460489" y="2594966"/>
              <a:ext cx="0" cy="1295688"/>
            </a:xfrm>
            <a:prstGeom prst="line">
              <a:avLst/>
            </a:prstGeom>
            <a:ln w="952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47" name="Straight Connector 546">
              <a:extLst>
                <a:ext uri="{FF2B5EF4-FFF2-40B4-BE49-F238E27FC236}">
                  <a16:creationId xmlns:a16="http://schemas.microsoft.com/office/drawing/2014/main" xmlns="" id="{93093668-7941-3148-A626-4F7541983C91}"/>
                </a:ext>
              </a:extLst>
            </p:cNvPr>
            <p:cNvCxnSpPr>
              <a:cxnSpLocks/>
            </p:cNvCxnSpPr>
            <p:nvPr/>
          </p:nvCxnSpPr>
          <p:spPr>
            <a:xfrm flipH="1">
              <a:off x="5616516" y="2181737"/>
              <a:ext cx="0" cy="1728000"/>
            </a:xfrm>
            <a:prstGeom prst="line">
              <a:avLst/>
            </a:prstGeom>
            <a:ln w="952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48" name="TextBox 547">
              <a:extLst>
                <a:ext uri="{FF2B5EF4-FFF2-40B4-BE49-F238E27FC236}">
                  <a16:creationId xmlns:a16="http://schemas.microsoft.com/office/drawing/2014/main" xmlns="" id="{7C5F3EB9-8A2B-C94A-894C-595D588D3E2C}"/>
                </a:ext>
              </a:extLst>
            </p:cNvPr>
            <p:cNvSpPr txBox="1"/>
            <p:nvPr/>
          </p:nvSpPr>
          <p:spPr>
            <a:xfrm>
              <a:off x="6474445" y="2145593"/>
              <a:ext cx="780692" cy="800219"/>
            </a:xfrm>
            <a:prstGeom prst="rect">
              <a:avLst/>
            </a:prstGeom>
            <a:noFill/>
          </p:spPr>
          <p:txBody>
            <a:bodyPr wrap="square" rtlCol="0">
              <a:spAutoFit/>
            </a:bodyPr>
            <a:lstStyle/>
            <a:p>
              <a:pPr defTabSz="342900">
                <a:defRPr/>
              </a:pPr>
              <a:r>
                <a:rPr lang="en-US" altLang="zh-CN" sz="825" b="1" dirty="0">
                  <a:solidFill>
                    <a:srgbClr val="000000"/>
                  </a:solidFill>
                  <a:ea typeface="黑体" panose="02010609060101010101" pitchFamily="49" charset="-122"/>
                </a:rPr>
                <a:t>12</a:t>
              </a:r>
              <a:r>
                <a:rPr lang="en-US" sz="825" b="1" dirty="0">
                  <a:solidFill>
                    <a:srgbClr val="000000"/>
                  </a:solidFill>
                </a:rPr>
                <a:t>-mo rate</a:t>
              </a:r>
            </a:p>
            <a:p>
              <a:pPr defTabSz="342900">
                <a:defRPr/>
              </a:pPr>
              <a:r>
                <a:rPr lang="en-US" altLang="zh-CN" sz="825" b="1" dirty="0">
                  <a:solidFill>
                    <a:schemeClr val="accent2"/>
                  </a:solidFill>
                  <a:ea typeface="黑体" panose="02010609060101010101" pitchFamily="49" charset="-122"/>
                </a:rPr>
                <a:t>66.06%</a:t>
              </a:r>
            </a:p>
            <a:p>
              <a:pPr defTabSz="342900">
                <a:defRPr/>
              </a:pPr>
              <a:r>
                <a:rPr lang="en-US" altLang="zh-CN" sz="825" b="1" dirty="0">
                  <a:solidFill>
                    <a:schemeClr val="accent6"/>
                  </a:solidFill>
                  <a:ea typeface="黑体" panose="02010609060101010101" pitchFamily="49" charset="-122"/>
                </a:rPr>
                <a:t>52.97%</a:t>
              </a:r>
              <a:endParaRPr lang="en-US" sz="825" b="1" dirty="0">
                <a:solidFill>
                  <a:schemeClr val="accent6"/>
                </a:solidFill>
              </a:endParaRPr>
            </a:p>
          </p:txBody>
        </p:sp>
        <p:sp>
          <p:nvSpPr>
            <p:cNvPr id="549" name="TextBox 548">
              <a:extLst>
                <a:ext uri="{FF2B5EF4-FFF2-40B4-BE49-F238E27FC236}">
                  <a16:creationId xmlns:a16="http://schemas.microsoft.com/office/drawing/2014/main" xmlns="" id="{66220A2C-D56F-D643-B857-221A643C3B48}"/>
                </a:ext>
              </a:extLst>
            </p:cNvPr>
            <p:cNvSpPr txBox="1"/>
            <p:nvPr/>
          </p:nvSpPr>
          <p:spPr>
            <a:xfrm>
              <a:off x="5080014" y="1862669"/>
              <a:ext cx="1504388" cy="461665"/>
            </a:xfrm>
            <a:prstGeom prst="rect">
              <a:avLst/>
            </a:prstGeom>
            <a:noFill/>
          </p:spPr>
          <p:txBody>
            <a:bodyPr wrap="square" rtlCol="0">
              <a:spAutoFit/>
            </a:bodyPr>
            <a:lstStyle/>
            <a:p>
              <a:pPr defTabSz="342900">
                <a:defRPr/>
              </a:pPr>
              <a:r>
                <a:rPr lang="en-US" sz="825" b="1" dirty="0">
                  <a:solidFill>
                    <a:srgbClr val="000000"/>
                  </a:solidFill>
                </a:rPr>
                <a:t>6-mo rate </a:t>
              </a:r>
              <a:r>
                <a:rPr lang="en-US" altLang="zh-CN" sz="825" b="1" dirty="0">
                  <a:solidFill>
                    <a:schemeClr val="accent2"/>
                  </a:solidFill>
                  <a:ea typeface="黑体" panose="02010609060101010101" pitchFamily="49" charset="-122"/>
                </a:rPr>
                <a:t>92.07%</a:t>
              </a:r>
            </a:p>
            <a:p>
              <a:pPr defTabSz="342900">
                <a:defRPr/>
              </a:pPr>
              <a:r>
                <a:rPr lang="en-US" altLang="zh-CN" sz="825" b="1" dirty="0">
                  <a:solidFill>
                    <a:schemeClr val="accent3"/>
                  </a:solidFill>
                  <a:ea typeface="黑体" panose="02010609060101010101" pitchFamily="49" charset="-122"/>
                </a:rPr>
                <a:t>	   </a:t>
              </a:r>
              <a:r>
                <a:rPr lang="en-US" altLang="zh-CN" sz="825" b="1" dirty="0">
                  <a:solidFill>
                    <a:schemeClr val="accent6"/>
                  </a:solidFill>
                  <a:ea typeface="黑体" panose="02010609060101010101" pitchFamily="49" charset="-122"/>
                </a:rPr>
                <a:t>82.92%</a:t>
              </a:r>
              <a:endParaRPr lang="en-US" sz="825" b="1" dirty="0">
                <a:solidFill>
                  <a:schemeClr val="accent6"/>
                </a:solidFill>
              </a:endParaRPr>
            </a:p>
          </p:txBody>
        </p:sp>
        <p:sp>
          <p:nvSpPr>
            <p:cNvPr id="550" name="TextBox 549">
              <a:extLst>
                <a:ext uri="{FF2B5EF4-FFF2-40B4-BE49-F238E27FC236}">
                  <a16:creationId xmlns:a16="http://schemas.microsoft.com/office/drawing/2014/main" xmlns="" id="{5800D299-84FB-964B-9F19-AD161DBA23E5}"/>
                </a:ext>
              </a:extLst>
            </p:cNvPr>
            <p:cNvSpPr txBox="1"/>
            <p:nvPr/>
          </p:nvSpPr>
          <p:spPr>
            <a:xfrm>
              <a:off x="7264493" y="2431577"/>
              <a:ext cx="951517" cy="630941"/>
            </a:xfrm>
            <a:prstGeom prst="rect">
              <a:avLst/>
            </a:prstGeom>
            <a:noFill/>
          </p:spPr>
          <p:txBody>
            <a:bodyPr wrap="square" rtlCol="0">
              <a:spAutoFit/>
            </a:bodyPr>
            <a:lstStyle/>
            <a:p>
              <a:pPr defTabSz="342900">
                <a:defRPr/>
              </a:pPr>
              <a:r>
                <a:rPr lang="en-US" altLang="zh-CN" sz="825" b="1" dirty="0">
                  <a:solidFill>
                    <a:srgbClr val="000000"/>
                  </a:solidFill>
                  <a:ea typeface="黑体" panose="02010609060101010101" pitchFamily="49" charset="-122"/>
                </a:rPr>
                <a:t>18</a:t>
              </a:r>
              <a:r>
                <a:rPr lang="en-US" sz="825" b="1" dirty="0">
                  <a:solidFill>
                    <a:srgbClr val="000000"/>
                  </a:solidFill>
                </a:rPr>
                <a:t>-mo rate</a:t>
              </a:r>
            </a:p>
            <a:p>
              <a:pPr defTabSz="342900">
                <a:defRPr/>
              </a:pPr>
              <a:r>
                <a:rPr lang="en-US" altLang="zh-CN" sz="825" b="1" dirty="0">
                  <a:solidFill>
                    <a:schemeClr val="accent2"/>
                  </a:solidFill>
                  <a:ea typeface="黑体" panose="02010609060101010101" pitchFamily="49" charset="-122"/>
                </a:rPr>
                <a:t>49.18%</a:t>
              </a:r>
            </a:p>
            <a:p>
              <a:pPr defTabSz="342900">
                <a:defRPr/>
              </a:pPr>
              <a:r>
                <a:rPr lang="en-US" altLang="zh-CN" sz="825" b="1" dirty="0">
                  <a:solidFill>
                    <a:schemeClr val="accent6"/>
                  </a:solidFill>
                  <a:ea typeface="黑体" panose="02010609060101010101" pitchFamily="49" charset="-122"/>
                </a:rPr>
                <a:t>35.61%</a:t>
              </a:r>
              <a:endParaRPr lang="en-US" sz="825" b="1" dirty="0">
                <a:solidFill>
                  <a:schemeClr val="accent6"/>
                </a:solidFill>
              </a:endParaRPr>
            </a:p>
          </p:txBody>
        </p:sp>
        <p:sp>
          <p:nvSpPr>
            <p:cNvPr id="551" name="Freeform 65">
              <a:extLst>
                <a:ext uri="{FF2B5EF4-FFF2-40B4-BE49-F238E27FC236}">
                  <a16:creationId xmlns:a16="http://schemas.microsoft.com/office/drawing/2014/main" xmlns="" id="{13CE7890-4DD0-DB41-941C-0C40CA844F9E}"/>
                </a:ext>
              </a:extLst>
            </p:cNvPr>
            <p:cNvSpPr>
              <a:spLocks/>
            </p:cNvSpPr>
            <p:nvPr/>
          </p:nvSpPr>
          <p:spPr bwMode="auto">
            <a:xfrm>
              <a:off x="6086263" y="2502073"/>
              <a:ext cx="47944" cy="47944"/>
            </a:xfrm>
            <a:custGeom>
              <a:avLst/>
              <a:gdLst>
                <a:gd name="T0" fmla="*/ 20 w 21"/>
                <a:gd name="T1" fmla="*/ 10 h 21"/>
                <a:gd name="T2" fmla="*/ 11 w 21"/>
                <a:gd name="T3" fmla="*/ 20 h 21"/>
                <a:gd name="T4" fmla="*/ 0 w 21"/>
                <a:gd name="T5" fmla="*/ 11 h 21"/>
                <a:gd name="T6" fmla="*/ 9 w 21"/>
                <a:gd name="T7" fmla="*/ 0 h 21"/>
                <a:gd name="T8" fmla="*/ 20 w 21"/>
                <a:gd name="T9" fmla="*/ 10 h 21"/>
              </a:gdLst>
              <a:ahLst/>
              <a:cxnLst>
                <a:cxn ang="0">
                  <a:pos x="T0" y="T1"/>
                </a:cxn>
                <a:cxn ang="0">
                  <a:pos x="T2" y="T3"/>
                </a:cxn>
                <a:cxn ang="0">
                  <a:pos x="T4" y="T5"/>
                </a:cxn>
                <a:cxn ang="0">
                  <a:pos x="T6" y="T7"/>
                </a:cxn>
                <a:cxn ang="0">
                  <a:pos x="T8" y="T9"/>
                </a:cxn>
              </a:cxnLst>
              <a:rect l="0" t="0" r="r" b="b"/>
              <a:pathLst>
                <a:path w="21" h="21">
                  <a:moveTo>
                    <a:pt x="20" y="10"/>
                  </a:moveTo>
                  <a:cubicBezTo>
                    <a:pt x="21" y="15"/>
                    <a:pt x="17" y="20"/>
                    <a:pt x="11" y="20"/>
                  </a:cubicBezTo>
                  <a:cubicBezTo>
                    <a:pt x="6" y="21"/>
                    <a:pt x="1" y="17"/>
                    <a:pt x="0" y="11"/>
                  </a:cubicBezTo>
                  <a:cubicBezTo>
                    <a:pt x="0" y="6"/>
                    <a:pt x="4" y="1"/>
                    <a:pt x="9" y="0"/>
                  </a:cubicBezTo>
                  <a:cubicBezTo>
                    <a:pt x="15" y="0"/>
                    <a:pt x="20" y="4"/>
                    <a:pt x="20" y="10"/>
                  </a:cubicBezTo>
                  <a:close/>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eaLnBrk="0" fontAlgn="base" hangingPunct="0">
                <a:spcBef>
                  <a:spcPct val="0"/>
                </a:spcBef>
                <a:spcAft>
                  <a:spcPct val="0"/>
                </a:spcAft>
                <a:defRPr/>
              </a:pPr>
              <a:endParaRPr lang="en-GB" sz="1200" dirty="0">
                <a:solidFill>
                  <a:prstClr val="black"/>
                </a:solidFill>
                <a:latin typeface="Arial Narrow"/>
                <a:ea typeface="MS PGothic" panose="020B0600070205080204" pitchFamily="34" charset="-128"/>
              </a:endParaRPr>
            </a:p>
          </p:txBody>
        </p:sp>
      </p:grpSp>
      <p:graphicFrame>
        <p:nvGraphicFramePr>
          <p:cNvPr id="588" name="Table 587">
            <a:extLst>
              <a:ext uri="{FF2B5EF4-FFF2-40B4-BE49-F238E27FC236}">
                <a16:creationId xmlns:a16="http://schemas.microsoft.com/office/drawing/2014/main" xmlns="" id="{C90083D0-A19F-AC4D-8141-46147079B774}"/>
              </a:ext>
            </a:extLst>
          </p:cNvPr>
          <p:cNvGraphicFramePr>
            <a:graphicFrameLocks noGrp="1"/>
          </p:cNvGraphicFramePr>
          <p:nvPr>
            <p:extLst/>
          </p:nvPr>
        </p:nvGraphicFramePr>
        <p:xfrm>
          <a:off x="4206241" y="1256713"/>
          <a:ext cx="2876376" cy="1039224"/>
        </p:xfrm>
        <a:graphic>
          <a:graphicData uri="http://schemas.openxmlformats.org/drawingml/2006/table">
            <a:tbl>
              <a:tblPr firstRow="1" bandRow="1">
                <a:tableStyleId>{5C22544A-7EE6-4342-B048-85BDC9FD1C3A}</a:tableStyleId>
              </a:tblPr>
              <a:tblGrid>
                <a:gridCol w="1016900">
                  <a:extLst>
                    <a:ext uri="{9D8B030D-6E8A-4147-A177-3AD203B41FA5}">
                      <a16:colId xmlns:a16="http://schemas.microsoft.com/office/drawing/2014/main" xmlns="" val="20000"/>
                    </a:ext>
                  </a:extLst>
                </a:gridCol>
                <a:gridCol w="929738">
                  <a:extLst>
                    <a:ext uri="{9D8B030D-6E8A-4147-A177-3AD203B41FA5}">
                      <a16:colId xmlns:a16="http://schemas.microsoft.com/office/drawing/2014/main" xmlns="" val="20001"/>
                    </a:ext>
                  </a:extLst>
                </a:gridCol>
                <a:gridCol w="929738">
                  <a:extLst>
                    <a:ext uri="{9D8B030D-6E8A-4147-A177-3AD203B41FA5}">
                      <a16:colId xmlns:a16="http://schemas.microsoft.com/office/drawing/2014/main" xmlns="" val="20003"/>
                    </a:ext>
                  </a:extLst>
                </a:gridCol>
              </a:tblGrid>
              <a:tr h="313388">
                <a:tc>
                  <a:txBody>
                    <a:bodyPr/>
                    <a:lstStyle/>
                    <a:p>
                      <a:pPr algn="l"/>
                      <a:r>
                        <a:rPr lang="en-GB" sz="1100" b="1" dirty="0">
                          <a:solidFill>
                            <a:schemeClr val="accent1"/>
                          </a:solidFill>
                          <a:latin typeface="+mn-lt"/>
                        </a:rPr>
                        <a:t>Cohort A+B</a:t>
                      </a:r>
                      <a:endParaRPr lang="en-GB" sz="1100" b="0" u="none" kern="1200" dirty="0">
                        <a:solidFill>
                          <a:schemeClr val="tx1"/>
                        </a:solidFill>
                        <a:latin typeface="+mn-lt"/>
                        <a:ea typeface="+mn-ea"/>
                        <a:cs typeface="+mn-cs"/>
                      </a:endParaRPr>
                    </a:p>
                  </a:txBody>
                  <a:tcPr marL="61928" marR="61928" marT="30964" marB="30964">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dirty="0">
                          <a:solidFill>
                            <a:schemeClr val="bg1"/>
                          </a:solidFill>
                        </a:rPr>
                        <a:t>Olaparib </a:t>
                      </a:r>
                    </a:p>
                    <a:p>
                      <a:pPr marL="0" marR="0" indent="0" algn="ctr" defTabSz="914400" rtl="0" eaLnBrk="1" fontAlgn="auto" latinLnBrk="0" hangingPunct="1">
                        <a:lnSpc>
                          <a:spcPct val="100000"/>
                        </a:lnSpc>
                        <a:spcBef>
                          <a:spcPts val="0"/>
                        </a:spcBef>
                        <a:spcAft>
                          <a:spcPts val="0"/>
                        </a:spcAft>
                        <a:buClrTx/>
                        <a:buSzTx/>
                        <a:buFontTx/>
                        <a:buNone/>
                        <a:tabLst/>
                        <a:defRPr/>
                      </a:pPr>
                      <a:r>
                        <a:rPr lang="en-GB" sz="800" b="1" dirty="0">
                          <a:solidFill>
                            <a:schemeClr val="bg1"/>
                          </a:solidFill>
                        </a:rPr>
                        <a:t>(N=256)</a:t>
                      </a:r>
                    </a:p>
                  </a:txBody>
                  <a:tcPr marL="61928" marR="61928" marT="30964" marB="30964"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800" b="1" dirty="0">
                          <a:solidFill>
                            <a:schemeClr val="bg1"/>
                          </a:solidFill>
                        </a:rPr>
                        <a:t>Physician's choice</a:t>
                      </a:r>
                    </a:p>
                    <a:p>
                      <a:pPr marL="0" marR="0" indent="0" algn="ctr" defTabSz="914400" rtl="0" eaLnBrk="1" fontAlgn="auto" latinLnBrk="0" hangingPunct="1">
                        <a:lnSpc>
                          <a:spcPct val="100000"/>
                        </a:lnSpc>
                        <a:spcBef>
                          <a:spcPts val="0"/>
                        </a:spcBef>
                        <a:spcAft>
                          <a:spcPts val="0"/>
                        </a:spcAft>
                        <a:buClrTx/>
                        <a:buSzTx/>
                        <a:buFontTx/>
                        <a:buNone/>
                        <a:tabLst/>
                        <a:defRPr/>
                      </a:pPr>
                      <a:r>
                        <a:rPr lang="fr-FR" sz="800" b="1" dirty="0">
                          <a:solidFill>
                            <a:schemeClr val="bg1"/>
                          </a:solidFill>
                        </a:rPr>
                        <a:t>(N=131)</a:t>
                      </a:r>
                    </a:p>
                  </a:txBody>
                  <a:tcPr marL="61928" marR="61928" marT="30964" marB="30964"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xmlns="" val="10000"/>
                  </a:ext>
                </a:extLst>
              </a:tr>
              <a:tr h="181943">
                <a:tc>
                  <a:txBody>
                    <a:bodyPr/>
                    <a:lstStyle/>
                    <a:p>
                      <a:pPr algn="l"/>
                      <a:r>
                        <a:rPr lang="en-GB" sz="800" b="1" dirty="0">
                          <a:solidFill>
                            <a:schemeClr val="tx1"/>
                          </a:solidFill>
                        </a:rPr>
                        <a:t>Median OS (months)</a:t>
                      </a:r>
                    </a:p>
                  </a:txBody>
                  <a:tcPr marL="61928" marR="61928" marT="30964" marB="30964">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100" b="1" dirty="0">
                          <a:effectLst/>
                          <a:latin typeface="+mn-lt"/>
                          <a:ea typeface="Times New Roman" panose="02020603050405020304" pitchFamily="18" charset="0"/>
                        </a:rPr>
                        <a:t>17.51</a:t>
                      </a:r>
                    </a:p>
                  </a:txBody>
                  <a:tcPr marL="51435" marR="51435"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100" b="1" dirty="0">
                          <a:effectLst/>
                          <a:latin typeface="+mn-lt"/>
                          <a:ea typeface="Times New Roman" panose="02020603050405020304" pitchFamily="18" charset="0"/>
                        </a:rPr>
                        <a:t>14.26</a:t>
                      </a:r>
                    </a:p>
                  </a:txBody>
                  <a:tcPr marL="51435" marR="51435"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3"/>
                  </a:ext>
                </a:extLst>
              </a:tr>
              <a:tr h="135000">
                <a:tc rowSpan="2">
                  <a:txBody>
                    <a:bodyPr/>
                    <a:lstStyle/>
                    <a:p>
                      <a:pPr algn="l"/>
                      <a:r>
                        <a:rPr lang="en-GB" sz="800" b="1" dirty="0">
                          <a:solidFill>
                            <a:schemeClr val="tx1"/>
                          </a:solidFill>
                        </a:rPr>
                        <a:t>Hazard ratio (95% CI)</a:t>
                      </a:r>
                    </a:p>
                  </a:txBody>
                  <a:tcPr marL="61928" marR="61928" marT="30964" marB="30964"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800" b="1" dirty="0">
                          <a:solidFill>
                            <a:schemeClr val="bg1"/>
                          </a:solidFill>
                        </a:rPr>
                        <a:t>0.67 (0.49, 0.93)</a:t>
                      </a:r>
                    </a:p>
                  </a:txBody>
                  <a:tcPr marL="51435" marR="51435"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a:p>
                  </a:txBody>
                  <a:tcPr>
                    <a:lnL w="12700" cmpd="sng">
                      <a:noFill/>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0004"/>
                  </a:ext>
                </a:extLst>
              </a:tr>
              <a:tr h="135000">
                <a:tc vMerge="1">
                  <a:txBody>
                    <a:bodyPr/>
                    <a:lstStyle/>
                    <a:p>
                      <a:pPr algn="r"/>
                      <a:endParaRPr lang="en-GB" sz="1100" b="1" dirty="0">
                        <a:solidFill>
                          <a:schemeClr val="tx1"/>
                        </a:solidFill>
                      </a:endParaRPr>
                    </a:p>
                  </a:txBody>
                  <a:tcPr marL="82571" marR="82571" marT="41285" marB="41285">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lang="en-GB" sz="800" b="1" i="1" dirty="0">
                          <a:solidFill>
                            <a:schemeClr val="bg1"/>
                          </a:solidFill>
                        </a:rPr>
                        <a:t>P</a:t>
                      </a:r>
                      <a:r>
                        <a:rPr lang="en-GB" sz="800" b="1" dirty="0">
                          <a:solidFill>
                            <a:schemeClr val="bg1"/>
                          </a:solidFill>
                        </a:rPr>
                        <a:t>=0.0063 (nominal)</a:t>
                      </a:r>
                    </a:p>
                  </a:txBody>
                  <a:tcPr marL="51435" marR="51435"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a:p>
                  </a:txBody>
                  <a:tcPr>
                    <a:lnL w="12700" cmpd="sng">
                      <a:noFill/>
                    </a:lnL>
                  </a:tcPr>
                </a:tc>
                <a:extLst>
                  <a:ext uri="{0D108BD9-81ED-4DB2-BD59-A6C34878D82A}">
                    <a16:rowId xmlns:a16="http://schemas.microsoft.com/office/drawing/2014/main" xmlns="" val="10005"/>
                  </a:ext>
                </a:extLst>
              </a:tr>
            </a:tbl>
          </a:graphicData>
        </a:graphic>
      </p:graphicFrame>
      <p:sp>
        <p:nvSpPr>
          <p:cNvPr id="589" name="TextBox 588">
            <a:extLst>
              <a:ext uri="{FF2B5EF4-FFF2-40B4-BE49-F238E27FC236}">
                <a16:creationId xmlns:a16="http://schemas.microsoft.com/office/drawing/2014/main" xmlns="" id="{4647525D-DE5B-A145-A52B-5B766E79A801}"/>
              </a:ext>
            </a:extLst>
          </p:cNvPr>
          <p:cNvSpPr txBox="1"/>
          <p:nvPr/>
        </p:nvSpPr>
        <p:spPr>
          <a:xfrm>
            <a:off x="1198655" y="3380533"/>
            <a:ext cx="1239763" cy="369332"/>
          </a:xfrm>
          <a:prstGeom prst="rect">
            <a:avLst/>
          </a:prstGeom>
          <a:noFill/>
          <a:ln>
            <a:noFill/>
          </a:ln>
        </p:spPr>
        <p:txBody>
          <a:bodyPr wrap="square" rtlCol="0">
            <a:spAutoFit/>
          </a:bodyPr>
          <a:lstStyle/>
          <a:p>
            <a:pPr defTabSz="342900"/>
            <a:r>
              <a:rPr lang="en-GB" sz="900" b="1" dirty="0">
                <a:solidFill>
                  <a:schemeClr val="bg1"/>
                </a:solidFill>
                <a:highlight>
                  <a:srgbClr val="1E325F"/>
                </a:highlight>
              </a:rPr>
              <a:t>Key secondary endpoint</a:t>
            </a:r>
            <a:endParaRPr lang="en-US" sz="900" b="1" dirty="0">
              <a:solidFill>
                <a:schemeClr val="bg1"/>
              </a:solidFill>
              <a:highlight>
                <a:srgbClr val="1E325F"/>
              </a:highlight>
            </a:endParaRPr>
          </a:p>
        </p:txBody>
      </p:sp>
    </p:spTree>
    <p:extLst>
      <p:ext uri="{BB962C8B-B14F-4D97-AF65-F5344CB8AC3E}">
        <p14:creationId xmlns:p14="http://schemas.microsoft.com/office/powerpoint/2010/main" val="11190688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p:txBody>
          <a:bodyPr/>
          <a:lstStyle/>
          <a:p>
            <a:r>
              <a:rPr lang="en-US" dirty="0"/>
              <a:t>TRITON-2: Phase 2 Study of </a:t>
            </a:r>
            <a:r>
              <a:rPr lang="en-US" dirty="0" smtClean="0"/>
              <a:t>Rucaparib in </a:t>
            </a:r>
            <a:r>
              <a:rPr lang="en-US" dirty="0" err="1"/>
              <a:t>mCRPC</a:t>
            </a:r>
            <a:r>
              <a:rPr lang="en-US" dirty="0"/>
              <a:t> With HRR Aberrations — ORR</a:t>
            </a:r>
            <a:r>
              <a:rPr lang="en-US" baseline="30000" dirty="0"/>
              <a:t>1</a:t>
            </a:r>
          </a:p>
        </p:txBody>
      </p:sp>
      <p:sp>
        <p:nvSpPr>
          <p:cNvPr id="7" name="Footer Placeholder 2"/>
          <p:cNvSpPr>
            <a:spLocks noGrp="1"/>
          </p:cNvSpPr>
          <p:nvPr>
            <p:ph type="ftr" sz="quarter" idx="13"/>
          </p:nvPr>
        </p:nvSpPr>
        <p:spPr>
          <a:xfrm>
            <a:off x="37776" y="4816637"/>
            <a:ext cx="9106224" cy="273844"/>
          </a:xfrm>
        </p:spPr>
        <p:txBody>
          <a:bodyPr/>
          <a:lstStyle/>
          <a:p>
            <a:r>
              <a:rPr lang="en-US" sz="1000" baseline="30000" dirty="0">
                <a:solidFill>
                  <a:srgbClr val="000000"/>
                </a:solidFill>
              </a:rPr>
              <a:t>a</a:t>
            </a:r>
            <a:r>
              <a:rPr lang="en-US" sz="1000" dirty="0">
                <a:solidFill>
                  <a:srgbClr val="000000"/>
                </a:solidFill>
              </a:rPr>
              <a:t> Per modified RECIST/PCWG3 criteria. </a:t>
            </a:r>
            <a:r>
              <a:rPr lang="en-US" sz="1000" baseline="30000" dirty="0">
                <a:solidFill>
                  <a:srgbClr val="000000"/>
                </a:solidFill>
              </a:rPr>
              <a:t>b</a:t>
            </a:r>
            <a:r>
              <a:rPr lang="en-US" sz="1000" dirty="0">
                <a:solidFill>
                  <a:srgbClr val="000000"/>
                </a:solidFill>
              </a:rPr>
              <a:t> One patient had </a:t>
            </a:r>
            <a:r>
              <a:rPr lang="en-US" sz="1000" i="1" dirty="0">
                <a:solidFill>
                  <a:srgbClr val="000000"/>
                </a:solidFill>
              </a:rPr>
              <a:t>FANCA</a:t>
            </a:r>
            <a:r>
              <a:rPr lang="en-US" sz="1000" dirty="0">
                <a:solidFill>
                  <a:srgbClr val="000000"/>
                </a:solidFill>
              </a:rPr>
              <a:t> alteration. </a:t>
            </a:r>
            <a:r>
              <a:rPr lang="en-US" sz="1000" baseline="30000" dirty="0">
                <a:solidFill>
                  <a:srgbClr val="000000"/>
                </a:solidFill>
              </a:rPr>
              <a:t>c </a:t>
            </a:r>
            <a:r>
              <a:rPr lang="en-US" sz="1000" dirty="0">
                <a:solidFill>
                  <a:srgbClr val="000000"/>
                </a:solidFill>
              </a:rPr>
              <a:t>Two patients had a </a:t>
            </a:r>
            <a:r>
              <a:rPr lang="en-US" sz="1000" i="1" dirty="0">
                <a:solidFill>
                  <a:srgbClr val="000000"/>
                </a:solidFill>
              </a:rPr>
              <a:t>PALB2</a:t>
            </a:r>
            <a:r>
              <a:rPr lang="en-US" sz="1000" dirty="0">
                <a:solidFill>
                  <a:srgbClr val="000000"/>
                </a:solidFill>
              </a:rPr>
              <a:t> alteration; 1 patient each had a </a:t>
            </a:r>
            <a:r>
              <a:rPr lang="en-US" sz="1000" i="1" dirty="0">
                <a:solidFill>
                  <a:srgbClr val="000000"/>
                </a:solidFill>
              </a:rPr>
              <a:t>BRIP1</a:t>
            </a:r>
            <a:r>
              <a:rPr lang="en-US" sz="1000" dirty="0">
                <a:solidFill>
                  <a:srgbClr val="000000"/>
                </a:solidFill>
              </a:rPr>
              <a:t> or </a:t>
            </a:r>
            <a:r>
              <a:rPr lang="en-US" sz="1000" i="1" dirty="0">
                <a:solidFill>
                  <a:srgbClr val="000000"/>
                </a:solidFill>
              </a:rPr>
              <a:t>RAD51B</a:t>
            </a:r>
            <a:r>
              <a:rPr lang="en-US" sz="1000" dirty="0">
                <a:solidFill>
                  <a:srgbClr val="000000"/>
                </a:solidFill>
              </a:rPr>
              <a:t> alteration.</a:t>
            </a:r>
          </a:p>
          <a:p>
            <a:r>
              <a:rPr lang="en-US" sz="1000" dirty="0">
                <a:solidFill>
                  <a:srgbClr val="000000"/>
                </a:solidFill>
              </a:rPr>
              <a:t>1. </a:t>
            </a:r>
            <a:r>
              <a:rPr lang="en-US" sz="1000" dirty="0" err="1">
                <a:solidFill>
                  <a:srgbClr val="000000"/>
                </a:solidFill>
              </a:rPr>
              <a:t>Abida</a:t>
            </a:r>
            <a:r>
              <a:rPr lang="en-US" sz="1000" dirty="0">
                <a:solidFill>
                  <a:srgbClr val="000000"/>
                </a:solidFill>
              </a:rPr>
              <a:t> W et al. ESMO 2019. Abstract 846PD.</a:t>
            </a:r>
          </a:p>
        </p:txBody>
      </p:sp>
      <p:graphicFrame>
        <p:nvGraphicFramePr>
          <p:cNvPr id="8" name="Table 7"/>
          <p:cNvGraphicFramePr>
            <a:graphicFrameLocks noGrp="1"/>
          </p:cNvGraphicFramePr>
          <p:nvPr/>
        </p:nvGraphicFramePr>
        <p:xfrm>
          <a:off x="587829" y="1005755"/>
          <a:ext cx="7944543" cy="3153161"/>
        </p:xfrm>
        <a:graphic>
          <a:graphicData uri="http://schemas.openxmlformats.org/drawingml/2006/table">
            <a:tbl>
              <a:tblPr firstRow="1" bandRow="1">
                <a:tableStyleId>{5C22544A-7EE6-4342-B048-85BDC9FD1C3A}</a:tableStyleId>
              </a:tblPr>
              <a:tblGrid>
                <a:gridCol w="2259458">
                  <a:extLst>
                    <a:ext uri="{9D8B030D-6E8A-4147-A177-3AD203B41FA5}">
                      <a16:colId xmlns:a16="http://schemas.microsoft.com/office/drawing/2014/main" xmlns="" val="20000"/>
                    </a:ext>
                  </a:extLst>
                </a:gridCol>
                <a:gridCol w="1137017">
                  <a:extLst>
                    <a:ext uri="{9D8B030D-6E8A-4147-A177-3AD203B41FA5}">
                      <a16:colId xmlns:a16="http://schemas.microsoft.com/office/drawing/2014/main" xmlns="" val="20001"/>
                    </a:ext>
                  </a:extLst>
                </a:gridCol>
                <a:gridCol w="1137017">
                  <a:extLst>
                    <a:ext uri="{9D8B030D-6E8A-4147-A177-3AD203B41FA5}">
                      <a16:colId xmlns:a16="http://schemas.microsoft.com/office/drawing/2014/main" xmlns="" val="20002"/>
                    </a:ext>
                  </a:extLst>
                </a:gridCol>
                <a:gridCol w="1137017">
                  <a:extLst>
                    <a:ext uri="{9D8B030D-6E8A-4147-A177-3AD203B41FA5}">
                      <a16:colId xmlns:a16="http://schemas.microsoft.com/office/drawing/2014/main" xmlns="" val="20003"/>
                    </a:ext>
                  </a:extLst>
                </a:gridCol>
                <a:gridCol w="1137017">
                  <a:extLst>
                    <a:ext uri="{9D8B030D-6E8A-4147-A177-3AD203B41FA5}">
                      <a16:colId xmlns:a16="http://schemas.microsoft.com/office/drawing/2014/main" xmlns="" val="20004"/>
                    </a:ext>
                  </a:extLst>
                </a:gridCol>
                <a:gridCol w="1137017">
                  <a:extLst>
                    <a:ext uri="{9D8B030D-6E8A-4147-A177-3AD203B41FA5}">
                      <a16:colId xmlns:a16="http://schemas.microsoft.com/office/drawing/2014/main" xmlns="" val="20005"/>
                    </a:ext>
                  </a:extLst>
                </a:gridCol>
              </a:tblGrid>
              <a:tr h="233711">
                <a:tc rowSpan="2">
                  <a:txBody>
                    <a:bodyPr/>
                    <a:lstStyle/>
                    <a:p>
                      <a:r>
                        <a:rPr lang="en-US" sz="1200" b="1" dirty="0">
                          <a:solidFill>
                            <a:schemeClr val="bg1"/>
                          </a:solidFill>
                        </a:rPr>
                        <a:t>Characteristic</a:t>
                      </a:r>
                    </a:p>
                  </a:txBody>
                  <a:tcPr anchor="ctr">
                    <a:lnB w="38100" cap="flat" cmpd="sng" algn="ctr">
                      <a:solidFill>
                        <a:schemeClr val="bg1"/>
                      </a:solidFill>
                      <a:prstDash val="solid"/>
                      <a:round/>
                      <a:headEnd type="none" w="med" len="med"/>
                      <a:tailEnd type="none" w="med" len="med"/>
                    </a:lnB>
                  </a:tcPr>
                </a:tc>
                <a:tc gridSpan="5">
                  <a:txBody>
                    <a:bodyPr/>
                    <a:lstStyle/>
                    <a:p>
                      <a:pPr algn="ctr"/>
                      <a:r>
                        <a:rPr lang="en-US" sz="1200" dirty="0"/>
                        <a:t>By HRR Gene With Alteration</a:t>
                      </a:r>
                    </a:p>
                  </a:txBody>
                  <a:tcPr anchor="ctr">
                    <a:lnB w="38100" cap="flat" cmpd="sng" algn="ctr">
                      <a:solidFill>
                        <a:schemeClr val="bg1"/>
                      </a:solidFill>
                      <a:prstDash val="solid"/>
                      <a:round/>
                      <a:headEnd type="none" w="med" len="med"/>
                      <a:tailEnd type="none" w="med" len="med"/>
                    </a:lnB>
                  </a:tcPr>
                </a:tc>
                <a:tc hMerge="1">
                  <a:txBody>
                    <a:bodyPr/>
                    <a:lstStyle/>
                    <a:p>
                      <a:endParaRPr lang="en-US" dirty="0"/>
                    </a:p>
                  </a:txBody>
                  <a:tcPr>
                    <a:lnB w="6350" cap="flat" cmpd="sng" algn="ctr">
                      <a:solidFill>
                        <a:schemeClr val="bg1"/>
                      </a:solidFill>
                      <a:prstDash val="solid"/>
                      <a:round/>
                      <a:headEnd type="none" w="med" len="med"/>
                      <a:tailEnd type="none" w="med" len="med"/>
                    </a:lnB>
                  </a:tcPr>
                </a:tc>
                <a:tc hMerge="1">
                  <a:txBody>
                    <a:bodyPr/>
                    <a:lstStyle/>
                    <a:p>
                      <a:endParaRPr lang="en-US" dirty="0"/>
                    </a:p>
                  </a:txBody>
                  <a:tcPr>
                    <a:lnB w="635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0"/>
                  </a:ext>
                </a:extLst>
              </a:tr>
              <a:tr h="389518">
                <a:tc vMerge="1">
                  <a:txBody>
                    <a:bodyPr/>
                    <a:lstStyle/>
                    <a:p>
                      <a:endParaRPr lang="en-US" sz="1200" b="1" dirty="0">
                        <a:solidFill>
                          <a:schemeClr val="bg1"/>
                        </a:solidFill>
                      </a:endParaRPr>
                    </a:p>
                  </a:txBody>
                  <a:tcPr anchor="ctr">
                    <a:lnT w="63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1200" b="1" i="1" dirty="0">
                          <a:solidFill>
                            <a:schemeClr val="bg1"/>
                          </a:solidFill>
                        </a:rPr>
                        <a:t>BRCA1/2</a:t>
                      </a:r>
                    </a:p>
                    <a:p>
                      <a:pPr algn="ctr"/>
                      <a:r>
                        <a:rPr lang="en-US" sz="1200" b="1" dirty="0">
                          <a:solidFill>
                            <a:schemeClr val="bg1"/>
                          </a:solidFill>
                        </a:rPr>
                        <a:t>(n =</a:t>
                      </a:r>
                      <a:r>
                        <a:rPr lang="en-US" sz="1200" b="1" baseline="0" dirty="0">
                          <a:solidFill>
                            <a:schemeClr val="bg1"/>
                          </a:solidFill>
                        </a:rPr>
                        <a:t> 57)</a:t>
                      </a:r>
                      <a:endParaRPr lang="en-US" sz="1200" b="1" dirty="0">
                        <a:solidFill>
                          <a:schemeClr val="bg1"/>
                        </a:solidFill>
                      </a:endParaRPr>
                    </a:p>
                  </a:txBody>
                  <a:tcPr anchor="ctr">
                    <a:lnL w="127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1200" b="1" i="1" dirty="0">
                          <a:solidFill>
                            <a:schemeClr val="bg1"/>
                          </a:solidFill>
                        </a:rPr>
                        <a:t>ATM</a:t>
                      </a:r>
                    </a:p>
                    <a:p>
                      <a:pPr algn="ctr"/>
                      <a:r>
                        <a:rPr lang="en-US" sz="1200" b="1" dirty="0">
                          <a:solidFill>
                            <a:schemeClr val="bg1"/>
                          </a:solidFill>
                        </a:rPr>
                        <a:t>(n = 21)</a:t>
                      </a: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1200" b="1" i="1" dirty="0">
                          <a:solidFill>
                            <a:schemeClr val="bg1"/>
                          </a:solidFill>
                        </a:rPr>
                        <a:t>CDK12</a:t>
                      </a:r>
                    </a:p>
                    <a:p>
                      <a:pPr algn="ctr"/>
                      <a:r>
                        <a:rPr lang="en-US" sz="1200" b="1" dirty="0">
                          <a:solidFill>
                            <a:schemeClr val="bg1"/>
                          </a:solidFill>
                        </a:rPr>
                        <a:t>(n</a:t>
                      </a:r>
                      <a:r>
                        <a:rPr lang="en-US" sz="1200" b="1" baseline="0" dirty="0">
                          <a:solidFill>
                            <a:schemeClr val="bg1"/>
                          </a:solidFill>
                        </a:rPr>
                        <a:t> = 9)</a:t>
                      </a:r>
                      <a:endParaRPr lang="en-US" sz="12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1200" b="1" i="1" dirty="0">
                          <a:solidFill>
                            <a:schemeClr val="bg1"/>
                          </a:solidFill>
                        </a:rPr>
                        <a:t>CHEK2</a:t>
                      </a:r>
                    </a:p>
                    <a:p>
                      <a:pPr algn="ctr"/>
                      <a:r>
                        <a:rPr lang="en-US" sz="1200" b="1" dirty="0">
                          <a:solidFill>
                            <a:schemeClr val="bg1"/>
                          </a:solidFill>
                        </a:rPr>
                        <a:t>(n = 5)</a:t>
                      </a: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1200" b="1" dirty="0">
                          <a:solidFill>
                            <a:schemeClr val="bg1"/>
                          </a:solidFill>
                        </a:rPr>
                        <a:t>Other</a:t>
                      </a:r>
                    </a:p>
                    <a:p>
                      <a:pPr algn="ctr"/>
                      <a:r>
                        <a:rPr lang="en-US" sz="1200" b="1" dirty="0">
                          <a:solidFill>
                            <a:schemeClr val="bg1"/>
                          </a:solidFill>
                        </a:rPr>
                        <a:t>(n = 13)</a:t>
                      </a: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1"/>
                  </a:ext>
                </a:extLst>
              </a:tr>
              <a:tr h="233711">
                <a:tc>
                  <a:txBody>
                    <a:bodyPr/>
                    <a:lstStyle/>
                    <a:p>
                      <a:r>
                        <a:rPr lang="en-US" sz="1200" dirty="0"/>
                        <a:t>ORR, n (%)</a:t>
                      </a:r>
                      <a:r>
                        <a:rPr lang="en-US" sz="1200" baseline="30000" dirty="0"/>
                        <a:t>a</a:t>
                      </a:r>
                    </a:p>
                  </a:txBody>
                  <a:tcPr anchor="ctr">
                    <a:lnT w="38100" cap="flat" cmpd="sng" algn="ctr">
                      <a:solidFill>
                        <a:schemeClr val="bg1"/>
                      </a:solidFill>
                      <a:prstDash val="solid"/>
                      <a:round/>
                      <a:headEnd type="none" w="med" len="med"/>
                      <a:tailEnd type="none" w="med" len="med"/>
                    </a:lnT>
                  </a:tcPr>
                </a:tc>
                <a:tc>
                  <a:txBody>
                    <a:bodyPr/>
                    <a:lstStyle/>
                    <a:p>
                      <a:pPr algn="ctr"/>
                      <a:r>
                        <a:rPr lang="en-US" sz="1200" dirty="0"/>
                        <a:t>25 (43.9)</a:t>
                      </a:r>
                    </a:p>
                  </a:txBody>
                  <a:tcPr anchor="ctr">
                    <a:lnT w="38100" cap="flat" cmpd="sng" algn="ctr">
                      <a:solidFill>
                        <a:schemeClr val="bg1"/>
                      </a:solidFill>
                      <a:prstDash val="solid"/>
                      <a:round/>
                      <a:headEnd type="none" w="med" len="med"/>
                      <a:tailEnd type="none" w="med" len="med"/>
                    </a:lnT>
                  </a:tcPr>
                </a:tc>
                <a:tc>
                  <a:txBody>
                    <a:bodyPr/>
                    <a:lstStyle/>
                    <a:p>
                      <a:pPr algn="ctr"/>
                      <a:r>
                        <a:rPr lang="en-US" sz="1200" dirty="0"/>
                        <a:t>2 (9.5)</a:t>
                      </a:r>
                    </a:p>
                  </a:txBody>
                  <a:tcPr anchor="ctr">
                    <a:lnT w="38100" cap="flat" cmpd="sng" algn="ctr">
                      <a:solidFill>
                        <a:schemeClr val="bg1"/>
                      </a:solidFill>
                      <a:prstDash val="solid"/>
                      <a:round/>
                      <a:headEnd type="none" w="med" len="med"/>
                      <a:tailEnd type="none" w="med" len="med"/>
                    </a:lnT>
                  </a:tcPr>
                </a:tc>
                <a:tc>
                  <a:txBody>
                    <a:bodyPr/>
                    <a:lstStyle/>
                    <a:p>
                      <a:pPr algn="ctr"/>
                      <a:r>
                        <a:rPr lang="en-US" sz="1200" dirty="0"/>
                        <a:t>0</a:t>
                      </a:r>
                    </a:p>
                  </a:txBody>
                  <a:tcPr anchor="ctr">
                    <a:lnT w="38100" cap="flat" cmpd="sng" algn="ctr">
                      <a:solidFill>
                        <a:schemeClr val="bg1"/>
                      </a:solidFill>
                      <a:prstDash val="solid"/>
                      <a:round/>
                      <a:headEnd type="none" w="med" len="med"/>
                      <a:tailEnd type="none" w="med" len="med"/>
                    </a:lnT>
                  </a:tcPr>
                </a:tc>
                <a:tc>
                  <a:txBody>
                    <a:bodyPr/>
                    <a:lstStyle/>
                    <a:p>
                      <a:pPr algn="ctr"/>
                      <a:r>
                        <a:rPr lang="en-US" sz="1200" dirty="0"/>
                        <a:t>0</a:t>
                      </a:r>
                    </a:p>
                  </a:txBody>
                  <a:tcPr anchor="ctr">
                    <a:lnT w="38100" cap="flat" cmpd="sng" algn="ctr">
                      <a:solidFill>
                        <a:schemeClr val="bg1"/>
                      </a:solidFill>
                      <a:prstDash val="solid"/>
                      <a:round/>
                      <a:headEnd type="none" w="med" len="med"/>
                      <a:tailEnd type="none" w="med" len="med"/>
                    </a:lnT>
                  </a:tcPr>
                </a:tc>
                <a:tc>
                  <a:txBody>
                    <a:bodyPr/>
                    <a:lstStyle/>
                    <a:p>
                      <a:pPr algn="ctr"/>
                      <a:r>
                        <a:rPr lang="en-US" sz="1200" dirty="0"/>
                        <a:t>5 (38.5)</a:t>
                      </a:r>
                    </a:p>
                  </a:txBody>
                  <a:tcPr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xmlns="" val="10002"/>
                  </a:ext>
                </a:extLst>
              </a:tr>
              <a:tr h="389518">
                <a:tc>
                  <a:txBody>
                    <a:bodyPr/>
                    <a:lstStyle/>
                    <a:p>
                      <a:pPr marL="0"/>
                      <a:r>
                        <a:rPr lang="en-US" sz="1200" dirty="0"/>
                        <a:t>Complete response, n (%)</a:t>
                      </a:r>
                    </a:p>
                  </a:txBody>
                  <a:tcPr anchor="ctr"/>
                </a:tc>
                <a:tc>
                  <a:txBody>
                    <a:bodyPr/>
                    <a:lstStyle/>
                    <a:p>
                      <a:pPr algn="ctr"/>
                      <a:r>
                        <a:rPr lang="en-US" sz="1200" dirty="0"/>
                        <a:t>3 (5.3)</a:t>
                      </a:r>
                    </a:p>
                  </a:txBody>
                  <a:tcPr anchor="ctr"/>
                </a:tc>
                <a:tc>
                  <a:txBody>
                    <a:bodyPr/>
                    <a:lstStyle/>
                    <a:p>
                      <a:pPr algn="ctr"/>
                      <a:r>
                        <a:rPr lang="en-US" sz="1200" dirty="0"/>
                        <a:t>0</a:t>
                      </a:r>
                    </a:p>
                  </a:txBody>
                  <a:tcPr anchor="ctr"/>
                </a:tc>
                <a:tc>
                  <a:txBody>
                    <a:bodyPr/>
                    <a:lstStyle/>
                    <a:p>
                      <a:pPr algn="ctr"/>
                      <a:r>
                        <a:rPr lang="en-US" sz="1200" dirty="0"/>
                        <a:t>0</a:t>
                      </a:r>
                    </a:p>
                  </a:txBody>
                  <a:tcPr anchor="ctr"/>
                </a:tc>
                <a:tc>
                  <a:txBody>
                    <a:bodyPr/>
                    <a:lstStyle/>
                    <a:p>
                      <a:pPr algn="ctr"/>
                      <a:r>
                        <a:rPr lang="en-US" sz="1200" dirty="0"/>
                        <a:t>0</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1 (7.7)</a:t>
                      </a:r>
                      <a:r>
                        <a:rPr lang="en-US" sz="1200" baseline="30000" dirty="0"/>
                        <a:t>b</a:t>
                      </a:r>
                    </a:p>
                  </a:txBody>
                  <a:tcPr anchor="ctr"/>
                </a:tc>
                <a:extLst>
                  <a:ext uri="{0D108BD9-81ED-4DB2-BD59-A6C34878D82A}">
                    <a16:rowId xmlns:a16="http://schemas.microsoft.com/office/drawing/2014/main" xmlns="" val="10003"/>
                  </a:ext>
                </a:extLst>
              </a:tr>
              <a:tr h="233711">
                <a:tc>
                  <a:txBody>
                    <a:bodyPr/>
                    <a:lstStyle/>
                    <a:p>
                      <a:pPr marL="0"/>
                      <a:r>
                        <a:rPr lang="en-US" sz="1200" dirty="0"/>
                        <a:t>Partial</a:t>
                      </a:r>
                      <a:r>
                        <a:rPr lang="en-US" sz="1200" baseline="0" dirty="0"/>
                        <a:t> response, n (%)</a:t>
                      </a:r>
                      <a:endParaRPr lang="en-US" sz="1200" dirty="0"/>
                    </a:p>
                  </a:txBody>
                  <a:tcPr anchor="ctr"/>
                </a:tc>
                <a:tc>
                  <a:txBody>
                    <a:bodyPr/>
                    <a:lstStyle/>
                    <a:p>
                      <a:pPr algn="ctr"/>
                      <a:r>
                        <a:rPr lang="en-US" sz="1200" dirty="0"/>
                        <a:t>22 (38.6)</a:t>
                      </a:r>
                    </a:p>
                  </a:txBody>
                  <a:tcPr anchor="ctr"/>
                </a:tc>
                <a:tc>
                  <a:txBody>
                    <a:bodyPr/>
                    <a:lstStyle/>
                    <a:p>
                      <a:pPr algn="ctr"/>
                      <a:r>
                        <a:rPr lang="en-US" sz="1200" dirty="0"/>
                        <a:t>2 (9.5)</a:t>
                      </a:r>
                    </a:p>
                  </a:txBody>
                  <a:tcPr anchor="ctr"/>
                </a:tc>
                <a:tc>
                  <a:txBody>
                    <a:bodyPr/>
                    <a:lstStyle/>
                    <a:p>
                      <a:pPr algn="ctr"/>
                      <a:r>
                        <a:rPr lang="en-US" sz="1200" dirty="0"/>
                        <a:t>0</a:t>
                      </a:r>
                    </a:p>
                  </a:txBody>
                  <a:tcPr anchor="ctr"/>
                </a:tc>
                <a:tc>
                  <a:txBody>
                    <a:bodyPr/>
                    <a:lstStyle/>
                    <a:p>
                      <a:pPr algn="ctr"/>
                      <a:r>
                        <a:rPr lang="en-US" sz="1200" dirty="0"/>
                        <a:t>0</a:t>
                      </a:r>
                    </a:p>
                  </a:txBody>
                  <a:tcPr anchor="ctr"/>
                </a:tc>
                <a:tc>
                  <a:txBody>
                    <a:bodyPr/>
                    <a:lstStyle/>
                    <a:p>
                      <a:pPr algn="ctr"/>
                      <a:r>
                        <a:rPr lang="en-US" sz="1200" dirty="0"/>
                        <a:t>4 (30.8)</a:t>
                      </a:r>
                      <a:r>
                        <a:rPr lang="en-US" sz="1200" baseline="30000" dirty="0"/>
                        <a:t>c</a:t>
                      </a:r>
                    </a:p>
                  </a:txBody>
                  <a:tcPr anchor="ctr"/>
                </a:tc>
                <a:extLst>
                  <a:ext uri="{0D108BD9-81ED-4DB2-BD59-A6C34878D82A}">
                    <a16:rowId xmlns:a16="http://schemas.microsoft.com/office/drawing/2014/main" xmlns="" val="10004"/>
                  </a:ext>
                </a:extLst>
              </a:tr>
              <a:tr h="233711">
                <a:tc>
                  <a:txBody>
                    <a:bodyPr/>
                    <a:lstStyle/>
                    <a:p>
                      <a:r>
                        <a:rPr lang="en-US" sz="1200" dirty="0"/>
                        <a:t>Stable disease, n (%)</a:t>
                      </a:r>
                    </a:p>
                  </a:txBody>
                  <a:tcPr anchor="ctr"/>
                </a:tc>
                <a:tc>
                  <a:txBody>
                    <a:bodyPr/>
                    <a:lstStyle/>
                    <a:p>
                      <a:pPr algn="ctr"/>
                      <a:r>
                        <a:rPr lang="en-US" sz="1200" dirty="0"/>
                        <a:t>26 (45.6)</a:t>
                      </a:r>
                    </a:p>
                  </a:txBody>
                  <a:tcPr anchor="ctr"/>
                </a:tc>
                <a:tc>
                  <a:txBody>
                    <a:bodyPr/>
                    <a:lstStyle/>
                    <a:p>
                      <a:pPr algn="ctr"/>
                      <a:r>
                        <a:rPr lang="en-US" sz="1200" dirty="0"/>
                        <a:t>10 (47.6)</a:t>
                      </a:r>
                    </a:p>
                  </a:txBody>
                  <a:tcPr anchor="ctr"/>
                </a:tc>
                <a:tc>
                  <a:txBody>
                    <a:bodyPr/>
                    <a:lstStyle/>
                    <a:p>
                      <a:pPr algn="ctr"/>
                      <a:r>
                        <a:rPr lang="en-US" sz="1200" dirty="0"/>
                        <a:t>5 (55.6)</a:t>
                      </a:r>
                    </a:p>
                  </a:txBody>
                  <a:tcPr anchor="ctr"/>
                </a:tc>
                <a:tc>
                  <a:txBody>
                    <a:bodyPr/>
                    <a:lstStyle/>
                    <a:p>
                      <a:pPr algn="ctr"/>
                      <a:r>
                        <a:rPr lang="en-US" sz="1200" dirty="0"/>
                        <a:t>3 (60.0)</a:t>
                      </a:r>
                    </a:p>
                  </a:txBody>
                  <a:tcPr anchor="ctr"/>
                </a:tc>
                <a:tc>
                  <a:txBody>
                    <a:bodyPr/>
                    <a:lstStyle/>
                    <a:p>
                      <a:pPr algn="ctr"/>
                      <a:r>
                        <a:rPr lang="en-US" sz="1200" dirty="0"/>
                        <a:t>6 (46.2)</a:t>
                      </a:r>
                    </a:p>
                  </a:txBody>
                  <a:tcPr anchor="ctr"/>
                </a:tc>
                <a:extLst>
                  <a:ext uri="{0D108BD9-81ED-4DB2-BD59-A6C34878D82A}">
                    <a16:rowId xmlns:a16="http://schemas.microsoft.com/office/drawing/2014/main" xmlns="" val="10005"/>
                  </a:ext>
                </a:extLst>
              </a:tr>
              <a:tr h="389518">
                <a:tc>
                  <a:txBody>
                    <a:bodyPr/>
                    <a:lstStyle/>
                    <a:p>
                      <a:r>
                        <a:rPr lang="en-US" sz="1200" dirty="0"/>
                        <a:t>Progressive disease, n</a:t>
                      </a:r>
                      <a:r>
                        <a:rPr lang="en-US" sz="1200" baseline="0" dirty="0"/>
                        <a:t> (%)</a:t>
                      </a:r>
                      <a:endParaRPr lang="en-US" sz="1200" dirty="0"/>
                    </a:p>
                  </a:txBody>
                  <a:tcPr anchor="ctr"/>
                </a:tc>
                <a:tc>
                  <a:txBody>
                    <a:bodyPr/>
                    <a:lstStyle/>
                    <a:p>
                      <a:pPr algn="ctr"/>
                      <a:r>
                        <a:rPr lang="en-US" sz="1200" dirty="0"/>
                        <a:t>5 (8.8)</a:t>
                      </a:r>
                    </a:p>
                  </a:txBody>
                  <a:tcPr anchor="ctr"/>
                </a:tc>
                <a:tc>
                  <a:txBody>
                    <a:bodyPr/>
                    <a:lstStyle/>
                    <a:p>
                      <a:pPr algn="ctr"/>
                      <a:r>
                        <a:rPr lang="en-US" sz="1200" dirty="0"/>
                        <a:t>8 (38.1)</a:t>
                      </a:r>
                    </a:p>
                  </a:txBody>
                  <a:tcPr anchor="ctr"/>
                </a:tc>
                <a:tc>
                  <a:txBody>
                    <a:bodyPr/>
                    <a:lstStyle/>
                    <a:p>
                      <a:pPr algn="ctr"/>
                      <a:r>
                        <a:rPr lang="en-US" sz="1200" dirty="0"/>
                        <a:t>3 (33.3)</a:t>
                      </a:r>
                    </a:p>
                  </a:txBody>
                  <a:tcPr anchor="ctr"/>
                </a:tc>
                <a:tc>
                  <a:txBody>
                    <a:bodyPr/>
                    <a:lstStyle/>
                    <a:p>
                      <a:pPr algn="ctr"/>
                      <a:r>
                        <a:rPr lang="en-US" sz="1200" dirty="0"/>
                        <a:t>2 (40.0)</a:t>
                      </a:r>
                    </a:p>
                  </a:txBody>
                  <a:tcPr anchor="ctr"/>
                </a:tc>
                <a:tc>
                  <a:txBody>
                    <a:bodyPr/>
                    <a:lstStyle/>
                    <a:p>
                      <a:pPr algn="ctr"/>
                      <a:r>
                        <a:rPr lang="en-US" sz="1200" dirty="0"/>
                        <a:t>1 (7.7)</a:t>
                      </a:r>
                    </a:p>
                  </a:txBody>
                  <a:tcPr anchor="ctr"/>
                </a:tc>
                <a:extLst>
                  <a:ext uri="{0D108BD9-81ED-4DB2-BD59-A6C34878D82A}">
                    <a16:rowId xmlns:a16="http://schemas.microsoft.com/office/drawing/2014/main" xmlns="" val="10006"/>
                  </a:ext>
                </a:extLst>
              </a:tr>
              <a:tr h="233711">
                <a:tc>
                  <a:txBody>
                    <a:bodyPr/>
                    <a:lstStyle/>
                    <a:p>
                      <a:r>
                        <a:rPr lang="en-US" sz="1200" dirty="0"/>
                        <a:t>Not evaluable, n (%)</a:t>
                      </a:r>
                    </a:p>
                  </a:txBody>
                  <a:tcPr anchor="ctr"/>
                </a:tc>
                <a:tc>
                  <a:txBody>
                    <a:bodyPr/>
                    <a:lstStyle/>
                    <a:p>
                      <a:pPr algn="ctr"/>
                      <a:r>
                        <a:rPr lang="en-US" sz="1200" dirty="0"/>
                        <a:t>1 (1.8)</a:t>
                      </a:r>
                    </a:p>
                  </a:txBody>
                  <a:tcPr anchor="ctr"/>
                </a:tc>
                <a:tc>
                  <a:txBody>
                    <a:bodyPr/>
                    <a:lstStyle/>
                    <a:p>
                      <a:pPr algn="ctr"/>
                      <a:r>
                        <a:rPr lang="en-US" sz="1200" dirty="0"/>
                        <a:t>1 (4.8)</a:t>
                      </a:r>
                    </a:p>
                  </a:txBody>
                  <a:tcPr anchor="ctr"/>
                </a:tc>
                <a:tc>
                  <a:txBody>
                    <a:bodyPr/>
                    <a:lstStyle/>
                    <a:p>
                      <a:pPr algn="ctr"/>
                      <a:r>
                        <a:rPr lang="en-US" sz="1200" dirty="0"/>
                        <a:t>1 (11.1)</a:t>
                      </a:r>
                    </a:p>
                  </a:txBody>
                  <a:tcPr anchor="ctr"/>
                </a:tc>
                <a:tc>
                  <a:txBody>
                    <a:bodyPr/>
                    <a:lstStyle/>
                    <a:p>
                      <a:pPr algn="ctr"/>
                      <a:r>
                        <a:rPr lang="en-US" sz="1200" dirty="0"/>
                        <a:t>0</a:t>
                      </a:r>
                    </a:p>
                  </a:txBody>
                  <a:tcPr anchor="ctr"/>
                </a:tc>
                <a:tc>
                  <a:txBody>
                    <a:bodyPr/>
                    <a:lstStyle/>
                    <a:p>
                      <a:pPr algn="ctr"/>
                      <a:r>
                        <a:rPr lang="en-US" sz="1200" dirty="0"/>
                        <a:t>1 (7.7)</a:t>
                      </a:r>
                    </a:p>
                  </a:txBody>
                  <a:tcPr anchor="ctr"/>
                </a:tc>
                <a:extLst>
                  <a:ext uri="{0D108BD9-81ED-4DB2-BD59-A6C34878D82A}">
                    <a16:rowId xmlns:a16="http://schemas.microsoft.com/office/drawing/2014/main" xmlns="" val="10007"/>
                  </a:ext>
                </a:extLst>
              </a:tr>
              <a:tr h="545325">
                <a:tc>
                  <a:txBody>
                    <a:bodyPr/>
                    <a:lstStyle/>
                    <a:p>
                      <a:r>
                        <a:rPr lang="en-US" sz="1200" dirty="0"/>
                        <a:t>Confirmed PSA response rate (all evaluable patients)</a:t>
                      </a:r>
                    </a:p>
                  </a:txBody>
                  <a:tcPr anchor="ctr"/>
                </a:tc>
                <a:tc>
                  <a:txBody>
                    <a:bodyPr/>
                    <a:lstStyle/>
                    <a:p>
                      <a:pPr algn="ctr"/>
                      <a:r>
                        <a:rPr lang="en-US" sz="1200" dirty="0"/>
                        <a:t>51/98 (52%)</a:t>
                      </a:r>
                    </a:p>
                  </a:txBody>
                  <a:tcPr anchor="ctr"/>
                </a:tc>
                <a:tc>
                  <a:txBody>
                    <a:bodyPr/>
                    <a:lstStyle/>
                    <a:p>
                      <a:pPr algn="ctr"/>
                      <a:r>
                        <a:rPr lang="en-US" sz="1200" dirty="0"/>
                        <a:t>2/57 (3.5%)</a:t>
                      </a:r>
                    </a:p>
                  </a:txBody>
                  <a:tcPr anchor="ctr"/>
                </a:tc>
                <a:tc>
                  <a:txBody>
                    <a:bodyPr/>
                    <a:lstStyle/>
                    <a:p>
                      <a:pPr algn="ctr"/>
                      <a:r>
                        <a:rPr lang="en-US" sz="1200" dirty="0"/>
                        <a:t>1/14 </a:t>
                      </a:r>
                    </a:p>
                    <a:p>
                      <a:pPr algn="ctr"/>
                      <a:r>
                        <a:rPr lang="en-US" sz="1200" dirty="0"/>
                        <a:t>(7.1)</a:t>
                      </a:r>
                    </a:p>
                  </a:txBody>
                  <a:tcPr anchor="ctr"/>
                </a:tc>
                <a:tc>
                  <a:txBody>
                    <a:bodyPr/>
                    <a:lstStyle/>
                    <a:p>
                      <a:pPr algn="ctr"/>
                      <a:r>
                        <a:rPr lang="en-US" sz="1200" dirty="0"/>
                        <a:t>1/7</a:t>
                      </a:r>
                    </a:p>
                    <a:p>
                      <a:pPr algn="ctr"/>
                      <a:r>
                        <a:rPr lang="en-US" sz="1200" dirty="0"/>
                        <a:t>(14.3)</a:t>
                      </a:r>
                    </a:p>
                  </a:txBody>
                  <a:tcPr anchor="ctr"/>
                </a:tc>
                <a:tc>
                  <a:txBody>
                    <a:bodyPr/>
                    <a:lstStyle/>
                    <a:p>
                      <a:pPr algn="ctr"/>
                      <a:r>
                        <a:rPr lang="en-US" sz="1200" dirty="0"/>
                        <a:t>5/14</a:t>
                      </a:r>
                    </a:p>
                    <a:p>
                      <a:pPr algn="ctr"/>
                      <a:r>
                        <a:rPr lang="en-US" sz="1200" dirty="0"/>
                        <a:t>(35.7%)</a:t>
                      </a:r>
                    </a:p>
                  </a:txBody>
                  <a:tcPr anchor="ctr"/>
                </a:tc>
                <a:extLst>
                  <a:ext uri="{0D108BD9-81ED-4DB2-BD59-A6C34878D82A}">
                    <a16:rowId xmlns:a16="http://schemas.microsoft.com/office/drawing/2014/main" xmlns="" val="10008"/>
                  </a:ext>
                </a:extLst>
              </a:tr>
            </a:tbl>
          </a:graphicData>
        </a:graphic>
      </p:graphicFrame>
      <p:sp>
        <p:nvSpPr>
          <p:cNvPr id="9" name="TextBox 8"/>
          <p:cNvSpPr txBox="1"/>
          <p:nvPr/>
        </p:nvSpPr>
        <p:spPr>
          <a:xfrm>
            <a:off x="584201" y="4234443"/>
            <a:ext cx="7950200" cy="510778"/>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285750" indent="-285750">
              <a:buFont typeface="Arial" panose="020B0604020202020204" pitchFamily="34" charset="0"/>
              <a:buChar char="•"/>
            </a:pPr>
            <a:r>
              <a:rPr lang="en-US" sz="1200" b="1" dirty="0">
                <a:solidFill>
                  <a:prstClr val="white"/>
                </a:solidFill>
              </a:rPr>
              <a:t>43.9% confirmed objective responses were reported in 57 patients with </a:t>
            </a:r>
            <a:r>
              <a:rPr lang="en-US" sz="1200" b="1" i="1" dirty="0">
                <a:solidFill>
                  <a:prstClr val="white"/>
                </a:solidFill>
              </a:rPr>
              <a:t>BRCA1/2</a:t>
            </a:r>
            <a:r>
              <a:rPr lang="en-US" sz="1200" b="1" dirty="0">
                <a:solidFill>
                  <a:prstClr val="white"/>
                </a:solidFill>
              </a:rPr>
              <a:t> mutation</a:t>
            </a:r>
          </a:p>
          <a:p>
            <a:pPr marL="285750" indent="-285750">
              <a:buFont typeface="Arial" panose="020B0604020202020204" pitchFamily="34" charset="0"/>
              <a:buChar char="•"/>
            </a:pPr>
            <a:r>
              <a:rPr lang="en-US" sz="1200" b="1" dirty="0">
                <a:solidFill>
                  <a:prstClr val="white"/>
                </a:solidFill>
              </a:rPr>
              <a:t>52.0% confirmed PSA response in 98 PSA-evaluable patients with </a:t>
            </a:r>
            <a:r>
              <a:rPr lang="en-US" sz="1200" b="1" i="1" dirty="0">
                <a:solidFill>
                  <a:prstClr val="white"/>
                </a:solidFill>
              </a:rPr>
              <a:t>BRCA1/2</a:t>
            </a:r>
            <a:r>
              <a:rPr lang="en-US" sz="1200" b="1" dirty="0">
                <a:solidFill>
                  <a:prstClr val="white"/>
                </a:solidFill>
              </a:rPr>
              <a:t> mutation</a:t>
            </a:r>
          </a:p>
        </p:txBody>
      </p:sp>
      <p:sp>
        <p:nvSpPr>
          <p:cNvPr id="2" name="TextBox 1">
            <a:extLst>
              <a:ext uri="{FF2B5EF4-FFF2-40B4-BE49-F238E27FC236}">
                <a16:creationId xmlns:a16="http://schemas.microsoft.com/office/drawing/2014/main" xmlns="" id="{F154E8BE-69F1-6C49-967C-C3504E885100}"/>
              </a:ext>
            </a:extLst>
          </p:cNvPr>
          <p:cNvSpPr txBox="1"/>
          <p:nvPr/>
        </p:nvSpPr>
        <p:spPr>
          <a:xfrm>
            <a:off x="-51610" y="855765"/>
            <a:ext cx="9380435" cy="111078"/>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9697997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18235" y="219369"/>
            <a:ext cx="5919536" cy="438582"/>
          </a:xfrm>
          <a:prstGeom prst="rect">
            <a:avLst/>
          </a:prstGeom>
          <a:noFill/>
        </p:spPr>
        <p:txBody>
          <a:bodyPr wrap="square" rtlCol="0">
            <a:spAutoFit/>
          </a:bodyPr>
          <a:lstStyle/>
          <a:p>
            <a:r>
              <a:rPr lang="en-US" sz="2250" b="1" dirty="0">
                <a:solidFill>
                  <a:schemeClr val="tx2"/>
                </a:solidFill>
              </a:rPr>
              <a:t>New </a:t>
            </a:r>
            <a:r>
              <a:rPr lang="en-US" sz="2250" b="1" dirty="0" err="1">
                <a:solidFill>
                  <a:schemeClr val="tx2"/>
                </a:solidFill>
              </a:rPr>
              <a:t>PARPi</a:t>
            </a:r>
            <a:r>
              <a:rPr lang="en-US" sz="2250" b="1" dirty="0">
                <a:solidFill>
                  <a:schemeClr val="tx2"/>
                </a:solidFill>
              </a:rPr>
              <a:t> FDA Approvals for Prostate Cancer</a:t>
            </a:r>
            <a:endParaRPr lang="en-US" sz="2250" dirty="0">
              <a:solidFill>
                <a:schemeClr val="tx2"/>
              </a:solidFill>
            </a:endParaRPr>
          </a:p>
        </p:txBody>
      </p:sp>
      <p:sp>
        <p:nvSpPr>
          <p:cNvPr id="5" name="Rectangle 4">
            <a:extLst>
              <a:ext uri="{FF2B5EF4-FFF2-40B4-BE49-F238E27FC236}">
                <a16:creationId xmlns:a16="http://schemas.microsoft.com/office/drawing/2014/main" xmlns="" id="{BEC0C545-29E9-4848-9B74-EB6462775E1C}"/>
              </a:ext>
            </a:extLst>
          </p:cNvPr>
          <p:cNvSpPr/>
          <p:nvPr/>
        </p:nvSpPr>
        <p:spPr>
          <a:xfrm>
            <a:off x="1501437" y="701346"/>
            <a:ext cx="6183078" cy="2455251"/>
          </a:xfrm>
          <a:prstGeom prst="rect">
            <a:avLst/>
          </a:prstGeom>
          <a:solidFill>
            <a:schemeClr val="accent1"/>
          </a:solidFill>
          <a:ln>
            <a:solidFill>
              <a:srgbClr val="05234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350" b="1" dirty="0"/>
              <a:t>In May 2020, based on data from the PROfound study, the FDA approved olaparib for the treatment of patients with </a:t>
            </a:r>
            <a:r>
              <a:rPr lang="en-CA" sz="1350" b="1" dirty="0">
                <a:solidFill>
                  <a:schemeClr val="bg1"/>
                </a:solidFill>
              </a:rPr>
              <a:t>pathogenic </a:t>
            </a:r>
            <a:r>
              <a:rPr lang="en-CA" sz="1350" b="1" dirty="0"/>
              <a:t>germline or somatic HRR</a:t>
            </a:r>
            <a:r>
              <a:rPr lang="en-CA" sz="1350" b="1" baseline="30000" dirty="0">
                <a:solidFill>
                  <a:schemeClr val="bg1"/>
                </a:solidFill>
              </a:rPr>
              <a:t>a</a:t>
            </a:r>
            <a:r>
              <a:rPr lang="en-CA" sz="1350" b="1" dirty="0"/>
              <a:t> gene-mutated mCRPC, who have progressed following prior treatment with enzalutamide or abiraterone</a:t>
            </a:r>
            <a:r>
              <a:rPr lang="en-CA" sz="1350" b="1" baseline="30000" dirty="0"/>
              <a:t>1,b</a:t>
            </a:r>
          </a:p>
          <a:p>
            <a:pPr algn="ctr"/>
            <a:endParaRPr lang="en-CA" sz="1350" b="1" baseline="30000" dirty="0"/>
          </a:p>
          <a:p>
            <a:pPr algn="ctr">
              <a:spcBef>
                <a:spcPts val="1125"/>
              </a:spcBef>
            </a:pPr>
            <a:r>
              <a:rPr lang="en-CA" sz="900" b="1" dirty="0">
                <a:solidFill>
                  <a:schemeClr val="bg1"/>
                </a:solidFill>
              </a:rPr>
              <a:t>(</a:t>
            </a:r>
            <a:r>
              <a:rPr lang="en-CA" sz="900" b="1" baseline="30000" dirty="0">
                <a:solidFill>
                  <a:schemeClr val="bg1"/>
                </a:solidFill>
              </a:rPr>
              <a:t>a</a:t>
            </a:r>
            <a:r>
              <a:rPr lang="en-CA" sz="900" b="1" i="1" dirty="0">
                <a:solidFill>
                  <a:schemeClr val="bg1"/>
                </a:solidFill>
              </a:rPr>
              <a:t>BRCA1, BRCA2, ATM, BARD1, BRIP1, CDK12, CHEK1, CHEK2, FANCL, </a:t>
            </a:r>
            <a:br>
              <a:rPr lang="en-CA" sz="900" b="1" i="1" dirty="0">
                <a:solidFill>
                  <a:schemeClr val="bg1"/>
                </a:solidFill>
              </a:rPr>
            </a:br>
            <a:r>
              <a:rPr lang="en-CA" sz="900" b="1" i="1" dirty="0">
                <a:solidFill>
                  <a:schemeClr val="bg1"/>
                </a:solidFill>
              </a:rPr>
              <a:t>PALB2, RAD51B, RAD51C, RAD51D, RAD54L</a:t>
            </a:r>
            <a:r>
              <a:rPr lang="en-CA" sz="900" b="1" dirty="0">
                <a:solidFill>
                  <a:schemeClr val="bg1"/>
                </a:solidFill>
              </a:rPr>
              <a:t>)</a:t>
            </a:r>
          </a:p>
          <a:p>
            <a:pPr algn="ctr"/>
            <a:endParaRPr lang="en-CA" sz="1350" b="1" dirty="0"/>
          </a:p>
        </p:txBody>
      </p:sp>
      <p:sp>
        <p:nvSpPr>
          <p:cNvPr id="7" name="Rectangle 6">
            <a:extLst>
              <a:ext uri="{FF2B5EF4-FFF2-40B4-BE49-F238E27FC236}">
                <a16:creationId xmlns:a16="http://schemas.microsoft.com/office/drawing/2014/main" xmlns="" id="{B95E0696-EA7B-6445-8A69-5CA67E13D680}"/>
              </a:ext>
            </a:extLst>
          </p:cNvPr>
          <p:cNvSpPr/>
          <p:nvPr/>
        </p:nvSpPr>
        <p:spPr>
          <a:xfrm>
            <a:off x="1501438" y="3268492"/>
            <a:ext cx="6183077" cy="1533898"/>
          </a:xfrm>
          <a:prstGeom prst="rect">
            <a:avLst/>
          </a:prstGeom>
          <a:solidFill>
            <a:schemeClr val="accent1"/>
          </a:solidFill>
          <a:ln>
            <a:solidFill>
              <a:srgbClr val="05234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350" b="1" dirty="0"/>
              <a:t>In May 2020, based on data from the TRITON2 study, the FDA granted accelerated approval to rucaparib for the treatment of patients with </a:t>
            </a:r>
            <a:r>
              <a:rPr lang="en-US" sz="1350" b="1" dirty="0"/>
              <a:t>deleterious </a:t>
            </a:r>
            <a:r>
              <a:rPr lang="en-US" sz="1350" b="1" i="1" dirty="0"/>
              <a:t>BRC</a:t>
            </a:r>
            <a:r>
              <a:rPr lang="en-US" sz="1350" b="1" i="1" dirty="0">
                <a:solidFill>
                  <a:schemeClr val="bg1"/>
                </a:solidFill>
              </a:rPr>
              <a:t>A1/2</a:t>
            </a:r>
            <a:r>
              <a:rPr lang="en-US" sz="1350" b="1" dirty="0">
                <a:solidFill>
                  <a:schemeClr val="bg1"/>
                </a:solidFill>
              </a:rPr>
              <a:t> </a:t>
            </a:r>
            <a:r>
              <a:rPr lang="en-US" sz="1350" b="1" dirty="0"/>
              <a:t>(germline and/or somatic)-associated mCRPC, who have been treated with an androgen receptor-directed therapy and a </a:t>
            </a:r>
            <a:r>
              <a:rPr lang="en-US" sz="1350" b="1" dirty="0" err="1"/>
              <a:t>taxane</a:t>
            </a:r>
            <a:r>
              <a:rPr lang="en-US" sz="1350" b="1" dirty="0"/>
              <a:t>-based chemotherapy</a:t>
            </a:r>
            <a:r>
              <a:rPr lang="en-US" sz="1350" b="1" baseline="30000" dirty="0"/>
              <a:t>2</a:t>
            </a:r>
            <a:r>
              <a:rPr lang="en-CA" sz="1350" b="1" dirty="0"/>
              <a:t> </a:t>
            </a:r>
          </a:p>
        </p:txBody>
      </p:sp>
      <p:sp>
        <p:nvSpPr>
          <p:cNvPr id="11" name="Footer Placeholder 3">
            <a:extLst>
              <a:ext uri="{FF2B5EF4-FFF2-40B4-BE49-F238E27FC236}">
                <a16:creationId xmlns:a16="http://schemas.microsoft.com/office/drawing/2014/main" xmlns="" id="{34838165-11ED-A646-9D94-5157A9B6AF67}"/>
              </a:ext>
            </a:extLst>
          </p:cNvPr>
          <p:cNvSpPr txBox="1">
            <a:spLocks/>
          </p:cNvSpPr>
          <p:nvPr/>
        </p:nvSpPr>
        <p:spPr>
          <a:xfrm>
            <a:off x="1586464" y="4481367"/>
            <a:ext cx="6098051" cy="20912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900" dirty="0"/>
              <a:t>2. </a:t>
            </a:r>
            <a:r>
              <a:rPr lang="en-CA" sz="900" dirty="0"/>
              <a:t>https://</a:t>
            </a:r>
            <a:r>
              <a:rPr lang="en-CA" sz="900" dirty="0" err="1"/>
              <a:t>www.fda.gov</a:t>
            </a:r>
            <a:r>
              <a:rPr lang="en-CA" sz="900" dirty="0"/>
              <a:t>/drugs/fda-grants-accelerated-approval-rucaparib-brca-mutated-metastatic-castration-resistant-prostate. Accessed June 2, 2020. </a:t>
            </a:r>
            <a:endParaRPr lang="en-US" sz="900" dirty="0"/>
          </a:p>
        </p:txBody>
      </p:sp>
      <p:sp>
        <p:nvSpPr>
          <p:cNvPr id="12" name="Footer Placeholder 3">
            <a:extLst>
              <a:ext uri="{FF2B5EF4-FFF2-40B4-BE49-F238E27FC236}">
                <a16:creationId xmlns:a16="http://schemas.microsoft.com/office/drawing/2014/main" xmlns="" id="{C084A57F-6206-DA44-AB61-D6248C32AE1B}"/>
              </a:ext>
            </a:extLst>
          </p:cNvPr>
          <p:cNvSpPr txBox="1">
            <a:spLocks/>
          </p:cNvSpPr>
          <p:nvPr/>
        </p:nvSpPr>
        <p:spPr>
          <a:xfrm>
            <a:off x="1586464" y="2534139"/>
            <a:ext cx="6183079" cy="14048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aseline="30000" dirty="0"/>
              <a:t>b </a:t>
            </a:r>
            <a:r>
              <a:rPr lang="en-US" sz="900" dirty="0"/>
              <a:t>Select patients for therapy based on two FDA-approved companion diagnostic tests: </a:t>
            </a:r>
            <a:r>
              <a:rPr lang="en-US" sz="900" dirty="0" err="1"/>
              <a:t>BRACAnalysis</a:t>
            </a:r>
            <a:r>
              <a:rPr lang="en-US" sz="900" dirty="0"/>
              <a:t> </a:t>
            </a:r>
            <a:r>
              <a:rPr lang="en-US" sz="900" dirty="0" err="1"/>
              <a:t>CDx</a:t>
            </a:r>
            <a:r>
              <a:rPr lang="en-US" sz="900" dirty="0"/>
              <a:t> and </a:t>
            </a:r>
            <a:r>
              <a:rPr lang="en-US" sz="900" dirty="0" err="1"/>
              <a:t>FoundationOne</a:t>
            </a:r>
            <a:r>
              <a:rPr lang="en-US" sz="900" dirty="0"/>
              <a:t> </a:t>
            </a:r>
            <a:r>
              <a:rPr lang="en-US" sz="900" dirty="0" err="1"/>
              <a:t>CDx</a:t>
            </a:r>
            <a:r>
              <a:rPr lang="en-US" sz="900" dirty="0"/>
              <a:t>.</a:t>
            </a:r>
          </a:p>
          <a:p>
            <a:r>
              <a:rPr lang="en-US" sz="900" dirty="0"/>
              <a:t>1. https://</a:t>
            </a:r>
            <a:r>
              <a:rPr lang="en-US" sz="900" dirty="0" err="1"/>
              <a:t>www.fda.gov</a:t>
            </a:r>
            <a:r>
              <a:rPr lang="en-US" sz="900" dirty="0"/>
              <a:t>/drugs/drug-approvals-and-databases/fda-approves-olaparib-hrr-gene-mutated-metastatic-castration-resistant-prostate-cancer. Accessed June 2, 2020. </a:t>
            </a:r>
          </a:p>
        </p:txBody>
      </p:sp>
    </p:spTree>
    <p:extLst>
      <p:ext uri="{BB962C8B-B14F-4D97-AF65-F5344CB8AC3E}">
        <p14:creationId xmlns:p14="http://schemas.microsoft.com/office/powerpoint/2010/main" val="10435835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30397" y="82472"/>
            <a:ext cx="6925157" cy="784830"/>
          </a:xfrm>
          <a:prstGeom prst="rect">
            <a:avLst/>
          </a:prstGeom>
          <a:noFill/>
        </p:spPr>
        <p:txBody>
          <a:bodyPr wrap="square" rtlCol="0">
            <a:spAutoFit/>
          </a:bodyPr>
          <a:lstStyle/>
          <a:p>
            <a:r>
              <a:rPr lang="en-US" sz="2250" b="1" dirty="0">
                <a:solidFill>
                  <a:schemeClr val="tx2"/>
                </a:solidFill>
              </a:rPr>
              <a:t>FDA Approval for Pembrolizumab is Tissue/Site Agnostic for MSI high and Hypermutated Solid Tumors</a:t>
            </a:r>
            <a:endParaRPr lang="en-US" sz="2250" dirty="0">
              <a:solidFill>
                <a:schemeClr val="tx2"/>
              </a:solidFill>
            </a:endParaRPr>
          </a:p>
        </p:txBody>
      </p:sp>
      <p:sp>
        <p:nvSpPr>
          <p:cNvPr id="5" name="Rectangle 4">
            <a:extLst>
              <a:ext uri="{FF2B5EF4-FFF2-40B4-BE49-F238E27FC236}">
                <a16:creationId xmlns:a16="http://schemas.microsoft.com/office/drawing/2014/main" xmlns="" id="{BEC0C545-29E9-4848-9B74-EB6462775E1C}"/>
              </a:ext>
            </a:extLst>
          </p:cNvPr>
          <p:cNvSpPr/>
          <p:nvPr/>
        </p:nvSpPr>
        <p:spPr>
          <a:xfrm>
            <a:off x="1501437" y="979816"/>
            <a:ext cx="6183078" cy="1845734"/>
          </a:xfrm>
          <a:prstGeom prst="rect">
            <a:avLst/>
          </a:prstGeom>
          <a:solidFill>
            <a:schemeClr val="accent1"/>
          </a:solidFill>
          <a:ln>
            <a:solidFill>
              <a:srgbClr val="05234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350" b="1" dirty="0"/>
              <a:t>In May 2017, the US FDA granted accelerated approval to pembrolizumab for adult and pediatric patients with unresectable or metastatic, microsatellite instability-high (MSI-H) or mismatch repair deficient (</a:t>
            </a:r>
            <a:r>
              <a:rPr lang="en-CA" sz="1350" b="1" dirty="0" err="1"/>
              <a:t>dMMR</a:t>
            </a:r>
            <a:r>
              <a:rPr lang="en-CA" sz="1350" b="1" dirty="0"/>
              <a:t>) solid tumors that have progressed following patient treatment and who have no satisfactory alternative treatment options</a:t>
            </a:r>
            <a:r>
              <a:rPr lang="en-CA" sz="1350" b="1" baseline="30000" dirty="0"/>
              <a:t>1</a:t>
            </a:r>
          </a:p>
          <a:p>
            <a:pPr algn="ctr"/>
            <a:endParaRPr lang="en-CA" sz="1350" b="1" baseline="30000" dirty="0"/>
          </a:p>
          <a:p>
            <a:pPr algn="ctr"/>
            <a:endParaRPr lang="en-CA" sz="1350" b="1" dirty="0"/>
          </a:p>
        </p:txBody>
      </p:sp>
      <p:sp>
        <p:nvSpPr>
          <p:cNvPr id="7" name="Rectangle 6">
            <a:extLst>
              <a:ext uri="{FF2B5EF4-FFF2-40B4-BE49-F238E27FC236}">
                <a16:creationId xmlns:a16="http://schemas.microsoft.com/office/drawing/2014/main" xmlns="" id="{B95E0696-EA7B-6445-8A69-5CA67E13D680}"/>
              </a:ext>
            </a:extLst>
          </p:cNvPr>
          <p:cNvSpPr/>
          <p:nvPr/>
        </p:nvSpPr>
        <p:spPr>
          <a:xfrm>
            <a:off x="1501438" y="2903606"/>
            <a:ext cx="6183077" cy="2099672"/>
          </a:xfrm>
          <a:prstGeom prst="rect">
            <a:avLst/>
          </a:prstGeom>
          <a:solidFill>
            <a:schemeClr val="accent1"/>
          </a:solidFill>
          <a:ln>
            <a:solidFill>
              <a:srgbClr val="05234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350" b="1" dirty="0"/>
              <a:t>In June 2020, </a:t>
            </a:r>
            <a:r>
              <a:rPr lang="en-US" sz="1350" b="1" dirty="0"/>
              <a:t>the FDA granted accelerated approval to pembrolizumab for the treatment of adult and pediatric patients with unresectable or metastatic tumor mutational burden-high (TMB-H) [</a:t>
            </a:r>
            <a:r>
              <a:rPr lang="en-US" sz="1350" b="1" u="sng" dirty="0"/>
              <a:t>&gt;</a:t>
            </a:r>
            <a:r>
              <a:rPr lang="en-US" sz="1350" b="1" dirty="0"/>
              <a:t>10 mutations/</a:t>
            </a:r>
            <a:r>
              <a:rPr lang="en-US" sz="1350" b="1" dirty="0" err="1"/>
              <a:t>megabase</a:t>
            </a:r>
            <a:r>
              <a:rPr lang="en-US" sz="1350" b="1" dirty="0"/>
              <a:t>] solid tumors, as determined by an FDA-approved test, that have progressed following prior treatment and who have no satisfactory alternative treatment options.</a:t>
            </a:r>
            <a:r>
              <a:rPr lang="en-US" sz="1350" b="1" baseline="30000" dirty="0"/>
              <a:t>2</a:t>
            </a:r>
            <a:r>
              <a:rPr lang="en-CA" sz="1350" b="1" dirty="0"/>
              <a:t> </a:t>
            </a:r>
          </a:p>
        </p:txBody>
      </p:sp>
      <p:sp>
        <p:nvSpPr>
          <p:cNvPr id="11" name="Footer Placeholder 3">
            <a:extLst>
              <a:ext uri="{FF2B5EF4-FFF2-40B4-BE49-F238E27FC236}">
                <a16:creationId xmlns:a16="http://schemas.microsoft.com/office/drawing/2014/main" xmlns="" id="{34838165-11ED-A646-9D94-5157A9B6AF67}"/>
              </a:ext>
            </a:extLst>
          </p:cNvPr>
          <p:cNvSpPr txBox="1">
            <a:spLocks/>
          </p:cNvSpPr>
          <p:nvPr/>
        </p:nvSpPr>
        <p:spPr>
          <a:xfrm>
            <a:off x="1586464" y="4606492"/>
            <a:ext cx="6098051" cy="20912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900" dirty="0"/>
              <a:t>2. </a:t>
            </a:r>
            <a:r>
              <a:rPr lang="en-US" sz="900" dirty="0">
                <a:hlinkClick r:id="rId3">
                  <a:extLst>
                    <a:ext uri="{A12FA001-AC4F-418D-AE19-62706E023703}">
                      <ahyp:hlinkClr xmlns="" xmlns:ahyp="http://schemas.microsoft.com/office/drawing/2018/hyperlinkcolor" val="tx"/>
                    </a:ext>
                  </a:extLst>
                </a:hlinkClick>
              </a:rPr>
              <a:t>https://www.fda.gov/drugs/drug-approvals-and-databases/fda-approves-pembrolizumab-adults-and-children-tmb-h-solid-tumors</a:t>
            </a:r>
            <a:r>
              <a:rPr lang="en-CA" sz="900" dirty="0"/>
              <a:t>. Accessed August 20, 2020. </a:t>
            </a:r>
            <a:endParaRPr lang="en-US" sz="900" dirty="0"/>
          </a:p>
        </p:txBody>
      </p:sp>
      <p:sp>
        <p:nvSpPr>
          <p:cNvPr id="12" name="Footer Placeholder 3">
            <a:extLst>
              <a:ext uri="{FF2B5EF4-FFF2-40B4-BE49-F238E27FC236}">
                <a16:creationId xmlns:a16="http://schemas.microsoft.com/office/drawing/2014/main" xmlns="" id="{C084A57F-6206-DA44-AB61-D6248C32AE1B}"/>
              </a:ext>
            </a:extLst>
          </p:cNvPr>
          <p:cNvSpPr txBox="1">
            <a:spLocks/>
          </p:cNvSpPr>
          <p:nvPr/>
        </p:nvSpPr>
        <p:spPr>
          <a:xfrm>
            <a:off x="1586464" y="2375589"/>
            <a:ext cx="6183079" cy="14048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hlinkClick r:id="rId4">
                  <a:extLst>
                    <a:ext uri="{A12FA001-AC4F-418D-AE19-62706E023703}">
                      <ahyp:hlinkClr xmlns="" xmlns:ahyp="http://schemas.microsoft.com/office/drawing/2018/hyperlinkcolor" val="tx"/>
                    </a:ext>
                  </a:extLst>
                </a:hlinkClick>
              </a:rPr>
              <a:t>https://www.fda.gov/drugs/resources-information-approved-drugs/fda-grants-accelerated-approval-pembrolizumab-first-tissuesite-agnostic-indication</a:t>
            </a:r>
            <a:r>
              <a:rPr lang="en-US" sz="900" dirty="0"/>
              <a:t>.  Accessed August 20, 2020.</a:t>
            </a:r>
          </a:p>
        </p:txBody>
      </p:sp>
    </p:spTree>
    <p:extLst>
      <p:ext uri="{BB962C8B-B14F-4D97-AF65-F5344CB8AC3E}">
        <p14:creationId xmlns:p14="http://schemas.microsoft.com/office/powerpoint/2010/main" val="41848234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1060"/>
            <a:ext cx="7886700" cy="994172"/>
          </a:xfrm>
        </p:spPr>
        <p:txBody>
          <a:bodyPr>
            <a:noAutofit/>
          </a:bodyPr>
          <a:lstStyle/>
          <a:p>
            <a:r>
              <a:rPr lang="en-US" sz="3150" b="1" dirty="0"/>
              <a:t>Mutational Complexity in Cancer</a:t>
            </a:r>
          </a:p>
        </p:txBody>
      </p:sp>
      <p:sp>
        <p:nvSpPr>
          <p:cNvPr id="19" name="TextBox 2">
            <a:extLst>
              <a:ext uri="{FF2B5EF4-FFF2-40B4-BE49-F238E27FC236}">
                <a16:creationId xmlns:a16="http://schemas.microsoft.com/office/drawing/2014/main" xmlns="" id="{70C884F5-D3F0-CB4A-AF0B-5BC6B8732EED}"/>
              </a:ext>
            </a:extLst>
          </p:cNvPr>
          <p:cNvSpPr txBox="1">
            <a:spLocks noChangeArrowheads="1"/>
          </p:cNvSpPr>
          <p:nvPr/>
        </p:nvSpPr>
        <p:spPr bwMode="auto">
          <a:xfrm>
            <a:off x="6108048" y="4733420"/>
            <a:ext cx="2231701" cy="230832"/>
          </a:xfrm>
          <a:prstGeom prst="rect">
            <a:avLst/>
          </a:prstGeom>
          <a:noFill/>
          <a:ln w="9525">
            <a:noFill/>
            <a:miter lim="800000"/>
            <a:headEnd/>
            <a:tailEnd/>
          </a:ln>
        </p:spPr>
        <p:txBody>
          <a:bodyPr wrap="none">
            <a:prstTxWarp prst="textNoShape">
              <a:avLst/>
            </a:prstTxWarp>
            <a:spAutoFit/>
          </a:bodyPr>
          <a:lstStyle/>
          <a:p>
            <a:r>
              <a:rPr lang="pt-BR" sz="900" dirty="0">
                <a:solidFill>
                  <a:schemeClr val="tx2"/>
                </a:solidFill>
                <a:ea typeface="Arial" pitchFamily="4" charset="0"/>
                <a:cs typeface="Arial" pitchFamily="4" charset="0"/>
              </a:rPr>
              <a:t>Lawrence MS et al. </a:t>
            </a:r>
            <a:r>
              <a:rPr lang="pt-BR" sz="900" i="1" dirty="0" err="1">
                <a:solidFill>
                  <a:schemeClr val="tx2"/>
                </a:solidFill>
                <a:ea typeface="Arial" pitchFamily="4" charset="0"/>
                <a:cs typeface="Arial" pitchFamily="4" charset="0"/>
              </a:rPr>
              <a:t>Nature</a:t>
            </a:r>
            <a:r>
              <a:rPr lang="pt-BR" sz="900" dirty="0">
                <a:solidFill>
                  <a:schemeClr val="tx2"/>
                </a:solidFill>
                <a:ea typeface="Arial" pitchFamily="4" charset="0"/>
                <a:cs typeface="Arial" pitchFamily="4" charset="0"/>
              </a:rPr>
              <a:t> 2013; 499:214-8.</a:t>
            </a:r>
            <a:endParaRPr lang="en-US" sz="900" dirty="0">
              <a:solidFill>
                <a:schemeClr val="tx2"/>
              </a:solidFill>
              <a:ea typeface="Arial" pitchFamily="4" charset="0"/>
              <a:cs typeface="Arial" pitchFamily="4" charset="0"/>
            </a:endParaRPr>
          </a:p>
        </p:txBody>
      </p:sp>
      <p:grpSp>
        <p:nvGrpSpPr>
          <p:cNvPr id="21" name="Group 2">
            <a:extLst>
              <a:ext uri="{FF2B5EF4-FFF2-40B4-BE49-F238E27FC236}">
                <a16:creationId xmlns:a16="http://schemas.microsoft.com/office/drawing/2014/main" xmlns="" id="{9DE415F6-D212-6842-9571-E36D7E8B92DF}"/>
              </a:ext>
            </a:extLst>
          </p:cNvPr>
          <p:cNvGrpSpPr>
            <a:grpSpLocks/>
          </p:cNvGrpSpPr>
          <p:nvPr/>
        </p:nvGrpSpPr>
        <p:grpSpPr bwMode="auto">
          <a:xfrm>
            <a:off x="1077817" y="576038"/>
            <a:ext cx="6821075" cy="3619177"/>
            <a:chOff x="-52366" y="1444114"/>
            <a:chExt cx="9094766" cy="4826229"/>
          </a:xfrm>
        </p:grpSpPr>
        <p:pic>
          <p:nvPicPr>
            <p:cNvPr id="22" name="Picture 2">
              <a:extLst>
                <a:ext uri="{FF2B5EF4-FFF2-40B4-BE49-F238E27FC236}">
                  <a16:creationId xmlns:a16="http://schemas.microsoft.com/office/drawing/2014/main" xmlns="" id="{C1548956-0D51-8340-ACB5-9E17D3D6862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517277"/>
              <a:ext cx="9042400" cy="3705225"/>
            </a:xfrm>
            <a:prstGeom prst="rect">
              <a:avLst/>
            </a:prstGeom>
            <a:noFill/>
            <a:ln w="9525">
              <a:noFill/>
              <a:miter lim="800000"/>
              <a:headEnd/>
              <a:tailEnd/>
            </a:ln>
          </p:spPr>
        </p:pic>
        <p:sp>
          <p:nvSpPr>
            <p:cNvPr id="23" name="TextBox 1">
              <a:extLst>
                <a:ext uri="{FF2B5EF4-FFF2-40B4-BE49-F238E27FC236}">
                  <a16:creationId xmlns:a16="http://schemas.microsoft.com/office/drawing/2014/main" xmlns="" id="{15E28EFB-2F52-F240-A183-76C3945251EC}"/>
                </a:ext>
              </a:extLst>
            </p:cNvPr>
            <p:cNvSpPr txBox="1">
              <a:spLocks noChangeArrowheads="1"/>
            </p:cNvSpPr>
            <p:nvPr/>
          </p:nvSpPr>
          <p:spPr bwMode="auto">
            <a:xfrm>
              <a:off x="0" y="4702175"/>
              <a:ext cx="696913" cy="400164"/>
            </a:xfrm>
            <a:prstGeom prst="rect">
              <a:avLst/>
            </a:prstGeom>
            <a:solidFill>
              <a:schemeClr val="bg1"/>
            </a:solidFill>
            <a:ln w="9525">
              <a:noFill/>
              <a:miter lim="800000"/>
              <a:headEnd/>
              <a:tailEnd/>
            </a:ln>
          </p:spPr>
          <p:txBody>
            <a:bodyPr>
              <a:prstTxWarp prst="textNoShape">
                <a:avLst/>
              </a:prstTxWarp>
              <a:spAutoFit/>
            </a:bodyPr>
            <a:lstStyle/>
            <a:p>
              <a:endParaRPr lang="en-US" sz="1350">
                <a:solidFill>
                  <a:srgbClr val="000000"/>
                </a:solidFill>
              </a:endParaRPr>
            </a:p>
          </p:txBody>
        </p:sp>
        <p:sp>
          <p:nvSpPr>
            <p:cNvPr id="24" name="TextBox 1">
              <a:extLst>
                <a:ext uri="{FF2B5EF4-FFF2-40B4-BE49-F238E27FC236}">
                  <a16:creationId xmlns:a16="http://schemas.microsoft.com/office/drawing/2014/main" xmlns="" id="{3E5A53A9-57BC-3B4E-9B4C-9017CB6AEF1F}"/>
                </a:ext>
              </a:extLst>
            </p:cNvPr>
            <p:cNvSpPr txBox="1">
              <a:spLocks noChangeAspect="1"/>
            </p:cNvSpPr>
            <p:nvPr/>
          </p:nvSpPr>
          <p:spPr bwMode="auto">
            <a:xfrm rot="16200000">
              <a:off x="1473254" y="4292481"/>
              <a:ext cx="579724" cy="338555"/>
            </a:xfrm>
            <a:prstGeom prst="rect">
              <a:avLst/>
            </a:prstGeom>
            <a:solidFill>
              <a:schemeClr val="bg1"/>
            </a:solidFill>
            <a:ln w="9525">
              <a:noFill/>
              <a:miter lim="800000"/>
              <a:headEnd/>
              <a:tailEnd/>
            </a:ln>
          </p:spPr>
          <p:txBody>
            <a:bodyPr wrap="none">
              <a:prstTxWarp prst="textNoShape">
                <a:avLst/>
              </a:prstTxWarp>
              <a:spAutoFit/>
            </a:bodyPr>
            <a:lstStyle/>
            <a:p>
              <a:r>
                <a:rPr lang="en-US" sz="1050"/>
                <a:t>AML</a:t>
              </a:r>
            </a:p>
          </p:txBody>
        </p:sp>
        <p:sp>
          <p:nvSpPr>
            <p:cNvPr id="25" name="TextBox 6">
              <a:extLst>
                <a:ext uri="{FF2B5EF4-FFF2-40B4-BE49-F238E27FC236}">
                  <a16:creationId xmlns:a16="http://schemas.microsoft.com/office/drawing/2014/main" xmlns="" id="{AB1CEE75-9C65-3840-8282-4E5ABC1A0072}"/>
                </a:ext>
              </a:extLst>
            </p:cNvPr>
            <p:cNvSpPr txBox="1">
              <a:spLocks noChangeArrowheads="1"/>
            </p:cNvSpPr>
            <p:nvPr/>
          </p:nvSpPr>
          <p:spPr bwMode="auto">
            <a:xfrm rot="16200000">
              <a:off x="1075305" y="4403605"/>
              <a:ext cx="799901" cy="338555"/>
            </a:xfrm>
            <a:prstGeom prst="rect">
              <a:avLst/>
            </a:prstGeom>
            <a:solidFill>
              <a:schemeClr val="bg1"/>
            </a:solidFill>
            <a:ln w="9525">
              <a:noFill/>
              <a:miter lim="800000"/>
              <a:headEnd/>
              <a:tailEnd/>
            </a:ln>
          </p:spPr>
          <p:txBody>
            <a:bodyPr wrap="none">
              <a:prstTxWarp prst="textNoShape">
                <a:avLst/>
              </a:prstTxWarp>
              <a:spAutoFit/>
            </a:bodyPr>
            <a:lstStyle/>
            <a:p>
              <a:r>
                <a:rPr lang="en-US" sz="1050"/>
                <a:t>Thyroid</a:t>
              </a:r>
            </a:p>
          </p:txBody>
        </p:sp>
        <p:sp>
          <p:nvSpPr>
            <p:cNvPr id="26" name="TextBox 7">
              <a:extLst>
                <a:ext uri="{FF2B5EF4-FFF2-40B4-BE49-F238E27FC236}">
                  <a16:creationId xmlns:a16="http://schemas.microsoft.com/office/drawing/2014/main" xmlns="" id="{11CF106C-5E17-0940-9D1D-39301964F013}"/>
                </a:ext>
              </a:extLst>
            </p:cNvPr>
            <p:cNvSpPr txBox="1">
              <a:spLocks noChangeAspect="1"/>
            </p:cNvSpPr>
            <p:nvPr/>
          </p:nvSpPr>
          <p:spPr bwMode="auto">
            <a:xfrm rot="16200000">
              <a:off x="1288497" y="4756188"/>
              <a:ext cx="1526695" cy="338555"/>
            </a:xfrm>
            <a:prstGeom prst="rect">
              <a:avLst/>
            </a:prstGeom>
            <a:solidFill>
              <a:schemeClr val="bg1"/>
            </a:solidFill>
            <a:ln w="9525">
              <a:noFill/>
              <a:miter lim="800000"/>
              <a:headEnd/>
              <a:tailEnd/>
            </a:ln>
          </p:spPr>
          <p:txBody>
            <a:bodyPr wrap="none">
              <a:prstTxWarp prst="textNoShape">
                <a:avLst/>
              </a:prstTxWarp>
              <a:spAutoFit/>
            </a:bodyPr>
            <a:lstStyle/>
            <a:p>
              <a:r>
                <a:rPr lang="en-US" sz="1050"/>
                <a:t>Medulloblastoma</a:t>
              </a:r>
            </a:p>
          </p:txBody>
        </p:sp>
        <p:sp>
          <p:nvSpPr>
            <p:cNvPr id="27" name="TextBox 8">
              <a:extLst>
                <a:ext uri="{FF2B5EF4-FFF2-40B4-BE49-F238E27FC236}">
                  <a16:creationId xmlns:a16="http://schemas.microsoft.com/office/drawing/2014/main" xmlns="" id="{6EDF8142-F8CE-9545-A867-6851C456C7A0}"/>
                </a:ext>
              </a:extLst>
            </p:cNvPr>
            <p:cNvSpPr txBox="1">
              <a:spLocks noChangeArrowheads="1"/>
            </p:cNvSpPr>
            <p:nvPr/>
          </p:nvSpPr>
          <p:spPr bwMode="auto">
            <a:xfrm rot="16200000">
              <a:off x="503209" y="4727455"/>
              <a:ext cx="1353546" cy="338555"/>
            </a:xfrm>
            <a:prstGeom prst="rect">
              <a:avLst/>
            </a:prstGeom>
            <a:solidFill>
              <a:schemeClr val="bg1"/>
            </a:solidFill>
            <a:ln w="9525">
              <a:noFill/>
              <a:miter lim="800000"/>
              <a:headEnd/>
              <a:tailEnd/>
            </a:ln>
          </p:spPr>
          <p:txBody>
            <a:bodyPr wrap="none">
              <a:prstTxWarp prst="textNoShape">
                <a:avLst/>
              </a:prstTxWarp>
              <a:spAutoFit/>
            </a:bodyPr>
            <a:lstStyle/>
            <a:p>
              <a:r>
                <a:rPr lang="en-US" sz="1050"/>
                <a:t>Ewing Sarcoma</a:t>
              </a:r>
            </a:p>
          </p:txBody>
        </p:sp>
        <p:sp>
          <p:nvSpPr>
            <p:cNvPr id="28" name="TextBox 9">
              <a:extLst>
                <a:ext uri="{FF2B5EF4-FFF2-40B4-BE49-F238E27FC236}">
                  <a16:creationId xmlns:a16="http://schemas.microsoft.com/office/drawing/2014/main" xmlns="" id="{E4B808B3-12B4-DC45-A7C1-CAFB2458E25C}"/>
                </a:ext>
              </a:extLst>
            </p:cNvPr>
            <p:cNvSpPr txBox="1">
              <a:spLocks noChangeArrowheads="1"/>
            </p:cNvSpPr>
            <p:nvPr/>
          </p:nvSpPr>
          <p:spPr bwMode="auto">
            <a:xfrm rot="16200000">
              <a:off x="143311" y="4746471"/>
              <a:ext cx="1434777" cy="338555"/>
            </a:xfrm>
            <a:prstGeom prst="rect">
              <a:avLst/>
            </a:prstGeom>
            <a:solidFill>
              <a:schemeClr val="bg1"/>
            </a:solidFill>
            <a:ln w="9525">
              <a:noFill/>
              <a:miter lim="800000"/>
              <a:headEnd/>
              <a:tailEnd/>
            </a:ln>
          </p:spPr>
          <p:txBody>
            <a:bodyPr wrap="none">
              <a:prstTxWarp prst="textNoShape">
                <a:avLst/>
              </a:prstTxWarp>
              <a:spAutoFit/>
            </a:bodyPr>
            <a:lstStyle/>
            <a:p>
              <a:r>
                <a:rPr lang="en-US" sz="1050"/>
                <a:t>Rhabdoid tumor</a:t>
              </a:r>
            </a:p>
          </p:txBody>
        </p:sp>
        <p:sp>
          <p:nvSpPr>
            <p:cNvPr id="29" name="TextBox 10">
              <a:extLst>
                <a:ext uri="{FF2B5EF4-FFF2-40B4-BE49-F238E27FC236}">
                  <a16:creationId xmlns:a16="http://schemas.microsoft.com/office/drawing/2014/main" xmlns="" id="{86A9A52C-A1B3-5B49-873A-5919FA31EA3B}"/>
                </a:ext>
              </a:extLst>
            </p:cNvPr>
            <p:cNvSpPr txBox="1">
              <a:spLocks noChangeAspect="1"/>
            </p:cNvSpPr>
            <p:nvPr/>
          </p:nvSpPr>
          <p:spPr bwMode="auto">
            <a:xfrm rot="16200000">
              <a:off x="1929595" y="4470247"/>
              <a:ext cx="930296" cy="338555"/>
            </a:xfrm>
            <a:prstGeom prst="rect">
              <a:avLst/>
            </a:prstGeom>
            <a:solidFill>
              <a:schemeClr val="bg1"/>
            </a:solidFill>
            <a:ln w="9525">
              <a:noFill/>
              <a:miter lim="800000"/>
              <a:headEnd/>
              <a:tailEnd/>
            </a:ln>
          </p:spPr>
          <p:txBody>
            <a:bodyPr wrap="none">
              <a:prstTxWarp prst="textNoShape">
                <a:avLst/>
              </a:prstTxWarp>
              <a:spAutoFit/>
            </a:bodyPr>
            <a:lstStyle/>
            <a:p>
              <a:r>
                <a:rPr lang="en-US" sz="1050"/>
                <a:t>Carcinoid</a:t>
              </a:r>
            </a:p>
          </p:txBody>
        </p:sp>
        <p:sp>
          <p:nvSpPr>
            <p:cNvPr id="30" name="TextBox 11">
              <a:extLst>
                <a:ext uri="{FF2B5EF4-FFF2-40B4-BE49-F238E27FC236}">
                  <a16:creationId xmlns:a16="http://schemas.microsoft.com/office/drawing/2014/main" xmlns="" id="{1C200E23-3CF0-3444-831E-65BA98AF487A}"/>
                </a:ext>
              </a:extLst>
            </p:cNvPr>
            <p:cNvSpPr txBox="1">
              <a:spLocks noChangeAspect="1"/>
            </p:cNvSpPr>
            <p:nvPr/>
          </p:nvSpPr>
          <p:spPr bwMode="auto">
            <a:xfrm rot="16200000">
              <a:off x="2002559" y="4699038"/>
              <a:ext cx="1374922" cy="338555"/>
            </a:xfrm>
            <a:prstGeom prst="rect">
              <a:avLst/>
            </a:prstGeom>
            <a:solidFill>
              <a:schemeClr val="bg1"/>
            </a:solidFill>
            <a:ln w="9525">
              <a:noFill/>
              <a:miter lim="800000"/>
              <a:headEnd/>
              <a:tailEnd/>
            </a:ln>
          </p:spPr>
          <p:txBody>
            <a:bodyPr wrap="none">
              <a:prstTxWarp prst="textNoShape">
                <a:avLst/>
              </a:prstTxWarp>
              <a:spAutoFit/>
            </a:bodyPr>
            <a:lstStyle/>
            <a:p>
              <a:r>
                <a:rPr lang="en-US" sz="1050"/>
                <a:t>Neuroblastoma</a:t>
              </a:r>
            </a:p>
          </p:txBody>
        </p:sp>
        <p:sp>
          <p:nvSpPr>
            <p:cNvPr id="31" name="TextBox 12">
              <a:extLst>
                <a:ext uri="{FF2B5EF4-FFF2-40B4-BE49-F238E27FC236}">
                  <a16:creationId xmlns:a16="http://schemas.microsoft.com/office/drawing/2014/main" xmlns="" id="{AAE05857-F0EF-6C42-BF2B-2F88A83C2B87}"/>
                </a:ext>
              </a:extLst>
            </p:cNvPr>
            <p:cNvSpPr txBox="1">
              <a:spLocks noChangeAspect="1"/>
            </p:cNvSpPr>
            <p:nvPr/>
          </p:nvSpPr>
          <p:spPr bwMode="auto">
            <a:xfrm rot="16200000">
              <a:off x="2572780" y="4436967"/>
              <a:ext cx="859755" cy="338555"/>
            </a:xfrm>
            <a:prstGeom prst="rect">
              <a:avLst/>
            </a:prstGeom>
            <a:solidFill>
              <a:schemeClr val="bg1"/>
            </a:solidFill>
            <a:ln w="9525">
              <a:noFill/>
              <a:miter lim="800000"/>
              <a:headEnd/>
              <a:tailEnd/>
            </a:ln>
          </p:spPr>
          <p:txBody>
            <a:bodyPr wrap="none">
              <a:prstTxWarp prst="textNoShape">
                <a:avLst/>
              </a:prstTxWarp>
              <a:spAutoFit/>
            </a:bodyPr>
            <a:lstStyle/>
            <a:p>
              <a:r>
                <a:rPr lang="en-US" sz="1050"/>
                <a:t>Prostate</a:t>
              </a:r>
            </a:p>
          </p:txBody>
        </p:sp>
        <p:sp>
          <p:nvSpPr>
            <p:cNvPr id="32" name="TextBox 13">
              <a:extLst>
                <a:ext uri="{FF2B5EF4-FFF2-40B4-BE49-F238E27FC236}">
                  <a16:creationId xmlns:a16="http://schemas.microsoft.com/office/drawing/2014/main" xmlns="" id="{C05DDE15-44CD-B24C-BE03-10420AD20402}"/>
                </a:ext>
              </a:extLst>
            </p:cNvPr>
            <p:cNvSpPr txBox="1">
              <a:spLocks noChangeAspect="1"/>
            </p:cNvSpPr>
            <p:nvPr/>
          </p:nvSpPr>
          <p:spPr bwMode="auto">
            <a:xfrm rot="16200000">
              <a:off x="3048028" y="4270413"/>
              <a:ext cx="492083" cy="338555"/>
            </a:xfrm>
            <a:prstGeom prst="rect">
              <a:avLst/>
            </a:prstGeom>
            <a:solidFill>
              <a:schemeClr val="bg1"/>
            </a:solidFill>
            <a:ln w="9525">
              <a:noFill/>
              <a:miter lim="800000"/>
              <a:headEnd/>
              <a:tailEnd/>
            </a:ln>
          </p:spPr>
          <p:txBody>
            <a:bodyPr wrap="none">
              <a:prstTxWarp prst="textNoShape">
                <a:avLst/>
              </a:prstTxWarp>
              <a:spAutoFit/>
            </a:bodyPr>
            <a:lstStyle/>
            <a:p>
              <a:r>
                <a:rPr lang="en-US" sz="1050"/>
                <a:t>CLL</a:t>
              </a:r>
            </a:p>
          </p:txBody>
        </p:sp>
        <p:sp>
          <p:nvSpPr>
            <p:cNvPr id="33" name="TextBox 14">
              <a:extLst>
                <a:ext uri="{FF2B5EF4-FFF2-40B4-BE49-F238E27FC236}">
                  <a16:creationId xmlns:a16="http://schemas.microsoft.com/office/drawing/2014/main" xmlns="" id="{F0AA6BE3-F409-5348-B567-23FBC96CF905}"/>
                </a:ext>
              </a:extLst>
            </p:cNvPr>
            <p:cNvSpPr txBox="1">
              <a:spLocks noChangeAspect="1"/>
            </p:cNvSpPr>
            <p:nvPr/>
          </p:nvSpPr>
          <p:spPr bwMode="auto">
            <a:xfrm rot="16200000">
              <a:off x="2816477" y="4834495"/>
              <a:ext cx="1573723" cy="338555"/>
            </a:xfrm>
            <a:prstGeom prst="rect">
              <a:avLst/>
            </a:prstGeom>
            <a:solidFill>
              <a:schemeClr val="bg1"/>
            </a:solidFill>
            <a:ln w="9525">
              <a:noFill/>
              <a:miter lim="800000"/>
              <a:headEnd/>
              <a:tailEnd/>
            </a:ln>
          </p:spPr>
          <p:txBody>
            <a:bodyPr wrap="none">
              <a:prstTxWarp prst="textNoShape">
                <a:avLst/>
              </a:prstTxWarp>
              <a:spAutoFit/>
            </a:bodyPr>
            <a:lstStyle/>
            <a:p>
              <a:r>
                <a:rPr lang="en-US" sz="1050"/>
                <a:t>Low-Grade glioma</a:t>
              </a:r>
            </a:p>
          </p:txBody>
        </p:sp>
        <p:sp>
          <p:nvSpPr>
            <p:cNvPr id="34" name="TextBox 15">
              <a:extLst>
                <a:ext uri="{FF2B5EF4-FFF2-40B4-BE49-F238E27FC236}">
                  <a16:creationId xmlns:a16="http://schemas.microsoft.com/office/drawing/2014/main" xmlns="" id="{33C3DBFC-B1EE-0B4E-84E7-486E957322E8}"/>
                </a:ext>
              </a:extLst>
            </p:cNvPr>
            <p:cNvSpPr txBox="1">
              <a:spLocks noChangeAspect="1"/>
            </p:cNvSpPr>
            <p:nvPr/>
          </p:nvSpPr>
          <p:spPr bwMode="auto">
            <a:xfrm rot="16200000">
              <a:off x="3560047" y="4355946"/>
              <a:ext cx="712259" cy="338555"/>
            </a:xfrm>
            <a:prstGeom prst="rect">
              <a:avLst/>
            </a:prstGeom>
            <a:solidFill>
              <a:schemeClr val="bg1"/>
            </a:solidFill>
            <a:ln w="9525">
              <a:noFill/>
              <a:miter lim="800000"/>
              <a:headEnd/>
              <a:tailEnd/>
            </a:ln>
          </p:spPr>
          <p:txBody>
            <a:bodyPr wrap="none">
              <a:prstTxWarp prst="textNoShape">
                <a:avLst/>
              </a:prstTxWarp>
              <a:spAutoFit/>
            </a:bodyPr>
            <a:lstStyle/>
            <a:p>
              <a:r>
                <a:rPr lang="en-US" sz="1050"/>
                <a:t>Breast</a:t>
              </a:r>
            </a:p>
          </p:txBody>
        </p:sp>
        <p:sp>
          <p:nvSpPr>
            <p:cNvPr id="35" name="TextBox 16">
              <a:extLst>
                <a:ext uri="{FF2B5EF4-FFF2-40B4-BE49-F238E27FC236}">
                  <a16:creationId xmlns:a16="http://schemas.microsoft.com/office/drawing/2014/main" xmlns="" id="{3D1FA636-FBD8-8C41-BB67-E88AD8D16F10}"/>
                </a:ext>
              </a:extLst>
            </p:cNvPr>
            <p:cNvSpPr txBox="1">
              <a:spLocks noChangeAspect="1"/>
            </p:cNvSpPr>
            <p:nvPr/>
          </p:nvSpPr>
          <p:spPr bwMode="auto">
            <a:xfrm rot="16200000">
              <a:off x="-1229030" y="2620778"/>
              <a:ext cx="2907326" cy="553997"/>
            </a:xfrm>
            <a:prstGeom prst="rect">
              <a:avLst/>
            </a:prstGeom>
            <a:solidFill>
              <a:schemeClr val="bg1"/>
            </a:solidFill>
            <a:ln w="9525">
              <a:noFill/>
              <a:miter lim="800000"/>
              <a:headEnd/>
              <a:tailEnd/>
            </a:ln>
          </p:spPr>
          <p:txBody>
            <a:bodyPr wrap="square">
              <a:prstTxWarp prst="textNoShape">
                <a:avLst/>
              </a:prstTxWarp>
              <a:spAutoFit/>
            </a:bodyPr>
            <a:lstStyle/>
            <a:p>
              <a:r>
                <a:rPr lang="en-US" sz="1050" dirty="0"/>
                <a:t>Somatic Mutational Frequency (/Mb)</a:t>
              </a:r>
            </a:p>
          </p:txBody>
        </p:sp>
        <p:sp>
          <p:nvSpPr>
            <p:cNvPr id="36" name="TextBox 17">
              <a:extLst>
                <a:ext uri="{FF2B5EF4-FFF2-40B4-BE49-F238E27FC236}">
                  <a16:creationId xmlns:a16="http://schemas.microsoft.com/office/drawing/2014/main" xmlns="" id="{1C94DB97-16D1-0F40-B67F-5F83CDF0B521}"/>
                </a:ext>
              </a:extLst>
            </p:cNvPr>
            <p:cNvSpPr txBox="1">
              <a:spLocks noChangeAspect="1"/>
            </p:cNvSpPr>
            <p:nvPr/>
          </p:nvSpPr>
          <p:spPr bwMode="auto">
            <a:xfrm>
              <a:off x="29114" y="5069871"/>
              <a:ext cx="571096" cy="338601"/>
            </a:xfrm>
            <a:prstGeom prst="rect">
              <a:avLst/>
            </a:prstGeom>
            <a:solidFill>
              <a:schemeClr val="bg1"/>
            </a:solidFill>
            <a:ln w="9525">
              <a:noFill/>
              <a:miter lim="800000"/>
              <a:headEnd/>
              <a:tailEnd/>
            </a:ln>
          </p:spPr>
          <p:txBody>
            <a:bodyPr wrap="none">
              <a:prstTxWarp prst="textNoShape">
                <a:avLst/>
              </a:prstTxWarp>
              <a:spAutoFit/>
            </a:bodyPr>
            <a:lstStyle/>
            <a:p>
              <a:r>
                <a:rPr lang="en-US" sz="1050"/>
                <a:t>        </a:t>
              </a:r>
            </a:p>
          </p:txBody>
        </p:sp>
        <p:sp>
          <p:nvSpPr>
            <p:cNvPr id="37" name="TextBox 18">
              <a:extLst>
                <a:ext uri="{FF2B5EF4-FFF2-40B4-BE49-F238E27FC236}">
                  <a16:creationId xmlns:a16="http://schemas.microsoft.com/office/drawing/2014/main" xmlns="" id="{95DD8297-3A94-0B44-9935-B45FC0C1637F}"/>
                </a:ext>
              </a:extLst>
            </p:cNvPr>
            <p:cNvSpPr txBox="1">
              <a:spLocks noChangeAspect="1"/>
            </p:cNvSpPr>
            <p:nvPr/>
          </p:nvSpPr>
          <p:spPr bwMode="auto">
            <a:xfrm rot="16200000">
              <a:off x="3760199" y="4479770"/>
              <a:ext cx="902507" cy="338555"/>
            </a:xfrm>
            <a:prstGeom prst="rect">
              <a:avLst/>
            </a:prstGeom>
            <a:solidFill>
              <a:schemeClr val="bg1"/>
            </a:solidFill>
            <a:ln w="9525">
              <a:noFill/>
              <a:miter lim="800000"/>
              <a:headEnd/>
              <a:tailEnd/>
            </a:ln>
          </p:spPr>
          <p:txBody>
            <a:bodyPr wrap="none">
              <a:prstTxWarp prst="textNoShape">
                <a:avLst/>
              </a:prstTxWarp>
              <a:spAutoFit/>
            </a:bodyPr>
            <a:lstStyle/>
            <a:p>
              <a:r>
                <a:rPr lang="en-US" sz="1050"/>
                <a:t>Pancreas</a:t>
              </a:r>
            </a:p>
          </p:txBody>
        </p:sp>
        <p:sp>
          <p:nvSpPr>
            <p:cNvPr id="38" name="TextBox 19">
              <a:extLst>
                <a:ext uri="{FF2B5EF4-FFF2-40B4-BE49-F238E27FC236}">
                  <a16:creationId xmlns:a16="http://schemas.microsoft.com/office/drawing/2014/main" xmlns="" id="{2C659486-DA06-1B48-A5B7-87F169F7D087}"/>
                </a:ext>
              </a:extLst>
            </p:cNvPr>
            <p:cNvSpPr txBox="1">
              <a:spLocks noChangeAspect="1"/>
            </p:cNvSpPr>
            <p:nvPr/>
          </p:nvSpPr>
          <p:spPr bwMode="auto">
            <a:xfrm rot="16200000">
              <a:off x="3720336" y="4797058"/>
              <a:ext cx="1588686" cy="338555"/>
            </a:xfrm>
            <a:prstGeom prst="rect">
              <a:avLst/>
            </a:prstGeom>
            <a:solidFill>
              <a:schemeClr val="bg1"/>
            </a:solidFill>
            <a:ln w="9525">
              <a:noFill/>
              <a:miter lim="800000"/>
              <a:headEnd/>
              <a:tailEnd/>
            </a:ln>
          </p:spPr>
          <p:txBody>
            <a:bodyPr wrap="none">
              <a:prstTxWarp prst="textNoShape">
                <a:avLst/>
              </a:prstTxWarp>
              <a:spAutoFit/>
            </a:bodyPr>
            <a:lstStyle/>
            <a:p>
              <a:r>
                <a:rPr lang="en-US" sz="1050"/>
                <a:t>Multiple Myeloma</a:t>
              </a:r>
            </a:p>
          </p:txBody>
        </p:sp>
        <p:sp>
          <p:nvSpPr>
            <p:cNvPr id="39" name="TextBox 20">
              <a:extLst>
                <a:ext uri="{FF2B5EF4-FFF2-40B4-BE49-F238E27FC236}">
                  <a16:creationId xmlns:a16="http://schemas.microsoft.com/office/drawing/2014/main" xmlns="" id="{ABD7CFA5-6CCF-1048-8070-6C554BCCA17B}"/>
                </a:ext>
              </a:extLst>
            </p:cNvPr>
            <p:cNvSpPr txBox="1">
              <a:spLocks noChangeAspect="1"/>
            </p:cNvSpPr>
            <p:nvPr/>
          </p:nvSpPr>
          <p:spPr bwMode="auto">
            <a:xfrm rot="16200000">
              <a:off x="4088196" y="4787534"/>
              <a:ext cx="1462566" cy="338555"/>
            </a:xfrm>
            <a:prstGeom prst="rect">
              <a:avLst/>
            </a:prstGeom>
            <a:solidFill>
              <a:schemeClr val="bg1"/>
            </a:solidFill>
            <a:ln w="9525">
              <a:noFill/>
              <a:miter lim="800000"/>
              <a:headEnd/>
              <a:tailEnd/>
            </a:ln>
          </p:spPr>
          <p:txBody>
            <a:bodyPr wrap="none">
              <a:prstTxWarp prst="textNoShape">
                <a:avLst/>
              </a:prstTxWarp>
              <a:spAutoFit/>
            </a:bodyPr>
            <a:lstStyle/>
            <a:p>
              <a:r>
                <a:rPr lang="en-US" sz="1050"/>
                <a:t>Kidney Clear Cell</a:t>
              </a:r>
            </a:p>
          </p:txBody>
        </p:sp>
        <p:sp>
          <p:nvSpPr>
            <p:cNvPr id="40" name="TextBox 21">
              <a:extLst>
                <a:ext uri="{FF2B5EF4-FFF2-40B4-BE49-F238E27FC236}">
                  <a16:creationId xmlns:a16="http://schemas.microsoft.com/office/drawing/2014/main" xmlns="" id="{17397B59-C90C-6F49-89E8-3F815F924F0E}"/>
                </a:ext>
              </a:extLst>
            </p:cNvPr>
            <p:cNvSpPr txBox="1">
              <a:spLocks noChangeAspect="1"/>
            </p:cNvSpPr>
            <p:nvPr/>
          </p:nvSpPr>
          <p:spPr bwMode="auto">
            <a:xfrm rot="16200000">
              <a:off x="4272359" y="4919545"/>
              <a:ext cx="1710531" cy="338555"/>
            </a:xfrm>
            <a:prstGeom prst="rect">
              <a:avLst/>
            </a:prstGeom>
            <a:solidFill>
              <a:schemeClr val="bg1"/>
            </a:solidFill>
            <a:ln w="9525">
              <a:noFill/>
              <a:miter lim="800000"/>
              <a:headEnd/>
              <a:tailEnd/>
            </a:ln>
          </p:spPr>
          <p:txBody>
            <a:bodyPr wrap="none">
              <a:prstTxWarp prst="textNoShape">
                <a:avLst/>
              </a:prstTxWarp>
              <a:spAutoFit/>
            </a:bodyPr>
            <a:lstStyle/>
            <a:p>
              <a:r>
                <a:rPr lang="en-US" sz="1050"/>
                <a:t>Kidney Papillary Cell</a:t>
              </a:r>
            </a:p>
          </p:txBody>
        </p:sp>
        <p:sp>
          <p:nvSpPr>
            <p:cNvPr id="41" name="TextBox 22">
              <a:extLst>
                <a:ext uri="{FF2B5EF4-FFF2-40B4-BE49-F238E27FC236}">
                  <a16:creationId xmlns:a16="http://schemas.microsoft.com/office/drawing/2014/main" xmlns="" id="{2D6B804B-B6E0-0F4F-A80F-ACEB83FD41D7}"/>
                </a:ext>
              </a:extLst>
            </p:cNvPr>
            <p:cNvSpPr txBox="1">
              <a:spLocks noChangeAspect="1"/>
            </p:cNvSpPr>
            <p:nvPr/>
          </p:nvSpPr>
          <p:spPr bwMode="auto">
            <a:xfrm rot="16200000">
              <a:off x="5015467" y="4412125"/>
              <a:ext cx="814865" cy="338555"/>
            </a:xfrm>
            <a:prstGeom prst="rect">
              <a:avLst/>
            </a:prstGeom>
            <a:solidFill>
              <a:schemeClr val="bg1"/>
            </a:solidFill>
            <a:ln w="9525">
              <a:noFill/>
              <a:miter lim="800000"/>
              <a:headEnd/>
              <a:tailEnd/>
            </a:ln>
          </p:spPr>
          <p:txBody>
            <a:bodyPr wrap="none">
              <a:prstTxWarp prst="textNoShape">
                <a:avLst/>
              </a:prstTxWarp>
              <a:spAutoFit/>
            </a:bodyPr>
            <a:lstStyle/>
            <a:p>
              <a:r>
                <a:rPr lang="en-US" sz="1050"/>
                <a:t>Ovarian</a:t>
              </a:r>
            </a:p>
          </p:txBody>
        </p:sp>
        <p:sp>
          <p:nvSpPr>
            <p:cNvPr id="42" name="TextBox 23">
              <a:extLst>
                <a:ext uri="{FF2B5EF4-FFF2-40B4-BE49-F238E27FC236}">
                  <a16:creationId xmlns:a16="http://schemas.microsoft.com/office/drawing/2014/main" xmlns="" id="{714521F8-E2B4-A143-9A15-C75EC15A2716}"/>
                </a:ext>
              </a:extLst>
            </p:cNvPr>
            <p:cNvSpPr txBox="1">
              <a:spLocks noChangeAspect="1"/>
            </p:cNvSpPr>
            <p:nvPr/>
          </p:nvSpPr>
          <p:spPr bwMode="auto">
            <a:xfrm rot="16200000">
              <a:off x="4705513" y="5059826"/>
              <a:ext cx="2082479" cy="338555"/>
            </a:xfrm>
            <a:prstGeom prst="rect">
              <a:avLst/>
            </a:prstGeom>
            <a:solidFill>
              <a:schemeClr val="bg1"/>
            </a:solidFill>
            <a:ln w="9525">
              <a:noFill/>
              <a:miter lim="800000"/>
              <a:headEnd/>
              <a:tailEnd/>
            </a:ln>
          </p:spPr>
          <p:txBody>
            <a:bodyPr wrap="none">
              <a:prstTxWarp prst="textNoShape">
                <a:avLst/>
              </a:prstTxWarp>
              <a:spAutoFit/>
            </a:bodyPr>
            <a:lstStyle/>
            <a:p>
              <a:r>
                <a:rPr lang="en-US" sz="1050"/>
                <a:t>Glioblastoma Multiforme</a:t>
              </a:r>
            </a:p>
          </p:txBody>
        </p:sp>
        <p:sp>
          <p:nvSpPr>
            <p:cNvPr id="43" name="TextBox 24">
              <a:extLst>
                <a:ext uri="{FF2B5EF4-FFF2-40B4-BE49-F238E27FC236}">
                  <a16:creationId xmlns:a16="http://schemas.microsoft.com/office/drawing/2014/main" xmlns="" id="{9374309D-9FF9-E24F-91CA-A70BDE491535}"/>
                </a:ext>
              </a:extLst>
            </p:cNvPr>
            <p:cNvSpPr txBox="1">
              <a:spLocks noChangeAspect="1"/>
            </p:cNvSpPr>
            <p:nvPr/>
          </p:nvSpPr>
          <p:spPr bwMode="auto">
            <a:xfrm rot="16200000">
              <a:off x="5641984" y="4402600"/>
              <a:ext cx="819140" cy="338555"/>
            </a:xfrm>
            <a:prstGeom prst="rect">
              <a:avLst/>
            </a:prstGeom>
            <a:solidFill>
              <a:schemeClr val="bg1"/>
            </a:solidFill>
            <a:ln w="9525">
              <a:noFill/>
              <a:miter lim="800000"/>
              <a:headEnd/>
              <a:tailEnd/>
            </a:ln>
          </p:spPr>
          <p:txBody>
            <a:bodyPr wrap="none">
              <a:prstTxWarp prst="textNoShape">
                <a:avLst/>
              </a:prstTxWarp>
              <a:spAutoFit/>
            </a:bodyPr>
            <a:lstStyle/>
            <a:p>
              <a:r>
                <a:rPr lang="en-US" sz="1050"/>
                <a:t>Cervical</a:t>
              </a:r>
            </a:p>
          </p:txBody>
        </p:sp>
        <p:sp>
          <p:nvSpPr>
            <p:cNvPr id="44" name="TextBox 25">
              <a:extLst>
                <a:ext uri="{FF2B5EF4-FFF2-40B4-BE49-F238E27FC236}">
                  <a16:creationId xmlns:a16="http://schemas.microsoft.com/office/drawing/2014/main" xmlns="" id="{8197D718-7FA2-1244-A86D-9A4FF5034EDD}"/>
                </a:ext>
              </a:extLst>
            </p:cNvPr>
            <p:cNvSpPr txBox="1">
              <a:spLocks noChangeAspect="1"/>
            </p:cNvSpPr>
            <p:nvPr/>
          </p:nvSpPr>
          <p:spPr bwMode="auto">
            <a:xfrm rot="16200000">
              <a:off x="5996046" y="4383551"/>
              <a:ext cx="701571" cy="338555"/>
            </a:xfrm>
            <a:prstGeom prst="rect">
              <a:avLst/>
            </a:prstGeom>
            <a:solidFill>
              <a:schemeClr val="bg1"/>
            </a:solidFill>
            <a:ln w="9525">
              <a:noFill/>
              <a:miter lim="800000"/>
              <a:headEnd/>
              <a:tailEnd/>
            </a:ln>
          </p:spPr>
          <p:txBody>
            <a:bodyPr wrap="none">
              <a:prstTxWarp prst="textNoShape">
                <a:avLst/>
              </a:prstTxWarp>
              <a:spAutoFit/>
            </a:bodyPr>
            <a:lstStyle/>
            <a:p>
              <a:r>
                <a:rPr lang="en-US" sz="1050"/>
                <a:t>DLBCL</a:t>
              </a:r>
            </a:p>
          </p:txBody>
        </p:sp>
        <p:sp>
          <p:nvSpPr>
            <p:cNvPr id="45" name="TextBox 26">
              <a:extLst>
                <a:ext uri="{FF2B5EF4-FFF2-40B4-BE49-F238E27FC236}">
                  <a16:creationId xmlns:a16="http://schemas.microsoft.com/office/drawing/2014/main" xmlns="" id="{CA387EAF-6F74-8F4A-9217-7AE48C145B4B}"/>
                </a:ext>
              </a:extLst>
            </p:cNvPr>
            <p:cNvSpPr txBox="1">
              <a:spLocks noChangeAspect="1"/>
            </p:cNvSpPr>
            <p:nvPr/>
          </p:nvSpPr>
          <p:spPr bwMode="auto">
            <a:xfrm rot="16200000">
              <a:off x="6057996" y="4632813"/>
              <a:ext cx="1193226" cy="338555"/>
            </a:xfrm>
            <a:prstGeom prst="rect">
              <a:avLst/>
            </a:prstGeom>
            <a:solidFill>
              <a:schemeClr val="bg1"/>
            </a:solidFill>
            <a:ln w="9525">
              <a:noFill/>
              <a:miter lim="800000"/>
              <a:headEnd/>
              <a:tailEnd/>
            </a:ln>
          </p:spPr>
          <p:txBody>
            <a:bodyPr wrap="none">
              <a:prstTxWarp prst="textNoShape">
                <a:avLst/>
              </a:prstTxWarp>
              <a:spAutoFit/>
            </a:bodyPr>
            <a:lstStyle/>
            <a:p>
              <a:r>
                <a:rPr lang="en-US" sz="1050"/>
                <a:t>Head &amp; Neck</a:t>
              </a:r>
            </a:p>
          </p:txBody>
        </p:sp>
        <p:sp>
          <p:nvSpPr>
            <p:cNvPr id="46" name="TextBox 27">
              <a:extLst>
                <a:ext uri="{FF2B5EF4-FFF2-40B4-BE49-F238E27FC236}">
                  <a16:creationId xmlns:a16="http://schemas.microsoft.com/office/drawing/2014/main" xmlns="" id="{F2055607-7C4D-9649-9EF4-9BE1C98B74C9}"/>
                </a:ext>
              </a:extLst>
            </p:cNvPr>
            <p:cNvSpPr txBox="1">
              <a:spLocks noChangeAspect="1"/>
            </p:cNvSpPr>
            <p:nvPr/>
          </p:nvSpPr>
          <p:spPr bwMode="auto">
            <a:xfrm rot="16200000">
              <a:off x="6461615" y="4507375"/>
              <a:ext cx="985875" cy="338555"/>
            </a:xfrm>
            <a:prstGeom prst="rect">
              <a:avLst/>
            </a:prstGeom>
            <a:solidFill>
              <a:schemeClr val="bg1"/>
            </a:solidFill>
            <a:ln w="9525">
              <a:noFill/>
              <a:miter lim="800000"/>
              <a:headEnd/>
              <a:tailEnd/>
            </a:ln>
          </p:spPr>
          <p:txBody>
            <a:bodyPr wrap="none">
              <a:prstTxWarp prst="textNoShape">
                <a:avLst/>
              </a:prstTxWarp>
              <a:spAutoFit/>
            </a:bodyPr>
            <a:lstStyle/>
            <a:p>
              <a:r>
                <a:rPr lang="en-US" sz="1050"/>
                <a:t>Colorectal</a:t>
              </a:r>
            </a:p>
          </p:txBody>
        </p:sp>
        <p:sp>
          <p:nvSpPr>
            <p:cNvPr id="47" name="TextBox 28">
              <a:extLst>
                <a:ext uri="{FF2B5EF4-FFF2-40B4-BE49-F238E27FC236}">
                  <a16:creationId xmlns:a16="http://schemas.microsoft.com/office/drawing/2014/main" xmlns="" id="{C8AB26AC-B947-1443-AF70-1BB2966E8A06}"/>
                </a:ext>
              </a:extLst>
            </p:cNvPr>
            <p:cNvSpPr txBox="1">
              <a:spLocks noChangeAspect="1"/>
            </p:cNvSpPr>
            <p:nvPr/>
          </p:nvSpPr>
          <p:spPr bwMode="auto">
            <a:xfrm rot="16200000">
              <a:off x="6476539" y="4840749"/>
              <a:ext cx="1571585" cy="338555"/>
            </a:xfrm>
            <a:prstGeom prst="rect">
              <a:avLst/>
            </a:prstGeom>
            <a:solidFill>
              <a:schemeClr val="bg1"/>
            </a:solidFill>
            <a:ln w="9525">
              <a:noFill/>
              <a:miter lim="800000"/>
              <a:headEnd/>
              <a:tailEnd/>
            </a:ln>
          </p:spPr>
          <p:txBody>
            <a:bodyPr wrap="none">
              <a:prstTxWarp prst="textNoShape">
                <a:avLst/>
              </a:prstTxWarp>
              <a:spAutoFit/>
            </a:bodyPr>
            <a:lstStyle/>
            <a:p>
              <a:r>
                <a:rPr lang="en-US" sz="1050"/>
                <a:t>Esophageal adeno</a:t>
              </a:r>
            </a:p>
          </p:txBody>
        </p:sp>
        <p:sp>
          <p:nvSpPr>
            <p:cNvPr id="48" name="TextBox 29">
              <a:extLst>
                <a:ext uri="{FF2B5EF4-FFF2-40B4-BE49-F238E27FC236}">
                  <a16:creationId xmlns:a16="http://schemas.microsoft.com/office/drawing/2014/main" xmlns="" id="{9496A448-72B0-D843-818C-0F88F0916EC9}"/>
                </a:ext>
              </a:extLst>
            </p:cNvPr>
            <p:cNvSpPr txBox="1">
              <a:spLocks noChangeAspect="1"/>
            </p:cNvSpPr>
            <p:nvPr/>
          </p:nvSpPr>
          <p:spPr bwMode="auto">
            <a:xfrm rot="16200000">
              <a:off x="7115973" y="4450224"/>
              <a:ext cx="883269" cy="338555"/>
            </a:xfrm>
            <a:prstGeom prst="rect">
              <a:avLst/>
            </a:prstGeom>
            <a:solidFill>
              <a:schemeClr val="bg1"/>
            </a:solidFill>
            <a:ln w="9525">
              <a:noFill/>
              <a:miter lim="800000"/>
              <a:headEnd/>
              <a:tailEnd/>
            </a:ln>
          </p:spPr>
          <p:txBody>
            <a:bodyPr wrap="none">
              <a:prstTxWarp prst="textNoShape">
                <a:avLst/>
              </a:prstTxWarp>
              <a:spAutoFit/>
            </a:bodyPr>
            <a:lstStyle/>
            <a:p>
              <a:r>
                <a:rPr lang="en-US" sz="1050"/>
                <a:t>Stomach</a:t>
              </a:r>
            </a:p>
          </p:txBody>
        </p:sp>
        <p:sp>
          <p:nvSpPr>
            <p:cNvPr id="49" name="TextBox 30">
              <a:extLst>
                <a:ext uri="{FF2B5EF4-FFF2-40B4-BE49-F238E27FC236}">
                  <a16:creationId xmlns:a16="http://schemas.microsoft.com/office/drawing/2014/main" xmlns="" id="{AF4D8630-9A18-D24A-AD36-328879A7177B}"/>
                </a:ext>
              </a:extLst>
            </p:cNvPr>
            <p:cNvSpPr txBox="1">
              <a:spLocks noChangeAspect="1"/>
            </p:cNvSpPr>
            <p:nvPr/>
          </p:nvSpPr>
          <p:spPr bwMode="auto">
            <a:xfrm rot="16200000">
              <a:off x="7466639" y="4412124"/>
              <a:ext cx="810589" cy="338555"/>
            </a:xfrm>
            <a:prstGeom prst="rect">
              <a:avLst/>
            </a:prstGeom>
            <a:solidFill>
              <a:schemeClr val="bg1"/>
            </a:solidFill>
            <a:ln w="9525">
              <a:noFill/>
              <a:miter lim="800000"/>
              <a:headEnd/>
              <a:tailEnd/>
            </a:ln>
          </p:spPr>
          <p:txBody>
            <a:bodyPr wrap="none">
              <a:prstTxWarp prst="textNoShape">
                <a:avLst/>
              </a:prstTxWarp>
              <a:spAutoFit/>
            </a:bodyPr>
            <a:lstStyle/>
            <a:p>
              <a:r>
                <a:rPr lang="en-US" sz="1050"/>
                <a:t>Bladder</a:t>
              </a:r>
            </a:p>
          </p:txBody>
        </p:sp>
        <p:sp>
          <p:nvSpPr>
            <p:cNvPr id="50" name="TextBox 31">
              <a:extLst>
                <a:ext uri="{FF2B5EF4-FFF2-40B4-BE49-F238E27FC236}">
                  <a16:creationId xmlns:a16="http://schemas.microsoft.com/office/drawing/2014/main" xmlns="" id="{248F54CE-D8D1-134E-8D3F-677C9112D404}"/>
                </a:ext>
              </a:extLst>
            </p:cNvPr>
            <p:cNvSpPr txBox="1">
              <a:spLocks noChangeAspect="1"/>
            </p:cNvSpPr>
            <p:nvPr/>
          </p:nvSpPr>
          <p:spPr bwMode="auto">
            <a:xfrm rot="16200000">
              <a:off x="7630261" y="4574049"/>
              <a:ext cx="1111996" cy="338555"/>
            </a:xfrm>
            <a:prstGeom prst="rect">
              <a:avLst/>
            </a:prstGeom>
            <a:solidFill>
              <a:schemeClr val="bg1"/>
            </a:solidFill>
            <a:ln w="9525">
              <a:noFill/>
              <a:miter lim="800000"/>
              <a:headEnd/>
              <a:tailEnd/>
            </a:ln>
          </p:spPr>
          <p:txBody>
            <a:bodyPr wrap="none">
              <a:prstTxWarp prst="textNoShape">
                <a:avLst/>
              </a:prstTxWarp>
              <a:spAutoFit/>
            </a:bodyPr>
            <a:lstStyle/>
            <a:p>
              <a:r>
                <a:rPr lang="en-US" sz="1050"/>
                <a:t>Lung Adeno</a:t>
              </a:r>
            </a:p>
          </p:txBody>
        </p:sp>
        <p:sp>
          <p:nvSpPr>
            <p:cNvPr id="51" name="TextBox 32">
              <a:extLst>
                <a:ext uri="{FF2B5EF4-FFF2-40B4-BE49-F238E27FC236}">
                  <a16:creationId xmlns:a16="http://schemas.microsoft.com/office/drawing/2014/main" xmlns="" id="{9C74693E-6D46-4F40-A12A-01888ADFC6C0}"/>
                </a:ext>
              </a:extLst>
            </p:cNvPr>
            <p:cNvSpPr txBox="1">
              <a:spLocks noChangeAspect="1"/>
            </p:cNvSpPr>
            <p:nvPr/>
          </p:nvSpPr>
          <p:spPr bwMode="auto">
            <a:xfrm rot="16200000">
              <a:off x="7784455" y="4755024"/>
              <a:ext cx="1394163" cy="338555"/>
            </a:xfrm>
            <a:prstGeom prst="rect">
              <a:avLst/>
            </a:prstGeom>
            <a:solidFill>
              <a:schemeClr val="bg1"/>
            </a:solidFill>
            <a:ln w="9525">
              <a:noFill/>
              <a:miter lim="800000"/>
              <a:headEnd/>
              <a:tailEnd/>
            </a:ln>
          </p:spPr>
          <p:txBody>
            <a:bodyPr wrap="none">
              <a:prstTxWarp prst="textNoShape">
                <a:avLst/>
              </a:prstTxWarp>
              <a:spAutoFit/>
            </a:bodyPr>
            <a:lstStyle/>
            <a:p>
              <a:r>
                <a:rPr lang="en-US" sz="1050"/>
                <a:t>Lung Squamous</a:t>
              </a:r>
            </a:p>
          </p:txBody>
        </p:sp>
        <p:sp>
          <p:nvSpPr>
            <p:cNvPr id="52" name="TextBox 33">
              <a:extLst>
                <a:ext uri="{FF2B5EF4-FFF2-40B4-BE49-F238E27FC236}">
                  <a16:creationId xmlns:a16="http://schemas.microsoft.com/office/drawing/2014/main" xmlns="" id="{B173B0DE-8FAD-F54C-9406-48FDAF81A3B3}"/>
                </a:ext>
              </a:extLst>
            </p:cNvPr>
            <p:cNvSpPr txBox="1">
              <a:spLocks noChangeAspect="1"/>
            </p:cNvSpPr>
            <p:nvPr/>
          </p:nvSpPr>
          <p:spPr bwMode="auto">
            <a:xfrm rot="16200000">
              <a:off x="8269885" y="4526424"/>
              <a:ext cx="1032903" cy="338555"/>
            </a:xfrm>
            <a:prstGeom prst="rect">
              <a:avLst/>
            </a:prstGeom>
            <a:solidFill>
              <a:schemeClr val="bg1"/>
            </a:solidFill>
            <a:ln w="9525">
              <a:noFill/>
              <a:miter lim="800000"/>
              <a:headEnd/>
              <a:tailEnd/>
            </a:ln>
          </p:spPr>
          <p:txBody>
            <a:bodyPr wrap="none">
              <a:prstTxWarp prst="textNoShape">
                <a:avLst/>
              </a:prstTxWarp>
              <a:spAutoFit/>
            </a:bodyPr>
            <a:lstStyle/>
            <a:p>
              <a:r>
                <a:rPr lang="en-US" sz="1050"/>
                <a:t>Melanoma</a:t>
              </a:r>
            </a:p>
          </p:txBody>
        </p:sp>
      </p:grpSp>
      <p:sp>
        <p:nvSpPr>
          <p:cNvPr id="53" name="Oval 52">
            <a:extLst>
              <a:ext uri="{FF2B5EF4-FFF2-40B4-BE49-F238E27FC236}">
                <a16:creationId xmlns:a16="http://schemas.microsoft.com/office/drawing/2014/main" xmlns="" id="{2D444ECD-E717-FE4F-91F7-0833399FE344}"/>
              </a:ext>
            </a:extLst>
          </p:cNvPr>
          <p:cNvSpPr/>
          <p:nvPr/>
        </p:nvSpPr>
        <p:spPr>
          <a:xfrm>
            <a:off x="3275942" y="1345586"/>
            <a:ext cx="210741" cy="21801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US" sz="1350" dirty="0">
              <a:solidFill>
                <a:srgbClr val="FF0000"/>
              </a:solidFill>
            </a:endParaRPr>
          </a:p>
        </p:txBody>
      </p:sp>
      <p:sp>
        <p:nvSpPr>
          <p:cNvPr id="54" name="TextBox 53">
            <a:extLst>
              <a:ext uri="{FF2B5EF4-FFF2-40B4-BE49-F238E27FC236}">
                <a16:creationId xmlns:a16="http://schemas.microsoft.com/office/drawing/2014/main" xmlns="" id="{064DDF14-84B0-A340-84DF-C7180E807E95}"/>
              </a:ext>
            </a:extLst>
          </p:cNvPr>
          <p:cNvSpPr txBox="1"/>
          <p:nvPr/>
        </p:nvSpPr>
        <p:spPr>
          <a:xfrm>
            <a:off x="1227512" y="3777209"/>
            <a:ext cx="3785460" cy="461665"/>
          </a:xfrm>
          <a:prstGeom prst="rect">
            <a:avLst/>
          </a:prstGeom>
          <a:noFill/>
        </p:spPr>
        <p:txBody>
          <a:bodyPr wrap="none" rtlCol="0">
            <a:spAutoFit/>
          </a:bodyPr>
          <a:lstStyle/>
          <a:p>
            <a:r>
              <a:rPr lang="en-US" sz="1200" dirty="0">
                <a:solidFill>
                  <a:srgbClr val="FF0000"/>
                </a:solidFill>
              </a:rPr>
              <a:t>Increasing evidence that the </a:t>
            </a:r>
            <a:r>
              <a:rPr lang="en-US" sz="1200" dirty="0" err="1">
                <a:solidFill>
                  <a:srgbClr val="FF0000"/>
                </a:solidFill>
              </a:rPr>
              <a:t>neoantigens</a:t>
            </a:r>
            <a:r>
              <a:rPr lang="en-US" sz="1200" dirty="0">
                <a:solidFill>
                  <a:srgbClr val="FF0000"/>
                </a:solidFill>
              </a:rPr>
              <a:t> associated with</a:t>
            </a:r>
          </a:p>
          <a:p>
            <a:r>
              <a:rPr lang="en-US" sz="1200" dirty="0">
                <a:solidFill>
                  <a:srgbClr val="FF0000"/>
                </a:solidFill>
              </a:rPr>
              <a:t> recent mutation are the prime targets of immunotherapy</a:t>
            </a:r>
          </a:p>
        </p:txBody>
      </p:sp>
    </p:spTree>
    <p:extLst>
      <p:ext uri="{BB962C8B-B14F-4D97-AF65-F5344CB8AC3E}">
        <p14:creationId xmlns:p14="http://schemas.microsoft.com/office/powerpoint/2010/main" val="14608300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150" b="1" dirty="0"/>
              <a:t>Mismatch Repair Alterations with MSI in Prostate Cancer</a:t>
            </a:r>
          </a:p>
        </p:txBody>
      </p:sp>
      <p:sp>
        <p:nvSpPr>
          <p:cNvPr id="20" name="Text Placeholder 18">
            <a:extLst>
              <a:ext uri="{FF2B5EF4-FFF2-40B4-BE49-F238E27FC236}">
                <a16:creationId xmlns:a16="http://schemas.microsoft.com/office/drawing/2014/main" xmlns="" id="{E043E463-EF99-A449-9093-422C906EAA5A}"/>
              </a:ext>
            </a:extLst>
          </p:cNvPr>
          <p:cNvSpPr txBox="1">
            <a:spLocks/>
          </p:cNvSpPr>
          <p:nvPr/>
        </p:nvSpPr>
        <p:spPr>
          <a:xfrm>
            <a:off x="1120140" y="1230453"/>
            <a:ext cx="3030141" cy="47982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100" u="sng" dirty="0"/>
              <a:t>UW Rapid Autopsy</a:t>
            </a:r>
          </a:p>
        </p:txBody>
      </p:sp>
      <p:sp>
        <p:nvSpPr>
          <p:cNvPr id="21" name="Content Placeholder 11">
            <a:extLst>
              <a:ext uri="{FF2B5EF4-FFF2-40B4-BE49-F238E27FC236}">
                <a16:creationId xmlns:a16="http://schemas.microsoft.com/office/drawing/2014/main" xmlns="" id="{6981DACF-86F6-E446-BB2F-B2EEE68D0EB1}"/>
              </a:ext>
            </a:extLst>
          </p:cNvPr>
          <p:cNvSpPr txBox="1">
            <a:spLocks/>
          </p:cNvSpPr>
          <p:nvPr/>
        </p:nvSpPr>
        <p:spPr>
          <a:xfrm>
            <a:off x="1120140" y="1627979"/>
            <a:ext cx="3030141" cy="29634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E1A32"/>
              </a:buClr>
              <a:buFont typeface="Arial"/>
              <a:buChar char="•"/>
              <a:defRPr/>
            </a:pPr>
            <a:r>
              <a:rPr lang="en-US" altLang="en-US" sz="1650" dirty="0">
                <a:solidFill>
                  <a:srgbClr val="000000"/>
                </a:solidFill>
                <a:latin typeface="Calibri" pitchFamily="34" charset="0"/>
              </a:rPr>
              <a:t>7/60 (11.7%) of advanced prostate cancers are hypermutated and all had mismatch repair gene mutations and MSI</a:t>
            </a:r>
          </a:p>
          <a:p>
            <a:pPr>
              <a:buClr>
                <a:srgbClr val="0E1A32"/>
              </a:buClr>
              <a:buFont typeface="Arial"/>
              <a:buChar char="•"/>
              <a:defRPr/>
            </a:pPr>
            <a:r>
              <a:rPr lang="en-US" altLang="en-US" sz="1650" dirty="0">
                <a:solidFill>
                  <a:srgbClr val="000000"/>
                </a:solidFill>
                <a:latin typeface="Calibri" pitchFamily="34" charset="0"/>
              </a:rPr>
              <a:t>Hypermutation defined as &gt;300 somatic protein altering mutations in metastatic tumors</a:t>
            </a:r>
          </a:p>
          <a:p>
            <a:pPr>
              <a:buClr>
                <a:srgbClr val="0E1A32"/>
              </a:buClr>
              <a:buFont typeface="Arial"/>
              <a:buChar char="•"/>
              <a:defRPr/>
            </a:pPr>
            <a:r>
              <a:rPr lang="en-US" altLang="en-US" sz="1650" dirty="0">
                <a:solidFill>
                  <a:srgbClr val="000000"/>
                </a:solidFill>
                <a:latin typeface="Calibri" pitchFamily="34" charset="0"/>
              </a:rPr>
              <a:t>All mismatch repair alterations were in MSH2 or MSH6</a:t>
            </a:r>
          </a:p>
          <a:p>
            <a:pPr>
              <a:buClr>
                <a:srgbClr val="0E1A32"/>
              </a:buClr>
              <a:buFont typeface="Arial"/>
              <a:buChar char="•"/>
              <a:defRPr/>
            </a:pPr>
            <a:endParaRPr lang="en-US" altLang="en-US" sz="1500" baseline="30000" dirty="0">
              <a:solidFill>
                <a:srgbClr val="000000"/>
              </a:solidFill>
              <a:latin typeface="Calibri" pitchFamily="34" charset="0"/>
            </a:endParaRPr>
          </a:p>
        </p:txBody>
      </p:sp>
      <p:sp>
        <p:nvSpPr>
          <p:cNvPr id="22" name="Text Placeholder 19">
            <a:extLst>
              <a:ext uri="{FF2B5EF4-FFF2-40B4-BE49-F238E27FC236}">
                <a16:creationId xmlns:a16="http://schemas.microsoft.com/office/drawing/2014/main" xmlns="" id="{F83D8A45-B90B-274B-8CAC-46C0B898FA97}"/>
              </a:ext>
            </a:extLst>
          </p:cNvPr>
          <p:cNvSpPr txBox="1">
            <a:spLocks/>
          </p:cNvSpPr>
          <p:nvPr/>
        </p:nvSpPr>
        <p:spPr>
          <a:xfrm>
            <a:off x="4745641" y="1206844"/>
            <a:ext cx="3031331" cy="4798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100" u="sng" dirty="0"/>
              <a:t>SU2C </a:t>
            </a:r>
            <a:r>
              <a:rPr lang="en-US" sz="2100" u="sng" dirty="0" err="1"/>
              <a:t>mCRPC</a:t>
            </a:r>
            <a:r>
              <a:rPr lang="en-US" sz="2100" u="sng" dirty="0"/>
              <a:t> Biopsies</a:t>
            </a:r>
          </a:p>
        </p:txBody>
      </p:sp>
      <p:pic>
        <p:nvPicPr>
          <p:cNvPr id="24" name="Picture 2" descr="SU2C Cell genomic map.png">
            <a:extLst>
              <a:ext uri="{FF2B5EF4-FFF2-40B4-BE49-F238E27FC236}">
                <a16:creationId xmlns:a16="http://schemas.microsoft.com/office/drawing/2014/main" xmlns="" id="{DAE5B2AD-7F79-0246-8FEA-CF7EAE631F6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62801" y="2323579"/>
            <a:ext cx="3336397" cy="25255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Rectangle 24">
            <a:extLst>
              <a:ext uri="{FF2B5EF4-FFF2-40B4-BE49-F238E27FC236}">
                <a16:creationId xmlns:a16="http://schemas.microsoft.com/office/drawing/2014/main" xmlns="" id="{BA0BA1E1-5685-5A4F-B617-58995C4B99EB}"/>
              </a:ext>
            </a:extLst>
          </p:cNvPr>
          <p:cNvSpPr/>
          <p:nvPr/>
        </p:nvSpPr>
        <p:spPr>
          <a:xfrm>
            <a:off x="4847826" y="3717969"/>
            <a:ext cx="2804207" cy="107018"/>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ln w="28575" cmpd="sng">
                <a:solidFill>
                  <a:srgbClr val="FF0000"/>
                </a:solidFill>
              </a:ln>
            </a:endParaRPr>
          </a:p>
        </p:txBody>
      </p:sp>
      <p:sp>
        <p:nvSpPr>
          <p:cNvPr id="26" name="Content Placeholder 12">
            <a:extLst>
              <a:ext uri="{FF2B5EF4-FFF2-40B4-BE49-F238E27FC236}">
                <a16:creationId xmlns:a16="http://schemas.microsoft.com/office/drawing/2014/main" xmlns="" id="{8D734E5C-8586-6E4B-B222-21C0E5663728}"/>
              </a:ext>
            </a:extLst>
          </p:cNvPr>
          <p:cNvSpPr txBox="1">
            <a:spLocks/>
          </p:cNvSpPr>
          <p:nvPr/>
        </p:nvSpPr>
        <p:spPr>
          <a:xfrm>
            <a:off x="4773073" y="1622120"/>
            <a:ext cx="3031331" cy="29634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50" dirty="0">
                <a:solidFill>
                  <a:srgbClr val="000000"/>
                </a:solidFill>
                <a:ea typeface="ヒラギノ角ゴ Pro W3" charset="0"/>
                <a:cs typeface="ヒラギノ角ゴ Pro W3" charset="0"/>
              </a:rPr>
              <a:t>2.7% harbor MMR alterations in either MLH1 or MSH2, which are consistent with MSI</a:t>
            </a:r>
          </a:p>
          <a:p>
            <a:endParaRPr lang="en-US" sz="1500" dirty="0"/>
          </a:p>
        </p:txBody>
      </p:sp>
      <p:sp>
        <p:nvSpPr>
          <p:cNvPr id="27" name="TextBox 35">
            <a:extLst>
              <a:ext uri="{FF2B5EF4-FFF2-40B4-BE49-F238E27FC236}">
                <a16:creationId xmlns:a16="http://schemas.microsoft.com/office/drawing/2014/main" xmlns="" id="{F032E47B-072D-7D44-BD50-F8769FD2B47B}"/>
              </a:ext>
            </a:extLst>
          </p:cNvPr>
          <p:cNvSpPr txBox="1">
            <a:spLocks noChangeArrowheads="1"/>
          </p:cNvSpPr>
          <p:nvPr/>
        </p:nvSpPr>
        <p:spPr bwMode="auto">
          <a:xfrm>
            <a:off x="1349908" y="4882038"/>
            <a:ext cx="4429125"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charset="0"/>
                <a:ea typeface="ヒラギノ角ゴ Pro W3" charset="0"/>
                <a:cs typeface="ヒラギノ角ゴ Pro W3" charset="0"/>
              </a:defRPr>
            </a:lvl1pPr>
            <a:lvl2pPr marL="742950" indent="-285750">
              <a:defRPr sz="2400" b="1">
                <a:solidFill>
                  <a:schemeClr val="tx1"/>
                </a:solidFill>
                <a:latin typeface="Arial" charset="0"/>
                <a:ea typeface="ヒラギノ角ゴ Pro W3" charset="0"/>
                <a:cs typeface="ヒラギノ角ゴ Pro W3" charset="0"/>
              </a:defRPr>
            </a:lvl2pPr>
            <a:lvl3pPr marL="1143000" indent="-228600">
              <a:defRPr sz="2400" b="1">
                <a:solidFill>
                  <a:schemeClr val="tx1"/>
                </a:solidFill>
                <a:latin typeface="Arial" charset="0"/>
                <a:ea typeface="ヒラギノ角ゴ Pro W3" charset="0"/>
                <a:cs typeface="ヒラギノ角ゴ Pro W3" charset="0"/>
              </a:defRPr>
            </a:lvl3pPr>
            <a:lvl4pPr marL="1600200" indent="-228600">
              <a:defRPr sz="2400" b="1">
                <a:solidFill>
                  <a:schemeClr val="tx1"/>
                </a:solidFill>
                <a:latin typeface="Arial" charset="0"/>
                <a:ea typeface="ヒラギノ角ゴ Pro W3" charset="0"/>
                <a:cs typeface="ヒラギノ角ゴ Pro W3" charset="0"/>
              </a:defRPr>
            </a:lvl4pPr>
            <a:lvl5pPr marL="2057400" indent="-228600">
              <a:defRPr sz="2400" b="1">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9pPr>
          </a:lstStyle>
          <a:p>
            <a:pPr eaLnBrk="1" hangingPunct="1"/>
            <a:r>
              <a:rPr lang="en-US" sz="900" b="0" dirty="0">
                <a:solidFill>
                  <a:schemeClr val="tx2"/>
                </a:solidFill>
                <a:latin typeface="Calibri" charset="0"/>
              </a:rPr>
              <a:t>Pritchard CC et al.  Nat </a:t>
            </a:r>
            <a:r>
              <a:rPr lang="en-US" sz="900" b="0" dirty="0" err="1">
                <a:solidFill>
                  <a:schemeClr val="tx2"/>
                </a:solidFill>
                <a:latin typeface="Calibri" charset="0"/>
              </a:rPr>
              <a:t>Commun</a:t>
            </a:r>
            <a:r>
              <a:rPr lang="en-US" sz="900" b="0" dirty="0">
                <a:solidFill>
                  <a:schemeClr val="tx2"/>
                </a:solidFill>
                <a:latin typeface="Calibri" charset="0"/>
              </a:rPr>
              <a:t>.  2014; 5:4988.</a:t>
            </a:r>
          </a:p>
        </p:txBody>
      </p:sp>
      <p:sp>
        <p:nvSpPr>
          <p:cNvPr id="28" name="TextBox 6">
            <a:extLst>
              <a:ext uri="{FF2B5EF4-FFF2-40B4-BE49-F238E27FC236}">
                <a16:creationId xmlns:a16="http://schemas.microsoft.com/office/drawing/2014/main" xmlns="" id="{9602AC7F-BE56-5740-AB1C-C655A92CE734}"/>
              </a:ext>
            </a:extLst>
          </p:cNvPr>
          <p:cNvSpPr txBox="1">
            <a:spLocks noChangeArrowheads="1"/>
          </p:cNvSpPr>
          <p:nvPr/>
        </p:nvSpPr>
        <p:spPr bwMode="auto">
          <a:xfrm>
            <a:off x="5066055" y="4892796"/>
            <a:ext cx="304680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charset="0"/>
                <a:ea typeface="ヒラギノ角ゴ Pro W3" charset="0"/>
                <a:cs typeface="ヒラギノ角ゴ Pro W3" charset="0"/>
              </a:defRPr>
            </a:lvl1pPr>
            <a:lvl2pPr marL="742950" indent="-285750">
              <a:defRPr sz="2400" b="1">
                <a:solidFill>
                  <a:schemeClr val="tx1"/>
                </a:solidFill>
                <a:latin typeface="Arial" charset="0"/>
                <a:ea typeface="ヒラギノ角ゴ Pro W3" charset="0"/>
                <a:cs typeface="ヒラギノ角ゴ Pro W3" charset="0"/>
              </a:defRPr>
            </a:lvl2pPr>
            <a:lvl3pPr marL="1143000" indent="-228600">
              <a:defRPr sz="2400" b="1">
                <a:solidFill>
                  <a:schemeClr val="tx1"/>
                </a:solidFill>
                <a:latin typeface="Arial" charset="0"/>
                <a:ea typeface="ヒラギノ角ゴ Pro W3" charset="0"/>
                <a:cs typeface="ヒラギノ角ゴ Pro W3" charset="0"/>
              </a:defRPr>
            </a:lvl3pPr>
            <a:lvl4pPr marL="1600200" indent="-228600">
              <a:defRPr sz="2400" b="1">
                <a:solidFill>
                  <a:schemeClr val="tx1"/>
                </a:solidFill>
                <a:latin typeface="Arial" charset="0"/>
                <a:ea typeface="ヒラギノ角ゴ Pro W3" charset="0"/>
                <a:cs typeface="ヒラギノ角ゴ Pro W3" charset="0"/>
              </a:defRPr>
            </a:lvl4pPr>
            <a:lvl5pPr marL="2057400" indent="-228600">
              <a:defRPr sz="2400" b="1">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9pPr>
          </a:lstStyle>
          <a:p>
            <a:r>
              <a:rPr lang="en-US" sz="900" b="0" dirty="0">
                <a:solidFill>
                  <a:schemeClr val="tx2"/>
                </a:solidFill>
                <a:latin typeface="+mn-lt"/>
              </a:rPr>
              <a:t>Robinson D et al.  </a:t>
            </a:r>
            <a:r>
              <a:rPr lang="en-US" sz="900" b="0" i="1" dirty="0">
                <a:solidFill>
                  <a:schemeClr val="tx2"/>
                </a:solidFill>
                <a:latin typeface="+mn-lt"/>
              </a:rPr>
              <a:t>Cell </a:t>
            </a:r>
            <a:r>
              <a:rPr lang="en-US" sz="900" b="0" dirty="0">
                <a:solidFill>
                  <a:schemeClr val="tx2"/>
                </a:solidFill>
                <a:latin typeface="+mn-lt"/>
              </a:rPr>
              <a:t>2015; 161:1215-28.</a:t>
            </a:r>
          </a:p>
        </p:txBody>
      </p:sp>
    </p:spTree>
    <p:extLst>
      <p:ext uri="{BB962C8B-B14F-4D97-AF65-F5344CB8AC3E}">
        <p14:creationId xmlns:p14="http://schemas.microsoft.com/office/powerpoint/2010/main" val="19301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150" b="1" dirty="0"/>
              <a:t>Prostate Ductal Carcinoma Enriches for MMR and DDR</a:t>
            </a:r>
          </a:p>
        </p:txBody>
      </p:sp>
      <p:sp>
        <p:nvSpPr>
          <p:cNvPr id="19" name="TextBox 35">
            <a:extLst>
              <a:ext uri="{FF2B5EF4-FFF2-40B4-BE49-F238E27FC236}">
                <a16:creationId xmlns:a16="http://schemas.microsoft.com/office/drawing/2014/main" xmlns="" id="{7E679889-289D-354A-B082-0DCECAA7CB7D}"/>
              </a:ext>
            </a:extLst>
          </p:cNvPr>
          <p:cNvSpPr txBox="1">
            <a:spLocks noChangeArrowheads="1"/>
          </p:cNvSpPr>
          <p:nvPr/>
        </p:nvSpPr>
        <p:spPr bwMode="auto">
          <a:xfrm>
            <a:off x="457200" y="4684535"/>
            <a:ext cx="4429125" cy="2539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ヒラギノ角ゴ Pro W3" charset="0"/>
                <a:cs typeface="ヒラギノ角ゴ Pro W3" charset="0"/>
              </a:defRPr>
            </a:lvl1pPr>
            <a:lvl2pPr marL="742950" indent="-285750">
              <a:defRPr sz="2400" b="1">
                <a:solidFill>
                  <a:schemeClr val="tx1"/>
                </a:solidFill>
                <a:latin typeface="Arial" charset="0"/>
                <a:ea typeface="ヒラギノ角ゴ Pro W3" charset="0"/>
                <a:cs typeface="ヒラギノ角ゴ Pro W3" charset="0"/>
              </a:defRPr>
            </a:lvl2pPr>
            <a:lvl3pPr marL="1143000" indent="-228600">
              <a:defRPr sz="2400" b="1">
                <a:solidFill>
                  <a:schemeClr val="tx1"/>
                </a:solidFill>
                <a:latin typeface="Arial" charset="0"/>
                <a:ea typeface="ヒラギノ角ゴ Pro W3" charset="0"/>
                <a:cs typeface="ヒラギノ角ゴ Pro W3" charset="0"/>
              </a:defRPr>
            </a:lvl3pPr>
            <a:lvl4pPr marL="1600200" indent="-228600">
              <a:defRPr sz="2400" b="1">
                <a:solidFill>
                  <a:schemeClr val="tx1"/>
                </a:solidFill>
                <a:latin typeface="Arial" charset="0"/>
                <a:ea typeface="ヒラギノ角ゴ Pro W3" charset="0"/>
                <a:cs typeface="ヒラギノ角ゴ Pro W3" charset="0"/>
              </a:defRPr>
            </a:lvl4pPr>
            <a:lvl5pPr marL="2057400" indent="-228600">
              <a:defRPr sz="2400" b="1">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9pPr>
          </a:lstStyle>
          <a:p>
            <a:pPr eaLnBrk="1" hangingPunct="1"/>
            <a:r>
              <a:rPr lang="en-US" sz="1050" dirty="0" err="1">
                <a:solidFill>
                  <a:schemeClr val="tx2"/>
                </a:solidFill>
                <a:latin typeface="Calibri" charset="0"/>
              </a:rPr>
              <a:t>Schweizer</a:t>
            </a:r>
            <a:r>
              <a:rPr lang="en-US" sz="1050" dirty="0">
                <a:solidFill>
                  <a:schemeClr val="tx2"/>
                </a:solidFill>
                <a:latin typeface="Calibri" charset="0"/>
              </a:rPr>
              <a:t> MT et al.  </a:t>
            </a:r>
            <a:r>
              <a:rPr lang="en-US" sz="1050" dirty="0" err="1">
                <a:solidFill>
                  <a:schemeClr val="tx2"/>
                </a:solidFill>
                <a:latin typeface="Calibri" charset="0"/>
              </a:rPr>
              <a:t>Oncotarget</a:t>
            </a:r>
            <a:r>
              <a:rPr lang="en-US" sz="1050" dirty="0">
                <a:solidFill>
                  <a:schemeClr val="tx2"/>
                </a:solidFill>
                <a:latin typeface="Calibri" charset="0"/>
              </a:rPr>
              <a:t>.  2016; 7:82504-10.</a:t>
            </a:r>
          </a:p>
        </p:txBody>
      </p:sp>
      <p:sp>
        <p:nvSpPr>
          <p:cNvPr id="20" name="TextBox 35">
            <a:extLst>
              <a:ext uri="{FF2B5EF4-FFF2-40B4-BE49-F238E27FC236}">
                <a16:creationId xmlns:a16="http://schemas.microsoft.com/office/drawing/2014/main" xmlns="" id="{8EBCCF57-5293-5541-8B9D-1E1710F103F1}"/>
              </a:ext>
            </a:extLst>
          </p:cNvPr>
          <p:cNvSpPr txBox="1">
            <a:spLocks noChangeArrowheads="1"/>
          </p:cNvSpPr>
          <p:nvPr/>
        </p:nvSpPr>
        <p:spPr bwMode="auto">
          <a:xfrm>
            <a:off x="4714875" y="4522023"/>
            <a:ext cx="4429125"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ヒラギノ角ゴ Pro W3" charset="0"/>
                <a:cs typeface="ヒラギノ角ゴ Pro W3" charset="0"/>
              </a:defRPr>
            </a:lvl1pPr>
            <a:lvl2pPr marL="742950" indent="-285750">
              <a:defRPr sz="2400" b="1">
                <a:solidFill>
                  <a:schemeClr val="tx1"/>
                </a:solidFill>
                <a:latin typeface="Arial" charset="0"/>
                <a:ea typeface="ヒラギノ角ゴ Pro W3" charset="0"/>
                <a:cs typeface="ヒラギノ角ゴ Pro W3" charset="0"/>
              </a:defRPr>
            </a:lvl2pPr>
            <a:lvl3pPr marL="1143000" indent="-228600">
              <a:defRPr sz="2400" b="1">
                <a:solidFill>
                  <a:schemeClr val="tx1"/>
                </a:solidFill>
                <a:latin typeface="Arial" charset="0"/>
                <a:ea typeface="ヒラギノ角ゴ Pro W3" charset="0"/>
                <a:cs typeface="ヒラギノ角ゴ Pro W3" charset="0"/>
              </a:defRPr>
            </a:lvl3pPr>
            <a:lvl4pPr marL="1600200" indent="-228600">
              <a:defRPr sz="2400" b="1">
                <a:solidFill>
                  <a:schemeClr val="tx1"/>
                </a:solidFill>
                <a:latin typeface="Arial" charset="0"/>
                <a:ea typeface="ヒラギノ角ゴ Pro W3" charset="0"/>
                <a:cs typeface="ヒラギノ角ゴ Pro W3" charset="0"/>
              </a:defRPr>
            </a:lvl4pPr>
            <a:lvl5pPr marL="2057400" indent="-228600">
              <a:defRPr sz="2400" b="1">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9pPr>
          </a:lstStyle>
          <a:p>
            <a:pPr eaLnBrk="1" hangingPunct="1"/>
            <a:endParaRPr lang="en-US" sz="1050" dirty="0">
              <a:solidFill>
                <a:schemeClr val="tx2"/>
              </a:solidFill>
              <a:latin typeface="Calibri" charset="0"/>
            </a:endParaRPr>
          </a:p>
          <a:p>
            <a:pPr eaLnBrk="1" hangingPunct="1"/>
            <a:r>
              <a:rPr lang="en-US" sz="1050" dirty="0" err="1">
                <a:solidFill>
                  <a:schemeClr val="tx2"/>
                </a:solidFill>
                <a:latin typeface="Calibri" charset="0"/>
              </a:rPr>
              <a:t>Schweizer</a:t>
            </a:r>
            <a:r>
              <a:rPr lang="en-US" sz="1050" dirty="0">
                <a:solidFill>
                  <a:schemeClr val="tx2"/>
                </a:solidFill>
                <a:latin typeface="Calibri" charset="0"/>
              </a:rPr>
              <a:t> MT et al.  JCO Precision Oncology 2019; </a:t>
            </a:r>
            <a:r>
              <a:rPr lang="en-US" sz="1050" dirty="0" err="1">
                <a:solidFill>
                  <a:schemeClr val="tx2"/>
                </a:solidFill>
                <a:latin typeface="Calibri" charset="0"/>
              </a:rPr>
              <a:t>Epub</a:t>
            </a:r>
            <a:r>
              <a:rPr lang="en-US" sz="1050" dirty="0">
                <a:solidFill>
                  <a:schemeClr val="tx2"/>
                </a:solidFill>
                <a:latin typeface="Calibri" charset="0"/>
              </a:rPr>
              <a:t> April 2010.</a:t>
            </a:r>
          </a:p>
        </p:txBody>
      </p:sp>
      <p:sp>
        <p:nvSpPr>
          <p:cNvPr id="21" name="Content Placeholder 10">
            <a:extLst>
              <a:ext uri="{FF2B5EF4-FFF2-40B4-BE49-F238E27FC236}">
                <a16:creationId xmlns:a16="http://schemas.microsoft.com/office/drawing/2014/main" xmlns="" id="{FC91A56B-02F4-B44A-B8D8-BEC09CA68B58}"/>
              </a:ext>
            </a:extLst>
          </p:cNvPr>
          <p:cNvSpPr>
            <a:spLocks noGrp="1"/>
          </p:cNvSpPr>
          <p:nvPr>
            <p:ph idx="1"/>
          </p:nvPr>
        </p:nvSpPr>
        <p:spPr>
          <a:xfrm>
            <a:off x="433593" y="1838825"/>
            <a:ext cx="2977815" cy="3553976"/>
          </a:xfrm>
        </p:spPr>
        <p:txBody>
          <a:bodyPr/>
          <a:lstStyle/>
          <a:p>
            <a:r>
              <a:rPr lang="en-US" sz="1500" dirty="0"/>
              <a:t>4/10 (40%) with MMR</a:t>
            </a:r>
          </a:p>
          <a:p>
            <a:pPr lvl="1"/>
            <a:r>
              <a:rPr lang="en-US" sz="1200" dirty="0"/>
              <a:t>MLH1 (1), MSH2 (2), MSH6 (1)</a:t>
            </a:r>
          </a:p>
        </p:txBody>
      </p:sp>
      <p:pic>
        <p:nvPicPr>
          <p:cNvPr id="22" name="Picture 21">
            <a:extLst>
              <a:ext uri="{FF2B5EF4-FFF2-40B4-BE49-F238E27FC236}">
                <a16:creationId xmlns:a16="http://schemas.microsoft.com/office/drawing/2014/main" xmlns="" id="{6C965712-8008-9D40-99FA-8DF8CACAA86B}"/>
              </a:ext>
            </a:extLst>
          </p:cNvPr>
          <p:cNvPicPr/>
          <p:nvPr/>
        </p:nvPicPr>
        <p:blipFill>
          <a:blip r:embed="rId3" cstate="email">
            <a:extLst>
              <a:ext uri="{28A0092B-C50C-407E-A947-70E740481C1C}">
                <a14:useLocalDpi xmlns:a14="http://schemas.microsoft.com/office/drawing/2010/main"/>
              </a:ext>
            </a:extLst>
          </a:blip>
          <a:stretch>
            <a:fillRect/>
          </a:stretch>
        </p:blipFill>
        <p:spPr>
          <a:xfrm>
            <a:off x="114327" y="2328089"/>
            <a:ext cx="3422669" cy="1693306"/>
          </a:xfrm>
          <a:prstGeom prst="rect">
            <a:avLst/>
          </a:prstGeom>
        </p:spPr>
      </p:pic>
      <p:pic>
        <p:nvPicPr>
          <p:cNvPr id="23" name="Picture 22">
            <a:extLst>
              <a:ext uri="{FF2B5EF4-FFF2-40B4-BE49-F238E27FC236}">
                <a16:creationId xmlns:a16="http://schemas.microsoft.com/office/drawing/2014/main" xmlns="" id="{AA5858D0-8CC2-994E-BBC0-08136D4DD13D}"/>
              </a:ext>
            </a:extLst>
          </p:cNvPr>
          <p:cNvPicPr/>
          <p:nvPr/>
        </p:nvPicPr>
        <p:blipFill>
          <a:blip r:embed="rId4" cstate="email">
            <a:extLst>
              <a:ext uri="{28A0092B-C50C-407E-A947-70E740481C1C}">
                <a14:useLocalDpi xmlns:a14="http://schemas.microsoft.com/office/drawing/2010/main"/>
              </a:ext>
            </a:extLst>
          </a:blip>
          <a:stretch>
            <a:fillRect/>
          </a:stretch>
        </p:blipFill>
        <p:spPr>
          <a:xfrm>
            <a:off x="5582174" y="1160050"/>
            <a:ext cx="3515413" cy="3491904"/>
          </a:xfrm>
          <a:prstGeom prst="rect">
            <a:avLst/>
          </a:prstGeom>
        </p:spPr>
      </p:pic>
      <p:pic>
        <p:nvPicPr>
          <p:cNvPr id="24" name="Picture 23" descr="Schweizer head shot 1.jpg">
            <a:extLst>
              <a:ext uri="{FF2B5EF4-FFF2-40B4-BE49-F238E27FC236}">
                <a16:creationId xmlns:a16="http://schemas.microsoft.com/office/drawing/2014/main" xmlns="" id="{6D4B44BD-6BC1-464F-A721-2236D884297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65535" y="3105716"/>
            <a:ext cx="1330051" cy="1546238"/>
          </a:xfrm>
          <a:prstGeom prst="rect">
            <a:avLst/>
          </a:prstGeom>
        </p:spPr>
      </p:pic>
      <p:sp>
        <p:nvSpPr>
          <p:cNvPr id="3" name="TextBox 2">
            <a:extLst>
              <a:ext uri="{FF2B5EF4-FFF2-40B4-BE49-F238E27FC236}">
                <a16:creationId xmlns:a16="http://schemas.microsoft.com/office/drawing/2014/main" xmlns="" id="{554C32C9-0B01-7142-A9C4-6D50CB2ECE9F}"/>
              </a:ext>
            </a:extLst>
          </p:cNvPr>
          <p:cNvSpPr txBox="1"/>
          <p:nvPr/>
        </p:nvSpPr>
        <p:spPr>
          <a:xfrm>
            <a:off x="3411408" y="1264665"/>
            <a:ext cx="2270960" cy="2090316"/>
          </a:xfrm>
          <a:prstGeom prst="rect">
            <a:avLst/>
          </a:prstGeom>
          <a:noFill/>
        </p:spPr>
        <p:txBody>
          <a:bodyPr wrap="square" rtlCol="0">
            <a:spAutoFit/>
          </a:bodyPr>
          <a:lstStyle/>
          <a:p>
            <a:pPr marL="257175" indent="-257175">
              <a:spcAft>
                <a:spcPts val="450"/>
              </a:spcAft>
              <a:buFont typeface="Arial" panose="020B0604020202020204" pitchFamily="34" charset="0"/>
              <a:buChar char="•"/>
            </a:pPr>
            <a:r>
              <a:rPr lang="en-US" sz="1500" dirty="0"/>
              <a:t>Increased cases with UW, Johns Hopkins, and University of Calgary collaboration</a:t>
            </a:r>
          </a:p>
          <a:p>
            <a:pPr marL="600075" lvl="1" indent="-257175">
              <a:spcAft>
                <a:spcPts val="450"/>
              </a:spcAft>
              <a:buFont typeface="Arial" panose="020B0604020202020204" pitchFamily="34" charset="0"/>
              <a:buChar char="•"/>
            </a:pPr>
            <a:r>
              <a:rPr lang="en-US" sz="1200" dirty="0"/>
              <a:t>25/51 (49%) had at least 1 DNA Damage Repair (DDR) gene alteration</a:t>
            </a:r>
          </a:p>
          <a:p>
            <a:endParaRPr lang="en-US" sz="1350" dirty="0"/>
          </a:p>
        </p:txBody>
      </p:sp>
    </p:spTree>
    <p:extLst>
      <p:ext uri="{BB962C8B-B14F-4D97-AF65-F5344CB8AC3E}">
        <p14:creationId xmlns:p14="http://schemas.microsoft.com/office/powerpoint/2010/main" val="20478898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noAutofit/>
          </a:bodyPr>
          <a:lstStyle/>
          <a:p>
            <a:r>
              <a:rPr lang="en-US" sz="3150" b="1" dirty="0"/>
              <a:t>Pembrolizumab for Unselected Prostate Cancer Populations</a:t>
            </a:r>
          </a:p>
        </p:txBody>
      </p:sp>
      <p:pic>
        <p:nvPicPr>
          <p:cNvPr id="10" name="Picture 2">
            <a:extLst>
              <a:ext uri="{FF2B5EF4-FFF2-40B4-BE49-F238E27FC236}">
                <a16:creationId xmlns:a16="http://schemas.microsoft.com/office/drawing/2014/main" xmlns="" id="{475F0DC4-EA46-E446-BFB2-FCAA136F3CB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7687" y="1810286"/>
            <a:ext cx="3194594" cy="17969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xmlns="" id="{3057C3DA-8E4A-F340-A9CB-2D69EA4988DC}"/>
              </a:ext>
            </a:extLst>
          </p:cNvPr>
          <p:cNvSpPr txBox="1"/>
          <p:nvPr/>
        </p:nvSpPr>
        <p:spPr>
          <a:xfrm>
            <a:off x="541385" y="3681610"/>
            <a:ext cx="2708910" cy="507831"/>
          </a:xfrm>
          <a:prstGeom prst="rect">
            <a:avLst/>
          </a:prstGeom>
          <a:noFill/>
        </p:spPr>
        <p:txBody>
          <a:bodyPr wrap="square" rtlCol="0">
            <a:spAutoFit/>
          </a:bodyPr>
          <a:lstStyle/>
          <a:p>
            <a:r>
              <a:rPr lang="en-US" sz="1350" b="1" dirty="0"/>
              <a:t>KEYNOTE-199: Post-docetaxel single agent Pembrolizumab</a:t>
            </a:r>
          </a:p>
        </p:txBody>
      </p:sp>
      <p:sp>
        <p:nvSpPr>
          <p:cNvPr id="12" name="TextBox 19">
            <a:extLst>
              <a:ext uri="{FF2B5EF4-FFF2-40B4-BE49-F238E27FC236}">
                <a16:creationId xmlns:a16="http://schemas.microsoft.com/office/drawing/2014/main" xmlns="" id="{F6A752BC-499F-4A47-8633-DF44CCB3C39C}"/>
              </a:ext>
            </a:extLst>
          </p:cNvPr>
          <p:cNvSpPr txBox="1">
            <a:spLocks noChangeArrowheads="1"/>
          </p:cNvSpPr>
          <p:nvPr/>
        </p:nvSpPr>
        <p:spPr bwMode="auto">
          <a:xfrm>
            <a:off x="207687" y="4866925"/>
            <a:ext cx="4456910"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b="1">
                <a:solidFill>
                  <a:schemeClr val="tx1"/>
                </a:solidFill>
                <a:latin typeface="Arial" charset="0"/>
                <a:ea typeface="ヒラギノ角ゴ Pro W3" charset="0"/>
                <a:cs typeface="ヒラギノ角ゴ Pro W3" charset="0"/>
              </a:defRPr>
            </a:lvl1pPr>
            <a:lvl2pPr marL="742950" indent="-285750">
              <a:defRPr sz="2400" b="1">
                <a:solidFill>
                  <a:schemeClr val="tx1"/>
                </a:solidFill>
                <a:latin typeface="Arial" charset="0"/>
                <a:ea typeface="ヒラギノ角ゴ Pro W3" charset="0"/>
                <a:cs typeface="ヒラギノ角ゴ Pro W3" charset="0"/>
              </a:defRPr>
            </a:lvl2pPr>
            <a:lvl3pPr marL="1143000" indent="-228600">
              <a:defRPr sz="2400" b="1">
                <a:solidFill>
                  <a:schemeClr val="tx1"/>
                </a:solidFill>
                <a:latin typeface="Arial" charset="0"/>
                <a:ea typeface="ヒラギノ角ゴ Pro W3" charset="0"/>
                <a:cs typeface="ヒラギノ角ゴ Pro W3" charset="0"/>
              </a:defRPr>
            </a:lvl3pPr>
            <a:lvl4pPr marL="1600200" indent="-228600">
              <a:defRPr sz="2400" b="1">
                <a:solidFill>
                  <a:schemeClr val="tx1"/>
                </a:solidFill>
                <a:latin typeface="Arial" charset="0"/>
                <a:ea typeface="ヒラギノ角ゴ Pro W3" charset="0"/>
                <a:cs typeface="ヒラギノ角ゴ Pro W3" charset="0"/>
              </a:defRPr>
            </a:lvl4pPr>
            <a:lvl5pPr marL="2057400" indent="-228600">
              <a:defRPr sz="2400" b="1">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9pPr>
          </a:lstStyle>
          <a:p>
            <a:r>
              <a:rPr lang="en-US" sz="1050" dirty="0">
                <a:solidFill>
                  <a:schemeClr val="tx2"/>
                </a:solidFill>
                <a:latin typeface="Calibri" charset="0"/>
                <a:cs typeface="Arial" charset="0"/>
              </a:rPr>
              <a:t>De Bono J et al. </a:t>
            </a:r>
            <a:r>
              <a:rPr lang="en-US" sz="1050" i="1" dirty="0">
                <a:solidFill>
                  <a:schemeClr val="tx2"/>
                </a:solidFill>
                <a:latin typeface="Calibri" charset="0"/>
                <a:cs typeface="Arial" charset="0"/>
              </a:rPr>
              <a:t> J </a:t>
            </a:r>
            <a:r>
              <a:rPr lang="en-US" sz="1050" i="1" dirty="0" err="1">
                <a:solidFill>
                  <a:schemeClr val="tx2"/>
                </a:solidFill>
                <a:latin typeface="Calibri" charset="0"/>
                <a:cs typeface="Arial" charset="0"/>
              </a:rPr>
              <a:t>Clin</a:t>
            </a:r>
            <a:r>
              <a:rPr lang="en-US" sz="1050" i="1" dirty="0">
                <a:solidFill>
                  <a:schemeClr val="tx2"/>
                </a:solidFill>
                <a:latin typeface="Calibri" charset="0"/>
                <a:cs typeface="Arial" charset="0"/>
              </a:rPr>
              <a:t> </a:t>
            </a:r>
            <a:r>
              <a:rPr lang="en-US" sz="1050" i="1" dirty="0" err="1">
                <a:solidFill>
                  <a:schemeClr val="tx2"/>
                </a:solidFill>
                <a:latin typeface="Calibri" charset="0"/>
                <a:cs typeface="Arial" charset="0"/>
              </a:rPr>
              <a:t>Oncol</a:t>
            </a:r>
            <a:r>
              <a:rPr lang="en-US" sz="1050" i="1" dirty="0">
                <a:solidFill>
                  <a:schemeClr val="tx2"/>
                </a:solidFill>
                <a:latin typeface="Calibri" charset="0"/>
                <a:cs typeface="Arial" charset="0"/>
              </a:rPr>
              <a:t> </a:t>
            </a:r>
            <a:r>
              <a:rPr lang="en-US" sz="1050" dirty="0">
                <a:solidFill>
                  <a:schemeClr val="tx2"/>
                </a:solidFill>
                <a:latin typeface="Calibri" charset="0"/>
                <a:cs typeface="Arial" charset="0"/>
              </a:rPr>
              <a:t>36, 2018 (</a:t>
            </a:r>
            <a:r>
              <a:rPr lang="en-US" sz="1050" dirty="0" err="1">
                <a:solidFill>
                  <a:schemeClr val="tx2"/>
                </a:solidFill>
                <a:latin typeface="Calibri" charset="0"/>
                <a:cs typeface="Arial" charset="0"/>
              </a:rPr>
              <a:t>suppl</a:t>
            </a:r>
            <a:r>
              <a:rPr lang="en-US" sz="1050" dirty="0">
                <a:solidFill>
                  <a:schemeClr val="tx2"/>
                </a:solidFill>
                <a:latin typeface="Calibri" charset="0"/>
                <a:cs typeface="Arial" charset="0"/>
              </a:rPr>
              <a:t>; </a:t>
            </a:r>
            <a:r>
              <a:rPr lang="en-US" sz="1050" dirty="0" err="1">
                <a:solidFill>
                  <a:schemeClr val="tx2"/>
                </a:solidFill>
                <a:latin typeface="Calibri" charset="0"/>
                <a:cs typeface="Arial" charset="0"/>
              </a:rPr>
              <a:t>abstr</a:t>
            </a:r>
            <a:r>
              <a:rPr lang="en-US" sz="1050" dirty="0">
                <a:solidFill>
                  <a:schemeClr val="tx2"/>
                </a:solidFill>
                <a:latin typeface="Calibri" charset="0"/>
                <a:cs typeface="Arial" charset="0"/>
              </a:rPr>
              <a:t> 5007).</a:t>
            </a:r>
          </a:p>
        </p:txBody>
      </p:sp>
      <p:sp>
        <p:nvSpPr>
          <p:cNvPr id="15" name="TextBox 14">
            <a:extLst>
              <a:ext uri="{FF2B5EF4-FFF2-40B4-BE49-F238E27FC236}">
                <a16:creationId xmlns:a16="http://schemas.microsoft.com/office/drawing/2014/main" xmlns="" id="{10A028E5-EA6F-6E44-88FB-2FC15EF5138B}"/>
              </a:ext>
            </a:extLst>
          </p:cNvPr>
          <p:cNvSpPr txBox="1"/>
          <p:nvPr/>
        </p:nvSpPr>
        <p:spPr>
          <a:xfrm>
            <a:off x="4045780" y="4407302"/>
            <a:ext cx="5492783" cy="300082"/>
          </a:xfrm>
          <a:prstGeom prst="rect">
            <a:avLst/>
          </a:prstGeom>
          <a:noFill/>
        </p:spPr>
        <p:txBody>
          <a:bodyPr wrap="square" rtlCol="0">
            <a:spAutoFit/>
          </a:bodyPr>
          <a:lstStyle/>
          <a:p>
            <a:r>
              <a:rPr lang="en-US" sz="1350" b="1" dirty="0"/>
              <a:t>KEYNOTE-365 Cohort A: Post-docetaxel Pembrolizumab + Olaparib</a:t>
            </a:r>
          </a:p>
        </p:txBody>
      </p:sp>
      <p:sp>
        <p:nvSpPr>
          <p:cNvPr id="16" name="TextBox 19">
            <a:extLst>
              <a:ext uri="{FF2B5EF4-FFF2-40B4-BE49-F238E27FC236}">
                <a16:creationId xmlns:a16="http://schemas.microsoft.com/office/drawing/2014/main" xmlns="" id="{AFC7C37D-C467-0841-84C7-0D9D0E941DDA}"/>
              </a:ext>
            </a:extLst>
          </p:cNvPr>
          <p:cNvSpPr txBox="1">
            <a:spLocks noChangeArrowheads="1"/>
          </p:cNvSpPr>
          <p:nvPr/>
        </p:nvSpPr>
        <p:spPr bwMode="auto">
          <a:xfrm>
            <a:off x="5000405" y="4866925"/>
            <a:ext cx="3241883"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b="1">
                <a:solidFill>
                  <a:schemeClr val="tx1"/>
                </a:solidFill>
                <a:latin typeface="Arial" charset="0"/>
                <a:ea typeface="ヒラギノ角ゴ Pro W3" charset="0"/>
                <a:cs typeface="ヒラギノ角ゴ Pro W3" charset="0"/>
              </a:defRPr>
            </a:lvl1pPr>
            <a:lvl2pPr marL="742950" indent="-285750">
              <a:defRPr sz="2400" b="1">
                <a:solidFill>
                  <a:schemeClr val="tx1"/>
                </a:solidFill>
                <a:latin typeface="Arial" charset="0"/>
                <a:ea typeface="ヒラギノ角ゴ Pro W3" charset="0"/>
                <a:cs typeface="ヒラギノ角ゴ Pro W3" charset="0"/>
              </a:defRPr>
            </a:lvl2pPr>
            <a:lvl3pPr marL="1143000" indent="-228600">
              <a:defRPr sz="2400" b="1">
                <a:solidFill>
                  <a:schemeClr val="tx1"/>
                </a:solidFill>
                <a:latin typeface="Arial" charset="0"/>
                <a:ea typeface="ヒラギノ角ゴ Pro W3" charset="0"/>
                <a:cs typeface="ヒラギノ角ゴ Pro W3" charset="0"/>
              </a:defRPr>
            </a:lvl3pPr>
            <a:lvl4pPr marL="1600200" indent="-228600">
              <a:defRPr sz="2400" b="1">
                <a:solidFill>
                  <a:schemeClr val="tx1"/>
                </a:solidFill>
                <a:latin typeface="Arial" charset="0"/>
                <a:ea typeface="ヒラギノ角ゴ Pro W3" charset="0"/>
                <a:cs typeface="ヒラギノ角ゴ Pro W3" charset="0"/>
              </a:defRPr>
            </a:lvl4pPr>
            <a:lvl5pPr marL="2057400" indent="-228600">
              <a:defRPr sz="2400" b="1">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9pPr>
          </a:lstStyle>
          <a:p>
            <a:pPr defTabSz="342900">
              <a:defRPr/>
            </a:pPr>
            <a:r>
              <a:rPr lang="en-US" sz="1050" dirty="0">
                <a:solidFill>
                  <a:schemeClr val="tx2"/>
                </a:solidFill>
                <a:latin typeface="Calibri" charset="0"/>
                <a:cs typeface="Arial" charset="0"/>
              </a:rPr>
              <a:t>Yu EY et al. </a:t>
            </a:r>
            <a:r>
              <a:rPr lang="en-US" sz="1050" i="1" dirty="0">
                <a:solidFill>
                  <a:schemeClr val="tx2"/>
                </a:solidFill>
                <a:latin typeface="Calibri" charset="0"/>
                <a:cs typeface="Arial" charset="0"/>
              </a:rPr>
              <a:t> J Clin Oncol </a:t>
            </a:r>
            <a:r>
              <a:rPr lang="en-US" sz="1050" dirty="0">
                <a:solidFill>
                  <a:schemeClr val="tx2"/>
                </a:solidFill>
                <a:latin typeface="Calibri" charset="0"/>
                <a:cs typeface="Arial" charset="0"/>
              </a:rPr>
              <a:t>38, 2020 (suppl 6; </a:t>
            </a:r>
            <a:r>
              <a:rPr lang="en-US" sz="1050" dirty="0" err="1">
                <a:solidFill>
                  <a:schemeClr val="tx2"/>
                </a:solidFill>
                <a:latin typeface="Calibri" charset="0"/>
                <a:cs typeface="Arial" charset="0"/>
              </a:rPr>
              <a:t>abstr</a:t>
            </a:r>
            <a:r>
              <a:rPr lang="en-US" sz="1050" dirty="0">
                <a:solidFill>
                  <a:schemeClr val="tx2"/>
                </a:solidFill>
                <a:latin typeface="Calibri" charset="0"/>
                <a:cs typeface="Arial" charset="0"/>
              </a:rPr>
              <a:t> 100).</a:t>
            </a:r>
          </a:p>
        </p:txBody>
      </p:sp>
      <p:pic>
        <p:nvPicPr>
          <p:cNvPr id="4" name="Picture 3">
            <a:extLst>
              <a:ext uri="{FF2B5EF4-FFF2-40B4-BE49-F238E27FC236}">
                <a16:creationId xmlns:a16="http://schemas.microsoft.com/office/drawing/2014/main" xmlns="" id="{D42EA133-3DEC-F746-854F-EFA4FF6764B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25093" y="1357792"/>
            <a:ext cx="3196253" cy="1598126"/>
          </a:xfrm>
          <a:prstGeom prst="rect">
            <a:avLst/>
          </a:prstGeom>
        </p:spPr>
      </p:pic>
      <p:pic>
        <p:nvPicPr>
          <p:cNvPr id="5" name="Picture 4">
            <a:extLst>
              <a:ext uri="{FF2B5EF4-FFF2-40B4-BE49-F238E27FC236}">
                <a16:creationId xmlns:a16="http://schemas.microsoft.com/office/drawing/2014/main" xmlns="" id="{BF31F0D0-3C32-544F-AC3E-7435C2342E6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98725" y="2955918"/>
            <a:ext cx="2828337" cy="1451384"/>
          </a:xfrm>
          <a:prstGeom prst="rect">
            <a:avLst/>
          </a:prstGeom>
        </p:spPr>
      </p:pic>
    </p:spTree>
    <p:extLst>
      <p:ext uri="{BB962C8B-B14F-4D97-AF65-F5344CB8AC3E}">
        <p14:creationId xmlns:p14="http://schemas.microsoft.com/office/powerpoint/2010/main" val="45094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2745" y="1414252"/>
            <a:ext cx="7302693" cy="369332"/>
          </a:xfrm>
          <a:prstGeom prst="rect">
            <a:avLst/>
          </a:prstGeom>
          <a:noFill/>
        </p:spPr>
        <p:txBody>
          <a:bodyPr wrap="square" rtlCol="0">
            <a:spAutoFit/>
          </a:bodyPr>
          <a:lstStyle/>
          <a:p>
            <a:endParaRPr lang="en-US" dirty="0"/>
          </a:p>
        </p:txBody>
      </p:sp>
      <p:sp>
        <p:nvSpPr>
          <p:cNvPr id="3" name="Title 1"/>
          <p:cNvSpPr txBox="1">
            <a:spLocks/>
          </p:cNvSpPr>
          <p:nvPr/>
        </p:nvSpPr>
        <p:spPr>
          <a:xfrm>
            <a:off x="-92208" y="92208"/>
            <a:ext cx="9236208" cy="142591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a:solidFill>
                  <a:schemeClr val="accent1">
                    <a:lumMod val="50000"/>
                  </a:schemeClr>
                </a:solidFill>
                <a:latin typeface="Arial"/>
                <a:cs typeface="Arial"/>
              </a:rPr>
              <a:t>Key Take Home Points</a:t>
            </a:r>
          </a:p>
        </p:txBody>
      </p:sp>
      <p:sp>
        <p:nvSpPr>
          <p:cNvPr id="4" name="Subtitle 2"/>
          <p:cNvSpPr txBox="1">
            <a:spLocks/>
          </p:cNvSpPr>
          <p:nvPr/>
        </p:nvSpPr>
        <p:spPr>
          <a:xfrm>
            <a:off x="257049" y="845244"/>
            <a:ext cx="8681421" cy="3040864"/>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900" dirty="0" smtClean="0">
                <a:latin typeface="Arial" panose="020B0604020202020204" pitchFamily="34" charset="0"/>
                <a:cs typeface="Arial" panose="020B0604020202020204" pitchFamily="34" charset="0"/>
              </a:rPr>
              <a:t>Sipuleucel-T </a:t>
            </a:r>
            <a:r>
              <a:rPr lang="en-US" sz="1900" dirty="0">
                <a:latin typeface="Arial" panose="020B0604020202020204" pitchFamily="34" charset="0"/>
                <a:cs typeface="Arial" panose="020B0604020202020204" pitchFamily="34" charset="0"/>
              </a:rPr>
              <a:t>(</a:t>
            </a:r>
            <a:r>
              <a:rPr lang="en-US" sz="1900" dirty="0" err="1">
                <a:latin typeface="Arial" panose="020B0604020202020204" pitchFamily="34" charset="0"/>
                <a:cs typeface="Arial" panose="020B0604020202020204" pitchFamily="34" charset="0"/>
              </a:rPr>
              <a:t>Provenge</a:t>
            </a:r>
            <a:r>
              <a:rPr lang="en-US" sz="1900" dirty="0">
                <a:latin typeface="Arial" panose="020B0604020202020204" pitchFamily="34" charset="0"/>
                <a:cs typeface="Arial" panose="020B0604020202020204" pitchFamily="34" charset="0"/>
              </a:rPr>
              <a:t>): </a:t>
            </a:r>
            <a:r>
              <a:rPr lang="en-US" sz="1900" dirty="0" smtClean="0">
                <a:latin typeface="Arial" panose="020B0604020202020204" pitchFamily="34" charset="0"/>
                <a:cs typeface="Arial" panose="020B0604020202020204" pitchFamily="34" charset="0"/>
              </a:rPr>
              <a:t>Treatment </a:t>
            </a:r>
            <a:r>
              <a:rPr lang="en-US" sz="1900" dirty="0">
                <a:latin typeface="Arial" panose="020B0604020202020204" pitchFamily="34" charset="0"/>
                <a:cs typeface="Arial" panose="020B0604020202020204" pitchFamily="34" charset="0"/>
              </a:rPr>
              <a:t>for </a:t>
            </a:r>
            <a:r>
              <a:rPr lang="en-US" sz="1900" dirty="0" err="1" smtClean="0">
                <a:latin typeface="Arial" panose="020B0604020202020204" pitchFamily="34" charset="0"/>
                <a:cs typeface="Arial" panose="020B0604020202020204" pitchFamily="34" charset="0"/>
              </a:rPr>
              <a:t>mCSPC</a:t>
            </a:r>
            <a:r>
              <a:rPr lang="en-US" sz="1900" dirty="0" smtClean="0">
                <a:latin typeface="Arial" panose="020B0604020202020204" pitchFamily="34" charset="0"/>
                <a:cs typeface="Arial" panose="020B0604020202020204" pitchFamily="34" charset="0"/>
              </a:rPr>
              <a:t>: first immunotherapy for prostate cancer; extends survival; Low PSA patients and AAM may have better </a:t>
            </a:r>
            <a:r>
              <a:rPr lang="en-US" sz="1900" dirty="0" err="1" smtClean="0">
                <a:latin typeface="Arial" panose="020B0604020202020204" pitchFamily="34" charset="0"/>
                <a:cs typeface="Arial" panose="020B0604020202020204" pitchFamily="34" charset="0"/>
              </a:rPr>
              <a:t>reponse</a:t>
            </a:r>
            <a:r>
              <a:rPr lang="en-US" sz="1900" dirty="0" smtClean="0">
                <a:latin typeface="Arial" panose="020B0604020202020204" pitchFamily="34" charset="0"/>
                <a:cs typeface="Arial" panose="020B0604020202020204" pitchFamily="34" charset="0"/>
              </a:rPr>
              <a:t>.</a:t>
            </a:r>
            <a:endParaRPr lang="en-US" sz="1900" dirty="0">
              <a:latin typeface="Arial" panose="020B0604020202020204" pitchFamily="34" charset="0"/>
              <a:cs typeface="Arial" panose="020B0604020202020204" pitchFamily="34" charset="0"/>
            </a:endParaRPr>
          </a:p>
          <a:p>
            <a:r>
              <a:rPr lang="en-US" sz="1900" dirty="0">
                <a:latin typeface="Arial" panose="020B0604020202020204" pitchFamily="34" charset="0"/>
                <a:cs typeface="Arial" panose="020B0604020202020204" pitchFamily="34" charset="0"/>
              </a:rPr>
              <a:t>DNA repair deficiency occurs in 23% of metastatic castration-resistant prostate cancer patients and 12% are germline in metastatic prostate cancer -&gt; cascade testing implications</a:t>
            </a:r>
          </a:p>
          <a:p>
            <a:r>
              <a:rPr lang="en-US" sz="1900" dirty="0">
                <a:latin typeface="Arial" panose="020B0604020202020204" pitchFamily="34" charset="0"/>
                <a:cs typeface="Arial" panose="020B0604020202020204" pitchFamily="34" charset="0"/>
              </a:rPr>
              <a:t>Olaparib and Rucaparib have regulatory approval for </a:t>
            </a:r>
            <a:r>
              <a:rPr lang="en-US" sz="1900" dirty="0" smtClean="0">
                <a:latin typeface="Arial" panose="020B0604020202020204" pitchFamily="34" charset="0"/>
                <a:cs typeface="Arial" panose="020B0604020202020204" pitchFamily="34" charset="0"/>
              </a:rPr>
              <a:t>select </a:t>
            </a:r>
            <a:r>
              <a:rPr lang="en-US" sz="1900" dirty="0" err="1" smtClean="0">
                <a:latin typeface="Arial" panose="020B0604020202020204" pitchFamily="34" charset="0"/>
                <a:cs typeface="Arial" panose="020B0604020202020204" pitchFamily="34" charset="0"/>
              </a:rPr>
              <a:t>mCRPC</a:t>
            </a:r>
            <a:r>
              <a:rPr lang="en-US" sz="1900" dirty="0" smtClean="0">
                <a:latin typeface="Arial" panose="020B0604020202020204" pitchFamily="34" charset="0"/>
                <a:cs typeface="Arial" panose="020B0604020202020204" pitchFamily="34" charset="0"/>
              </a:rPr>
              <a:t> </a:t>
            </a:r>
            <a:r>
              <a:rPr lang="en-US" sz="1900" dirty="0" err="1" smtClean="0">
                <a:latin typeface="Arial" panose="020B0604020202020204" pitchFamily="34" charset="0"/>
                <a:cs typeface="Arial" panose="020B0604020202020204" pitchFamily="34" charset="0"/>
              </a:rPr>
              <a:t>patirnts</a:t>
            </a:r>
            <a:r>
              <a:rPr lang="en-US" sz="1900" dirty="0" smtClean="0">
                <a:latin typeface="Arial" panose="020B0604020202020204" pitchFamily="34" charset="0"/>
                <a:cs typeface="Arial" panose="020B0604020202020204" pitchFamily="34" charset="0"/>
              </a:rPr>
              <a:t> with </a:t>
            </a:r>
            <a:r>
              <a:rPr lang="en-US" sz="1900" dirty="0">
                <a:latin typeface="Arial" panose="020B0604020202020204" pitchFamily="34" charset="0"/>
                <a:cs typeface="Arial" panose="020B0604020202020204" pitchFamily="34" charset="0"/>
              </a:rPr>
              <a:t>DNA repair gene alterations</a:t>
            </a:r>
          </a:p>
          <a:p>
            <a:r>
              <a:rPr lang="en-US" sz="1900" dirty="0">
                <a:latin typeface="Arial" panose="020B0604020202020204" pitchFamily="34" charset="0"/>
                <a:cs typeface="Arial" panose="020B0604020202020204" pitchFamily="34" charset="0"/>
              </a:rPr>
              <a:t>Pembrolizumab can be used for MSI high or hypermutated prostate cancer</a:t>
            </a:r>
          </a:p>
          <a:p>
            <a:endParaRPr lang="en-US" sz="1900" b="1" dirty="0">
              <a:solidFill>
                <a:schemeClr val="accent1">
                  <a:lumMod val="50000"/>
                </a:schemeClr>
              </a:solidFill>
              <a:latin typeface="Arial"/>
              <a:cs typeface="Arial"/>
            </a:endParaRPr>
          </a:p>
        </p:txBody>
      </p:sp>
    </p:spTree>
    <p:extLst>
      <p:ext uri="{BB962C8B-B14F-4D97-AF65-F5344CB8AC3E}">
        <p14:creationId xmlns:p14="http://schemas.microsoft.com/office/powerpoint/2010/main" val="14260006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14450" y="742950"/>
            <a:ext cx="6400800" cy="4114800"/>
          </a:xfrm>
          <a:prstGeom prst="rect">
            <a:avLst/>
          </a:prstGeom>
        </p:spPr>
      </p:pic>
      <p:sp>
        <p:nvSpPr>
          <p:cNvPr id="2" name="Title 1"/>
          <p:cNvSpPr>
            <a:spLocks noGrp="1"/>
          </p:cNvSpPr>
          <p:nvPr>
            <p:ph type="title"/>
          </p:nvPr>
        </p:nvSpPr>
        <p:spPr>
          <a:xfrm>
            <a:off x="1143000" y="0"/>
            <a:ext cx="6858000" cy="857250"/>
          </a:xfrm>
        </p:spPr>
        <p:txBody>
          <a:bodyPr>
            <a:normAutofit/>
          </a:bodyPr>
          <a:lstStyle/>
          <a:p>
            <a:r>
              <a:rPr lang="en-US" dirty="0" smtClean="0"/>
              <a:t>Hot Topic Immunotherapy</a:t>
            </a:r>
            <a:endParaRPr lang="en-US" dirty="0"/>
          </a:p>
        </p:txBody>
      </p:sp>
    </p:spTree>
    <p:extLst>
      <p:ext uri="{BB962C8B-B14F-4D97-AF65-F5344CB8AC3E}">
        <p14:creationId xmlns:p14="http://schemas.microsoft.com/office/powerpoint/2010/main" val="975751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14450" y="1200150"/>
            <a:ext cx="6572250" cy="3657600"/>
          </a:xfrm>
          <a:prstGeom prst="rect">
            <a:avLst/>
          </a:prstGeom>
        </p:spPr>
      </p:pic>
      <p:sp>
        <p:nvSpPr>
          <p:cNvPr id="3" name="Title 2"/>
          <p:cNvSpPr>
            <a:spLocks noGrp="1"/>
          </p:cNvSpPr>
          <p:nvPr>
            <p:ph type="title"/>
          </p:nvPr>
        </p:nvSpPr>
        <p:spPr/>
        <p:txBody>
          <a:bodyPr/>
          <a:lstStyle/>
          <a:p>
            <a:r>
              <a:rPr lang="en-US" dirty="0"/>
              <a:t>Hot Topic </a:t>
            </a:r>
            <a:r>
              <a:rPr lang="en-US" dirty="0" smtClean="0"/>
              <a:t>Immunotherapy</a:t>
            </a:r>
            <a:endParaRPr lang="en-US" dirty="0"/>
          </a:p>
        </p:txBody>
      </p:sp>
    </p:spTree>
    <p:extLst>
      <p:ext uri="{BB962C8B-B14F-4D97-AF65-F5344CB8AC3E}">
        <p14:creationId xmlns:p14="http://schemas.microsoft.com/office/powerpoint/2010/main" val="1356634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57300" y="1200150"/>
            <a:ext cx="6629400" cy="3771900"/>
          </a:xfrm>
          <a:prstGeom prst="rect">
            <a:avLst/>
          </a:prstGeom>
        </p:spPr>
      </p:pic>
      <p:sp>
        <p:nvSpPr>
          <p:cNvPr id="3" name="Title 2"/>
          <p:cNvSpPr>
            <a:spLocks noGrp="1"/>
          </p:cNvSpPr>
          <p:nvPr>
            <p:ph type="title"/>
          </p:nvPr>
        </p:nvSpPr>
        <p:spPr/>
        <p:txBody>
          <a:bodyPr/>
          <a:lstStyle/>
          <a:p>
            <a:r>
              <a:rPr lang="en-US" dirty="0"/>
              <a:t>Hot Topic </a:t>
            </a:r>
            <a:r>
              <a:rPr lang="en-US" dirty="0" smtClean="0"/>
              <a:t>Immunotherapy</a:t>
            </a:r>
            <a:endParaRPr lang="en-US" dirty="0"/>
          </a:p>
        </p:txBody>
      </p:sp>
    </p:spTree>
    <p:extLst>
      <p:ext uri="{BB962C8B-B14F-4D97-AF65-F5344CB8AC3E}">
        <p14:creationId xmlns:p14="http://schemas.microsoft.com/office/powerpoint/2010/main" val="2651871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00150" y="1085850"/>
            <a:ext cx="6800850" cy="3943350"/>
          </a:xfrm>
          <a:prstGeom prst="rect">
            <a:avLst/>
          </a:prstGeom>
        </p:spPr>
      </p:pic>
      <p:sp>
        <p:nvSpPr>
          <p:cNvPr id="3" name="Title 2"/>
          <p:cNvSpPr>
            <a:spLocks noGrp="1"/>
          </p:cNvSpPr>
          <p:nvPr>
            <p:ph type="title"/>
          </p:nvPr>
        </p:nvSpPr>
        <p:spPr>
          <a:xfrm>
            <a:off x="1143000" y="205980"/>
            <a:ext cx="6858000" cy="765571"/>
          </a:xfrm>
        </p:spPr>
        <p:txBody>
          <a:bodyPr>
            <a:normAutofit fontScale="90000"/>
          </a:bodyPr>
          <a:lstStyle/>
          <a:p>
            <a:r>
              <a:rPr lang="en-US" dirty="0" smtClean="0"/>
              <a:t>More comfortable that Immunotherapy works</a:t>
            </a:r>
            <a:endParaRPr lang="en-US" dirty="0"/>
          </a:p>
        </p:txBody>
      </p:sp>
      <p:sp>
        <p:nvSpPr>
          <p:cNvPr id="5" name="Rectangle 4"/>
          <p:cNvSpPr/>
          <p:nvPr/>
        </p:nvSpPr>
        <p:spPr>
          <a:xfrm>
            <a:off x="1485900" y="2286000"/>
            <a:ext cx="1828800" cy="28575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 name="Rectangle 5"/>
          <p:cNvSpPr/>
          <p:nvPr/>
        </p:nvSpPr>
        <p:spPr>
          <a:xfrm>
            <a:off x="1485900" y="3143250"/>
            <a:ext cx="2286000" cy="28575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p:cNvSpPr/>
          <p:nvPr/>
        </p:nvSpPr>
        <p:spPr>
          <a:xfrm>
            <a:off x="1510048" y="4057650"/>
            <a:ext cx="2171700" cy="2286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 name="Rectangle 7"/>
          <p:cNvSpPr/>
          <p:nvPr/>
        </p:nvSpPr>
        <p:spPr>
          <a:xfrm>
            <a:off x="1485900" y="3714750"/>
            <a:ext cx="1714500" cy="2286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3733416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57035DF8-E71E-5944-B283-3033B6C77382}"/>
              </a:ext>
            </a:extLst>
          </p:cNvPr>
          <p:cNvSpPr>
            <a:spLocks noGrp="1"/>
          </p:cNvSpPr>
          <p:nvPr>
            <p:ph type="body" sz="quarter" idx="4294967295"/>
          </p:nvPr>
        </p:nvSpPr>
        <p:spPr>
          <a:xfrm>
            <a:off x="328615" y="150813"/>
            <a:ext cx="4135438" cy="458787"/>
          </a:xfrm>
        </p:spPr>
        <p:txBody>
          <a:bodyPr>
            <a:normAutofit/>
          </a:bodyPr>
          <a:lstStyle/>
          <a:p>
            <a:pPr marL="0" indent="0">
              <a:buNone/>
            </a:pPr>
            <a:r>
              <a:rPr lang="en-US" b="1" dirty="0">
                <a:solidFill>
                  <a:srgbClr val="4298CC"/>
                </a:solidFill>
              </a:rPr>
              <a:t>The </a:t>
            </a:r>
            <a:r>
              <a:rPr lang="en-US" sz="2000" b="1" dirty="0">
                <a:solidFill>
                  <a:srgbClr val="4298CC"/>
                </a:solidFill>
              </a:rPr>
              <a:t>Immune</a:t>
            </a:r>
            <a:r>
              <a:rPr lang="en-US" b="1" dirty="0">
                <a:solidFill>
                  <a:srgbClr val="4298CC"/>
                </a:solidFill>
              </a:rPr>
              <a:t> System</a:t>
            </a:r>
          </a:p>
        </p:txBody>
      </p:sp>
      <p:pic>
        <p:nvPicPr>
          <p:cNvPr id="10" name="Picture 9" descr="A picture containing drawing&#10;&#10;Description automatically generated">
            <a:extLst>
              <a:ext uri="{FF2B5EF4-FFF2-40B4-BE49-F238E27FC236}">
                <a16:creationId xmlns:a16="http://schemas.microsoft.com/office/drawing/2014/main" xmlns="" id="{6D173FDF-7103-404D-92CC-2B9297351D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41030" y="1102169"/>
            <a:ext cx="5065067" cy="3210804"/>
          </a:xfrm>
          <a:prstGeom prst="rect">
            <a:avLst/>
          </a:prstGeom>
        </p:spPr>
      </p:pic>
      <p:sp>
        <p:nvSpPr>
          <p:cNvPr id="11" name="Rectangle 10">
            <a:extLst>
              <a:ext uri="{FF2B5EF4-FFF2-40B4-BE49-F238E27FC236}">
                <a16:creationId xmlns:a16="http://schemas.microsoft.com/office/drawing/2014/main" xmlns="" id="{5321E354-5A69-B94F-8D5E-829CDB65AAA4}"/>
              </a:ext>
            </a:extLst>
          </p:cNvPr>
          <p:cNvSpPr/>
          <p:nvPr/>
        </p:nvSpPr>
        <p:spPr>
          <a:xfrm>
            <a:off x="3743407" y="2186799"/>
            <a:ext cx="1685077" cy="923330"/>
          </a:xfrm>
          <a:prstGeom prst="rect">
            <a:avLst/>
          </a:prstGeom>
        </p:spPr>
        <p:txBody>
          <a:bodyPr wrap="none">
            <a:spAutoFit/>
          </a:bodyPr>
          <a:lstStyle/>
          <a:p>
            <a:pPr algn="ctr"/>
            <a:r>
              <a:rPr lang="en-US" sz="1800" b="1"/>
              <a:t>Hallmarks </a:t>
            </a:r>
            <a:br>
              <a:rPr lang="en-US" sz="1800" b="1"/>
            </a:br>
            <a:r>
              <a:rPr lang="en-US" sz="1800" b="1"/>
              <a:t>of Cancer</a:t>
            </a:r>
          </a:p>
          <a:p>
            <a:pPr algn="ctr"/>
            <a:r>
              <a:rPr lang="en-US" sz="1800" b="1"/>
              <a:t>Pathogenesis</a:t>
            </a:r>
          </a:p>
        </p:txBody>
      </p:sp>
      <p:sp>
        <p:nvSpPr>
          <p:cNvPr id="18" name="TextBox 17">
            <a:extLst>
              <a:ext uri="{FF2B5EF4-FFF2-40B4-BE49-F238E27FC236}">
                <a16:creationId xmlns:a16="http://schemas.microsoft.com/office/drawing/2014/main" xmlns="" id="{928CDA0D-68F6-1D47-98B1-479A2B0E731F}"/>
              </a:ext>
            </a:extLst>
          </p:cNvPr>
          <p:cNvSpPr txBox="1"/>
          <p:nvPr/>
        </p:nvSpPr>
        <p:spPr>
          <a:xfrm>
            <a:off x="824567" y="1160899"/>
            <a:ext cx="1697160" cy="523220"/>
          </a:xfrm>
          <a:prstGeom prst="rect">
            <a:avLst/>
          </a:prstGeom>
          <a:noFill/>
        </p:spPr>
        <p:txBody>
          <a:bodyPr wrap="square" rtlCol="0">
            <a:spAutoFit/>
          </a:bodyPr>
          <a:lstStyle/>
          <a:p>
            <a:pPr algn="r"/>
            <a:r>
              <a:rPr lang="en-US" sz="1400" b="1">
                <a:solidFill>
                  <a:srgbClr val="002060"/>
                </a:solidFill>
              </a:rPr>
              <a:t>Avoiding immune destruction</a:t>
            </a:r>
          </a:p>
        </p:txBody>
      </p:sp>
      <p:sp>
        <p:nvSpPr>
          <p:cNvPr id="19" name="TextBox 18">
            <a:extLst>
              <a:ext uri="{FF2B5EF4-FFF2-40B4-BE49-F238E27FC236}">
                <a16:creationId xmlns:a16="http://schemas.microsoft.com/office/drawing/2014/main" xmlns="" id="{72CE00E6-AF16-2645-88DD-E0156EC4F1C5}"/>
              </a:ext>
            </a:extLst>
          </p:cNvPr>
          <p:cNvSpPr txBox="1"/>
          <p:nvPr/>
        </p:nvSpPr>
        <p:spPr>
          <a:xfrm>
            <a:off x="6650937" y="1194207"/>
            <a:ext cx="1346361" cy="738664"/>
          </a:xfrm>
          <a:prstGeom prst="rect">
            <a:avLst/>
          </a:prstGeom>
          <a:noFill/>
        </p:spPr>
        <p:txBody>
          <a:bodyPr wrap="square" rtlCol="0">
            <a:spAutoFit/>
          </a:bodyPr>
          <a:lstStyle/>
          <a:p>
            <a:r>
              <a:rPr lang="en-US" sz="1400" b="1">
                <a:solidFill>
                  <a:srgbClr val="002060"/>
                </a:solidFill>
              </a:rPr>
              <a:t>Evading growth suppressors</a:t>
            </a:r>
          </a:p>
        </p:txBody>
      </p:sp>
      <p:sp>
        <p:nvSpPr>
          <p:cNvPr id="20" name="TextBox 19">
            <a:extLst>
              <a:ext uri="{FF2B5EF4-FFF2-40B4-BE49-F238E27FC236}">
                <a16:creationId xmlns:a16="http://schemas.microsoft.com/office/drawing/2014/main" xmlns="" id="{788CDEE1-2E3F-904A-90AC-C428D69704C4}"/>
              </a:ext>
            </a:extLst>
          </p:cNvPr>
          <p:cNvSpPr txBox="1"/>
          <p:nvPr/>
        </p:nvSpPr>
        <p:spPr>
          <a:xfrm>
            <a:off x="7166386" y="1906571"/>
            <a:ext cx="1596614" cy="738664"/>
          </a:xfrm>
          <a:prstGeom prst="rect">
            <a:avLst/>
          </a:prstGeom>
          <a:noFill/>
        </p:spPr>
        <p:txBody>
          <a:bodyPr wrap="square" rtlCol="0">
            <a:spAutoFit/>
          </a:bodyPr>
          <a:lstStyle/>
          <a:p>
            <a:r>
              <a:rPr lang="en-US" sz="1400" b="1">
                <a:solidFill>
                  <a:srgbClr val="002060"/>
                </a:solidFill>
              </a:rPr>
              <a:t>Activating invasion and metastasis</a:t>
            </a:r>
          </a:p>
        </p:txBody>
      </p:sp>
      <p:sp>
        <p:nvSpPr>
          <p:cNvPr id="21" name="TextBox 20">
            <a:extLst>
              <a:ext uri="{FF2B5EF4-FFF2-40B4-BE49-F238E27FC236}">
                <a16:creationId xmlns:a16="http://schemas.microsoft.com/office/drawing/2014/main" xmlns="" id="{2951868C-2CC1-0348-AFB2-1F3439E6A4D1}"/>
              </a:ext>
            </a:extLst>
          </p:cNvPr>
          <p:cNvSpPr txBox="1"/>
          <p:nvPr/>
        </p:nvSpPr>
        <p:spPr>
          <a:xfrm>
            <a:off x="7151779" y="2931028"/>
            <a:ext cx="1535021" cy="738664"/>
          </a:xfrm>
          <a:prstGeom prst="rect">
            <a:avLst/>
          </a:prstGeom>
          <a:noFill/>
        </p:spPr>
        <p:txBody>
          <a:bodyPr wrap="square" rtlCol="0">
            <a:spAutoFit/>
          </a:bodyPr>
          <a:lstStyle/>
          <a:p>
            <a:r>
              <a:rPr lang="en-US" sz="1400" b="1">
                <a:solidFill>
                  <a:srgbClr val="002060"/>
                </a:solidFill>
              </a:rPr>
              <a:t>Enabling replicative </a:t>
            </a:r>
            <a:br>
              <a:rPr lang="en-US" sz="1400" b="1">
                <a:solidFill>
                  <a:srgbClr val="002060"/>
                </a:solidFill>
              </a:rPr>
            </a:br>
            <a:r>
              <a:rPr lang="en-US" sz="1400" b="1">
                <a:solidFill>
                  <a:srgbClr val="002060"/>
                </a:solidFill>
              </a:rPr>
              <a:t>immortality</a:t>
            </a:r>
          </a:p>
        </p:txBody>
      </p:sp>
      <p:sp>
        <p:nvSpPr>
          <p:cNvPr id="22" name="TextBox 21">
            <a:extLst>
              <a:ext uri="{FF2B5EF4-FFF2-40B4-BE49-F238E27FC236}">
                <a16:creationId xmlns:a16="http://schemas.microsoft.com/office/drawing/2014/main" xmlns="" id="{76E6762E-F6F4-E444-97B6-465677A45B76}"/>
              </a:ext>
            </a:extLst>
          </p:cNvPr>
          <p:cNvSpPr txBox="1"/>
          <p:nvPr/>
        </p:nvSpPr>
        <p:spPr>
          <a:xfrm>
            <a:off x="6650936" y="3765697"/>
            <a:ext cx="1392447" cy="523220"/>
          </a:xfrm>
          <a:prstGeom prst="rect">
            <a:avLst/>
          </a:prstGeom>
          <a:noFill/>
        </p:spPr>
        <p:txBody>
          <a:bodyPr wrap="square" rtlCol="0">
            <a:spAutoFit/>
          </a:bodyPr>
          <a:lstStyle/>
          <a:p>
            <a:r>
              <a:rPr lang="en-US" sz="1400" b="1" dirty="0">
                <a:solidFill>
                  <a:srgbClr val="002060"/>
                </a:solidFill>
              </a:rPr>
              <a:t>Inducing angiogenesis</a:t>
            </a:r>
          </a:p>
        </p:txBody>
      </p:sp>
      <p:sp>
        <p:nvSpPr>
          <p:cNvPr id="23" name="TextBox 22">
            <a:extLst>
              <a:ext uri="{FF2B5EF4-FFF2-40B4-BE49-F238E27FC236}">
                <a16:creationId xmlns:a16="http://schemas.microsoft.com/office/drawing/2014/main" xmlns="" id="{938D5926-D3C8-3B4C-89B0-9016F45B63B5}"/>
              </a:ext>
            </a:extLst>
          </p:cNvPr>
          <p:cNvSpPr txBox="1"/>
          <p:nvPr/>
        </p:nvSpPr>
        <p:spPr>
          <a:xfrm>
            <a:off x="1129280" y="3765697"/>
            <a:ext cx="1392448" cy="523220"/>
          </a:xfrm>
          <a:prstGeom prst="rect">
            <a:avLst/>
          </a:prstGeom>
          <a:noFill/>
        </p:spPr>
        <p:txBody>
          <a:bodyPr wrap="square" rtlCol="0">
            <a:spAutoFit/>
          </a:bodyPr>
          <a:lstStyle/>
          <a:p>
            <a:pPr algn="r"/>
            <a:r>
              <a:rPr lang="en-US" sz="1400" b="1">
                <a:solidFill>
                  <a:srgbClr val="002060"/>
                </a:solidFill>
              </a:rPr>
              <a:t>Resisting cell death</a:t>
            </a:r>
          </a:p>
        </p:txBody>
      </p:sp>
      <p:sp>
        <p:nvSpPr>
          <p:cNvPr id="24" name="TextBox 23">
            <a:extLst>
              <a:ext uri="{FF2B5EF4-FFF2-40B4-BE49-F238E27FC236}">
                <a16:creationId xmlns:a16="http://schemas.microsoft.com/office/drawing/2014/main" xmlns="" id="{071C5593-E89D-454A-80CC-646D8F14ADA8}"/>
              </a:ext>
            </a:extLst>
          </p:cNvPr>
          <p:cNvSpPr txBox="1"/>
          <p:nvPr/>
        </p:nvSpPr>
        <p:spPr>
          <a:xfrm>
            <a:off x="273023" y="2859534"/>
            <a:ext cx="1664056" cy="738664"/>
          </a:xfrm>
          <a:prstGeom prst="rect">
            <a:avLst/>
          </a:prstGeom>
          <a:noFill/>
        </p:spPr>
        <p:txBody>
          <a:bodyPr wrap="square" rtlCol="0">
            <a:spAutoFit/>
          </a:bodyPr>
          <a:lstStyle/>
          <a:p>
            <a:pPr algn="r"/>
            <a:r>
              <a:rPr lang="en-US" sz="1400" b="1">
                <a:solidFill>
                  <a:srgbClr val="002060"/>
                </a:solidFill>
              </a:rPr>
              <a:t>Sustaining proliferative signaling</a:t>
            </a:r>
          </a:p>
        </p:txBody>
      </p:sp>
      <p:sp>
        <p:nvSpPr>
          <p:cNvPr id="25" name="TextBox 24">
            <a:extLst>
              <a:ext uri="{FF2B5EF4-FFF2-40B4-BE49-F238E27FC236}">
                <a16:creationId xmlns:a16="http://schemas.microsoft.com/office/drawing/2014/main" xmlns="" id="{D711DA70-E4D8-614E-9D1D-A07A77B6E887}"/>
              </a:ext>
            </a:extLst>
          </p:cNvPr>
          <p:cNvSpPr txBox="1"/>
          <p:nvPr/>
        </p:nvSpPr>
        <p:spPr>
          <a:xfrm>
            <a:off x="577823" y="1968588"/>
            <a:ext cx="1491205" cy="738664"/>
          </a:xfrm>
          <a:prstGeom prst="rect">
            <a:avLst/>
          </a:prstGeom>
          <a:noFill/>
        </p:spPr>
        <p:txBody>
          <a:bodyPr wrap="square" rtlCol="0">
            <a:spAutoFit/>
          </a:bodyPr>
          <a:lstStyle/>
          <a:p>
            <a:pPr algn="r"/>
            <a:r>
              <a:rPr lang="en-US" sz="1400" b="1">
                <a:solidFill>
                  <a:srgbClr val="002060"/>
                </a:solidFill>
              </a:rPr>
              <a:t>Deregulating cellular energetics</a:t>
            </a:r>
          </a:p>
        </p:txBody>
      </p:sp>
      <p:sp>
        <p:nvSpPr>
          <p:cNvPr id="26" name="TextBox 25">
            <a:extLst>
              <a:ext uri="{FF2B5EF4-FFF2-40B4-BE49-F238E27FC236}">
                <a16:creationId xmlns:a16="http://schemas.microsoft.com/office/drawing/2014/main" xmlns="" id="{B61F3E6F-D97F-9449-9111-106FBB8E0D12}"/>
              </a:ext>
            </a:extLst>
          </p:cNvPr>
          <p:cNvSpPr txBox="1"/>
          <p:nvPr/>
        </p:nvSpPr>
        <p:spPr>
          <a:xfrm>
            <a:off x="233608" y="4828581"/>
            <a:ext cx="2928867" cy="307777"/>
          </a:xfrm>
          <a:prstGeom prst="rect">
            <a:avLst/>
          </a:prstGeom>
          <a:noFill/>
        </p:spPr>
        <p:txBody>
          <a:bodyPr wrap="square" rtlCol="0">
            <a:spAutoFit/>
          </a:bodyPr>
          <a:lstStyle/>
          <a:p>
            <a:r>
              <a:rPr lang="de-DE" sz="700" dirty="0"/>
              <a:t>Hanahan, D., &amp; Weinberg, R. A. (2011). </a:t>
            </a:r>
            <a:r>
              <a:rPr lang="de-DE" sz="700" i="1" dirty="0"/>
              <a:t>Cell, 144</a:t>
            </a:r>
            <a:r>
              <a:rPr lang="de-DE" sz="700" dirty="0"/>
              <a:t>(5), 646-674. </a:t>
            </a:r>
          </a:p>
          <a:p>
            <a:r>
              <a:rPr lang="de-DE" sz="700" dirty="0"/>
              <a:t>Hanahan, D., &amp; Weinberg, R. A. (2000). </a:t>
            </a:r>
            <a:r>
              <a:rPr lang="de-DE" sz="700" i="1" dirty="0"/>
              <a:t>Cell, 100</a:t>
            </a:r>
            <a:r>
              <a:rPr lang="de-DE" sz="700" dirty="0"/>
              <a:t>(1), 57-70.</a:t>
            </a:r>
          </a:p>
        </p:txBody>
      </p:sp>
      <p:sp>
        <p:nvSpPr>
          <p:cNvPr id="12" name="Rectangle 11">
            <a:extLst>
              <a:ext uri="{FF2B5EF4-FFF2-40B4-BE49-F238E27FC236}">
                <a16:creationId xmlns:a16="http://schemas.microsoft.com/office/drawing/2014/main" xmlns="" id="{1B477159-ECD4-C148-AC22-4152237A9E14}"/>
              </a:ext>
            </a:extLst>
          </p:cNvPr>
          <p:cNvSpPr/>
          <p:nvPr/>
        </p:nvSpPr>
        <p:spPr>
          <a:xfrm>
            <a:off x="3019419" y="79236"/>
            <a:ext cx="2413624" cy="523220"/>
          </a:xfrm>
          <a:prstGeom prst="rect">
            <a:avLst/>
          </a:prstGeom>
        </p:spPr>
        <p:txBody>
          <a:bodyPr wrap="square">
            <a:spAutoFit/>
          </a:bodyPr>
          <a:lstStyle/>
          <a:p>
            <a:r>
              <a:rPr lang="en-US" sz="1400" b="1" dirty="0">
                <a:solidFill>
                  <a:schemeClr val="tx2"/>
                </a:solidFill>
              </a:rPr>
              <a:t>Has a Major Role in Cancer Pathogenesis</a:t>
            </a:r>
          </a:p>
        </p:txBody>
      </p:sp>
    </p:spTree>
    <p:extLst>
      <p:ext uri="{BB962C8B-B14F-4D97-AF65-F5344CB8AC3E}">
        <p14:creationId xmlns:p14="http://schemas.microsoft.com/office/powerpoint/2010/main" val="11553328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22F53D8D-6518-434E-9975-9AE50DEF7DC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038600" y="1780226"/>
            <a:ext cx="4559300" cy="1270000"/>
          </a:xfrm>
          <a:prstGeom prst="rect">
            <a:avLst/>
          </a:prstGeom>
        </p:spPr>
      </p:pic>
      <p:sp>
        <p:nvSpPr>
          <p:cNvPr id="5" name="Content Placeholder 4">
            <a:extLst>
              <a:ext uri="{FF2B5EF4-FFF2-40B4-BE49-F238E27FC236}">
                <a16:creationId xmlns:a16="http://schemas.microsoft.com/office/drawing/2014/main" xmlns="" id="{552A5B24-834F-224A-B635-DE21A228902A}"/>
              </a:ext>
            </a:extLst>
          </p:cNvPr>
          <p:cNvSpPr>
            <a:spLocks noGrp="1"/>
          </p:cNvSpPr>
          <p:nvPr>
            <p:ph idx="4294967295"/>
          </p:nvPr>
        </p:nvSpPr>
        <p:spPr>
          <a:xfrm>
            <a:off x="400051" y="1139825"/>
            <a:ext cx="3232150" cy="3195638"/>
          </a:xfrm>
        </p:spPr>
        <p:txBody>
          <a:bodyPr>
            <a:normAutofit/>
          </a:bodyPr>
          <a:lstStyle/>
          <a:p>
            <a:pPr marL="0" indent="0">
              <a:buNone/>
            </a:pPr>
            <a:r>
              <a:rPr lang="en-US" sz="1600" dirty="0"/>
              <a:t>Tumors evade and overwhelm the immune system</a:t>
            </a:r>
          </a:p>
          <a:p>
            <a:pPr lvl="1"/>
            <a:r>
              <a:rPr lang="en-US" sz="1400" dirty="0"/>
              <a:t>Enabling malignant cells to grow and spread</a:t>
            </a:r>
          </a:p>
          <a:p>
            <a:pPr marL="0" indent="0">
              <a:buNone/>
            </a:pPr>
            <a:r>
              <a:rPr lang="en-US" sz="1600" dirty="0"/>
              <a:t>In a dynamic process, the immune system can either </a:t>
            </a:r>
          </a:p>
          <a:p>
            <a:pPr lvl="1"/>
            <a:r>
              <a:rPr lang="en-US" sz="1400" dirty="0"/>
              <a:t>Block tumor growth or </a:t>
            </a:r>
          </a:p>
          <a:p>
            <a:pPr lvl="1"/>
            <a:r>
              <a:rPr lang="en-US" sz="1400" dirty="0"/>
              <a:t>Allow tumor growth and metastasis</a:t>
            </a:r>
          </a:p>
        </p:txBody>
      </p:sp>
      <p:sp>
        <p:nvSpPr>
          <p:cNvPr id="7" name="Text Placeholder 6">
            <a:extLst>
              <a:ext uri="{FF2B5EF4-FFF2-40B4-BE49-F238E27FC236}">
                <a16:creationId xmlns:a16="http://schemas.microsoft.com/office/drawing/2014/main" xmlns="" id="{D02A083C-61BB-DE43-820D-3592F0A4A8FA}"/>
              </a:ext>
            </a:extLst>
          </p:cNvPr>
          <p:cNvSpPr>
            <a:spLocks noGrp="1"/>
          </p:cNvSpPr>
          <p:nvPr>
            <p:ph type="body" sz="quarter" idx="4294967295"/>
          </p:nvPr>
        </p:nvSpPr>
        <p:spPr>
          <a:xfrm>
            <a:off x="407195" y="202406"/>
            <a:ext cx="3449638" cy="457200"/>
          </a:xfrm>
        </p:spPr>
        <p:txBody>
          <a:bodyPr>
            <a:normAutofit/>
          </a:bodyPr>
          <a:lstStyle/>
          <a:p>
            <a:pPr marL="0" indent="0">
              <a:buNone/>
            </a:pPr>
            <a:r>
              <a:rPr lang="en-US" sz="2000" b="1" dirty="0">
                <a:solidFill>
                  <a:srgbClr val="4298CC"/>
                </a:solidFill>
              </a:rPr>
              <a:t>Cancer Evades</a:t>
            </a:r>
          </a:p>
        </p:txBody>
      </p:sp>
      <p:sp>
        <p:nvSpPr>
          <p:cNvPr id="11" name="TextBox 10">
            <a:extLst>
              <a:ext uri="{FF2B5EF4-FFF2-40B4-BE49-F238E27FC236}">
                <a16:creationId xmlns:a16="http://schemas.microsoft.com/office/drawing/2014/main" xmlns="" id="{8328241F-8E13-EE4B-A5CC-4DCCC04353CE}"/>
              </a:ext>
            </a:extLst>
          </p:cNvPr>
          <p:cNvSpPr txBox="1"/>
          <p:nvPr/>
        </p:nvSpPr>
        <p:spPr>
          <a:xfrm>
            <a:off x="4114800" y="1137850"/>
            <a:ext cx="1527982" cy="584775"/>
          </a:xfrm>
          <a:prstGeom prst="rect">
            <a:avLst/>
          </a:prstGeom>
          <a:noFill/>
        </p:spPr>
        <p:txBody>
          <a:bodyPr wrap="none" rtlCol="0">
            <a:spAutoFit/>
          </a:bodyPr>
          <a:lstStyle/>
          <a:p>
            <a:pPr algn="ctr"/>
            <a:r>
              <a:rPr lang="en-US" sz="1600" b="1">
                <a:solidFill>
                  <a:schemeClr val="tx2"/>
                </a:solidFill>
              </a:rPr>
              <a:t>IMMUNE </a:t>
            </a:r>
            <a:br>
              <a:rPr lang="en-US" sz="1600" b="1">
                <a:solidFill>
                  <a:schemeClr val="tx2"/>
                </a:solidFill>
              </a:rPr>
            </a:br>
            <a:r>
              <a:rPr lang="en-US" sz="1600" b="1">
                <a:solidFill>
                  <a:schemeClr val="tx2"/>
                </a:solidFill>
              </a:rPr>
              <a:t>PROTECTION</a:t>
            </a:r>
          </a:p>
        </p:txBody>
      </p:sp>
      <p:sp>
        <p:nvSpPr>
          <p:cNvPr id="13" name="TextBox 12">
            <a:extLst>
              <a:ext uri="{FF2B5EF4-FFF2-40B4-BE49-F238E27FC236}">
                <a16:creationId xmlns:a16="http://schemas.microsoft.com/office/drawing/2014/main" xmlns="" id="{F591F5DF-869C-DF43-A0FB-166219324A34}"/>
              </a:ext>
            </a:extLst>
          </p:cNvPr>
          <p:cNvSpPr txBox="1"/>
          <p:nvPr/>
        </p:nvSpPr>
        <p:spPr>
          <a:xfrm>
            <a:off x="7239000" y="1139331"/>
            <a:ext cx="1091133" cy="584775"/>
          </a:xfrm>
          <a:prstGeom prst="rect">
            <a:avLst/>
          </a:prstGeom>
          <a:noFill/>
        </p:spPr>
        <p:txBody>
          <a:bodyPr wrap="none" rtlCol="0">
            <a:spAutoFit/>
          </a:bodyPr>
          <a:lstStyle/>
          <a:p>
            <a:pPr algn="ctr"/>
            <a:r>
              <a:rPr lang="en-US" sz="1600" b="1"/>
              <a:t>IMMUNE</a:t>
            </a:r>
            <a:br>
              <a:rPr lang="en-US" sz="1600" b="1"/>
            </a:br>
            <a:r>
              <a:rPr lang="en-US" sz="1600" b="1"/>
              <a:t>EVASION</a:t>
            </a:r>
          </a:p>
        </p:txBody>
      </p:sp>
      <p:sp>
        <p:nvSpPr>
          <p:cNvPr id="2" name="TextBox 1">
            <a:extLst>
              <a:ext uri="{FF2B5EF4-FFF2-40B4-BE49-F238E27FC236}">
                <a16:creationId xmlns:a16="http://schemas.microsoft.com/office/drawing/2014/main" xmlns="" id="{388F5C58-69C8-7343-8F4B-BA99CD7E9C92}"/>
              </a:ext>
            </a:extLst>
          </p:cNvPr>
          <p:cNvSpPr txBox="1"/>
          <p:nvPr/>
        </p:nvSpPr>
        <p:spPr>
          <a:xfrm>
            <a:off x="235327" y="4897372"/>
            <a:ext cx="2701381" cy="200055"/>
          </a:xfrm>
          <a:prstGeom prst="rect">
            <a:avLst/>
          </a:prstGeom>
          <a:noFill/>
        </p:spPr>
        <p:txBody>
          <a:bodyPr wrap="none" rtlCol="0">
            <a:spAutoFit/>
          </a:bodyPr>
          <a:lstStyle/>
          <a:p>
            <a:r>
              <a:rPr lang="en-US" sz="700" dirty="0">
                <a:solidFill>
                  <a:schemeClr val="tx2"/>
                </a:solidFill>
              </a:rPr>
              <a:t>Dunn, G. P., et al. (2006). </a:t>
            </a:r>
            <a:r>
              <a:rPr lang="en-US" sz="700" i="1" dirty="0">
                <a:solidFill>
                  <a:schemeClr val="tx2"/>
                </a:solidFill>
              </a:rPr>
              <a:t>Nat Rev Immunol, 6</a:t>
            </a:r>
            <a:r>
              <a:rPr lang="en-US" sz="700" dirty="0">
                <a:solidFill>
                  <a:schemeClr val="tx2"/>
                </a:solidFill>
              </a:rPr>
              <a:t>(11), 836-949.</a:t>
            </a:r>
          </a:p>
        </p:txBody>
      </p:sp>
      <p:sp>
        <p:nvSpPr>
          <p:cNvPr id="16" name="Rectangle 15">
            <a:extLst>
              <a:ext uri="{FF2B5EF4-FFF2-40B4-BE49-F238E27FC236}">
                <a16:creationId xmlns:a16="http://schemas.microsoft.com/office/drawing/2014/main" xmlns="" id="{B5C01B1F-D0D4-9E45-99C9-EE8A1D14DFEB}"/>
              </a:ext>
            </a:extLst>
          </p:cNvPr>
          <p:cNvSpPr/>
          <p:nvPr/>
        </p:nvSpPr>
        <p:spPr>
          <a:xfrm>
            <a:off x="434930" y="3363274"/>
            <a:ext cx="8272463" cy="1066800"/>
          </a:xfrm>
          <a:prstGeom prst="rec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xmlns="" id="{55B63CE9-9FFF-4B47-AC0C-02913A9CC685}"/>
              </a:ext>
            </a:extLst>
          </p:cNvPr>
          <p:cNvSpPr txBox="1"/>
          <p:nvPr/>
        </p:nvSpPr>
        <p:spPr>
          <a:xfrm>
            <a:off x="533400" y="3442225"/>
            <a:ext cx="1690549" cy="923330"/>
          </a:xfrm>
          <a:prstGeom prst="rect">
            <a:avLst/>
          </a:prstGeom>
          <a:noFill/>
        </p:spPr>
        <p:txBody>
          <a:bodyPr wrap="square" rtlCol="0">
            <a:spAutoFit/>
          </a:bodyPr>
          <a:lstStyle/>
          <a:p>
            <a:r>
              <a:rPr lang="en-US" sz="5400" b="1">
                <a:solidFill>
                  <a:schemeClr val="accent4"/>
                </a:solidFill>
              </a:rPr>
              <a:t>3E’s</a:t>
            </a:r>
          </a:p>
        </p:txBody>
      </p:sp>
      <p:sp>
        <p:nvSpPr>
          <p:cNvPr id="15" name="Rectangle 14">
            <a:extLst>
              <a:ext uri="{FF2B5EF4-FFF2-40B4-BE49-F238E27FC236}">
                <a16:creationId xmlns:a16="http://schemas.microsoft.com/office/drawing/2014/main" xmlns="" id="{B9AE2A30-29F3-7241-B2A4-186085490CDF}"/>
              </a:ext>
            </a:extLst>
          </p:cNvPr>
          <p:cNvSpPr/>
          <p:nvPr/>
        </p:nvSpPr>
        <p:spPr>
          <a:xfrm>
            <a:off x="2125479" y="3399766"/>
            <a:ext cx="6678708" cy="954107"/>
          </a:xfrm>
          <a:prstGeom prst="rect">
            <a:avLst/>
          </a:prstGeom>
        </p:spPr>
        <p:txBody>
          <a:bodyPr wrap="square">
            <a:spAutoFit/>
          </a:bodyPr>
          <a:lstStyle/>
          <a:p>
            <a:r>
              <a:rPr lang="en-US" sz="1400">
                <a:solidFill>
                  <a:schemeClr val="bg1"/>
                </a:solidFill>
              </a:rPr>
              <a:t>Immune system and cancer interact in a </a:t>
            </a:r>
            <a:r>
              <a:rPr lang="en-US" sz="1400" b="1">
                <a:solidFill>
                  <a:schemeClr val="bg1"/>
                </a:solidFill>
              </a:rPr>
              <a:t>dynamic</a:t>
            </a:r>
            <a:r>
              <a:rPr lang="en-US" sz="1400">
                <a:solidFill>
                  <a:schemeClr val="bg1"/>
                </a:solidFill>
              </a:rPr>
              <a:t> process, known as the 3 E’s</a:t>
            </a:r>
            <a:r>
              <a:rPr lang="en-US" sz="1400" b="1">
                <a:solidFill>
                  <a:schemeClr val="bg1"/>
                </a:solidFill>
              </a:rPr>
              <a:t/>
            </a:r>
            <a:br>
              <a:rPr lang="en-US" sz="1400" b="1">
                <a:solidFill>
                  <a:schemeClr val="bg1"/>
                </a:solidFill>
              </a:rPr>
            </a:br>
            <a:r>
              <a:rPr lang="en-US" sz="1400" b="1">
                <a:solidFill>
                  <a:schemeClr val="bg1"/>
                </a:solidFill>
              </a:rPr>
              <a:t>- Elimination </a:t>
            </a:r>
            <a:r>
              <a:rPr lang="en-US" sz="1400">
                <a:solidFill>
                  <a:schemeClr val="bg1"/>
                </a:solidFill>
              </a:rPr>
              <a:t>(immune system eradicates cancer cells)</a:t>
            </a:r>
            <a:br>
              <a:rPr lang="en-US" sz="1400">
                <a:solidFill>
                  <a:schemeClr val="bg1"/>
                </a:solidFill>
              </a:rPr>
            </a:br>
            <a:r>
              <a:rPr lang="en-US" sz="1400" b="1">
                <a:solidFill>
                  <a:schemeClr val="bg1"/>
                </a:solidFill>
              </a:rPr>
              <a:t>- Equilibrium </a:t>
            </a:r>
            <a:r>
              <a:rPr lang="en-US" sz="1400">
                <a:solidFill>
                  <a:schemeClr val="bg1"/>
                </a:solidFill>
              </a:rPr>
              <a:t>(immune system controls cancer outgrowth)</a:t>
            </a:r>
            <a:br>
              <a:rPr lang="en-US" sz="1400">
                <a:solidFill>
                  <a:schemeClr val="bg1"/>
                </a:solidFill>
              </a:rPr>
            </a:br>
            <a:r>
              <a:rPr lang="en-US" sz="1400" b="1">
                <a:solidFill>
                  <a:schemeClr val="bg1"/>
                </a:solidFill>
              </a:rPr>
              <a:t>- Escape </a:t>
            </a:r>
            <a:r>
              <a:rPr lang="en-US" sz="1400">
                <a:solidFill>
                  <a:schemeClr val="bg1"/>
                </a:solidFill>
              </a:rPr>
              <a:t>(cancer overwhelms the immune system)</a:t>
            </a:r>
            <a:endParaRPr lang="en-US">
              <a:solidFill>
                <a:schemeClr val="bg1"/>
              </a:solidFill>
            </a:endParaRPr>
          </a:p>
        </p:txBody>
      </p:sp>
      <p:sp>
        <p:nvSpPr>
          <p:cNvPr id="19" name="Rectangle 18">
            <a:extLst>
              <a:ext uri="{FF2B5EF4-FFF2-40B4-BE49-F238E27FC236}">
                <a16:creationId xmlns:a16="http://schemas.microsoft.com/office/drawing/2014/main" xmlns="" id="{AE4B43A0-D72D-BD49-9656-78C394F9D79E}"/>
              </a:ext>
            </a:extLst>
          </p:cNvPr>
          <p:cNvSpPr/>
          <p:nvPr/>
        </p:nvSpPr>
        <p:spPr>
          <a:xfrm>
            <a:off x="2381247" y="101537"/>
            <a:ext cx="2556220" cy="523220"/>
          </a:xfrm>
          <a:prstGeom prst="rect">
            <a:avLst/>
          </a:prstGeom>
        </p:spPr>
        <p:txBody>
          <a:bodyPr wrap="square">
            <a:spAutoFit/>
          </a:bodyPr>
          <a:lstStyle/>
          <a:p>
            <a:r>
              <a:rPr lang="en-US" sz="1400" b="1" dirty="0"/>
              <a:t>and Overwhelms the Immune System</a:t>
            </a:r>
            <a:endParaRPr lang="en-US" sz="1400" b="1" baseline="30000" dirty="0"/>
          </a:p>
        </p:txBody>
      </p:sp>
    </p:spTree>
    <p:extLst>
      <p:ext uri="{BB962C8B-B14F-4D97-AF65-F5344CB8AC3E}">
        <p14:creationId xmlns:p14="http://schemas.microsoft.com/office/powerpoint/2010/main" val="3372317442"/>
      </p:ext>
    </p:extLst>
  </p:cSld>
  <p:clrMapOvr>
    <a:masterClrMapping/>
  </p:clrMapOvr>
  <p:timing>
    <p:tnLst>
      <p:par>
        <p:cTn id="1" dur="indefinite" restart="never" nodeType="tmRoot"/>
      </p:par>
    </p:tnLst>
  </p:timing>
</p:sld>
</file>

<file path=ppt/theme/theme1.xml><?xml version="1.0" encoding="utf-8"?>
<a:theme xmlns:a="http://schemas.openxmlformats.org/drawingml/2006/main" name="Dendreon Corporate PPT_16x9_FINAL">
  <a:themeElements>
    <a:clrScheme name="Custom 4">
      <a:dk1>
        <a:srgbClr val="000000"/>
      </a:dk1>
      <a:lt1>
        <a:srgbClr val="FFFFFF"/>
      </a:lt1>
      <a:dk2>
        <a:srgbClr val="54565B"/>
      </a:dk2>
      <a:lt2>
        <a:srgbClr val="DAD9D7"/>
      </a:lt2>
      <a:accent1>
        <a:srgbClr val="45C3B2"/>
      </a:accent1>
      <a:accent2>
        <a:srgbClr val="4198CC"/>
      </a:accent2>
      <a:accent3>
        <a:srgbClr val="6151A2"/>
      </a:accent3>
      <a:accent4>
        <a:srgbClr val="FF8300"/>
      </a:accent4>
      <a:accent5>
        <a:srgbClr val="F9BF20"/>
      </a:accent5>
      <a:accent6>
        <a:srgbClr val="B32F24"/>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ND7012_Dendreon_PPT_16x9_M02.pptx" id="{DEAFFCE9-05EB-134D-8657-6F245D2DECB1}" vid="{F9755E40-0BA0-7E46-B7E6-F97A517EE7BC}"/>
    </a:ext>
  </a:extLst>
</a:theme>
</file>

<file path=ppt/theme/theme2.xml><?xml version="1.0" encoding="utf-8"?>
<a:theme xmlns:a="http://schemas.openxmlformats.org/drawingml/2006/main" name="3_Custom Design">
  <a:themeElements>
    <a:clrScheme name="Provenge One">
      <a:dk1>
        <a:srgbClr val="000000"/>
      </a:dk1>
      <a:lt1>
        <a:srgbClr val="FFFFFF"/>
      </a:lt1>
      <a:dk2>
        <a:srgbClr val="44546A"/>
      </a:dk2>
      <a:lt2>
        <a:srgbClr val="E7E6E6"/>
      </a:lt2>
      <a:accent1>
        <a:srgbClr val="41B6E6"/>
      </a:accent1>
      <a:accent2>
        <a:srgbClr val="ED7D31"/>
      </a:accent2>
      <a:accent3>
        <a:srgbClr val="0069AA"/>
      </a:accent3>
      <a:accent4>
        <a:srgbClr val="15284B"/>
      </a:accent4>
      <a:accent5>
        <a:srgbClr val="FFB700"/>
      </a:accent5>
      <a:accent6>
        <a:srgbClr val="101E8E"/>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Provenge One">
      <a:dk1>
        <a:srgbClr val="000000"/>
      </a:dk1>
      <a:lt1>
        <a:srgbClr val="FFFFFF"/>
      </a:lt1>
      <a:dk2>
        <a:srgbClr val="44546A"/>
      </a:dk2>
      <a:lt2>
        <a:srgbClr val="E7E6E6"/>
      </a:lt2>
      <a:accent1>
        <a:srgbClr val="41B6E6"/>
      </a:accent1>
      <a:accent2>
        <a:srgbClr val="ED7D31"/>
      </a:accent2>
      <a:accent3>
        <a:srgbClr val="0069AA"/>
      </a:accent3>
      <a:accent4>
        <a:srgbClr val="15284B"/>
      </a:accent4>
      <a:accent5>
        <a:srgbClr val="FFB700"/>
      </a:accent5>
      <a:accent6>
        <a:srgbClr val="101E8E"/>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Custom Design">
  <a:themeElements>
    <a:clrScheme name="Provenge One">
      <a:dk1>
        <a:srgbClr val="000000"/>
      </a:dk1>
      <a:lt1>
        <a:srgbClr val="FFFFFF"/>
      </a:lt1>
      <a:dk2>
        <a:srgbClr val="44546A"/>
      </a:dk2>
      <a:lt2>
        <a:srgbClr val="E7E6E6"/>
      </a:lt2>
      <a:accent1>
        <a:srgbClr val="41B6E6"/>
      </a:accent1>
      <a:accent2>
        <a:srgbClr val="ED7D31"/>
      </a:accent2>
      <a:accent3>
        <a:srgbClr val="0069AA"/>
      </a:accent3>
      <a:accent4>
        <a:srgbClr val="15284B"/>
      </a:accent4>
      <a:accent5>
        <a:srgbClr val="FFB700"/>
      </a:accent5>
      <a:accent6>
        <a:srgbClr val="101E8E"/>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Dendreon-template">
  <a:themeElements>
    <a:clrScheme name="Dendreon Color Palette">
      <a:dk1>
        <a:srgbClr val="333333"/>
      </a:dk1>
      <a:lt1>
        <a:srgbClr val="FFFFFF"/>
      </a:lt1>
      <a:dk2>
        <a:srgbClr val="3188BB"/>
      </a:dk2>
      <a:lt2>
        <a:srgbClr val="FFFFFF"/>
      </a:lt2>
      <a:accent1>
        <a:srgbClr val="3188BB"/>
      </a:accent1>
      <a:accent2>
        <a:srgbClr val="F7901E"/>
      </a:accent2>
      <a:accent3>
        <a:srgbClr val="939598"/>
      </a:accent3>
      <a:accent4>
        <a:srgbClr val="FDC488"/>
      </a:accent4>
      <a:accent5>
        <a:srgbClr val="9E7CB8"/>
      </a:accent5>
      <a:accent6>
        <a:srgbClr val="79AD37"/>
      </a:accent6>
      <a:hlink>
        <a:srgbClr val="F7901E"/>
      </a:hlink>
      <a:folHlink>
        <a:srgbClr val="9395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Dendreon-template">
  <a:themeElements>
    <a:clrScheme name="Dendreon Color Palette">
      <a:dk1>
        <a:srgbClr val="333333"/>
      </a:dk1>
      <a:lt1>
        <a:srgbClr val="FFFFFF"/>
      </a:lt1>
      <a:dk2>
        <a:srgbClr val="3188BB"/>
      </a:dk2>
      <a:lt2>
        <a:srgbClr val="FFFFFF"/>
      </a:lt2>
      <a:accent1>
        <a:srgbClr val="3188BB"/>
      </a:accent1>
      <a:accent2>
        <a:srgbClr val="F7901E"/>
      </a:accent2>
      <a:accent3>
        <a:srgbClr val="939598"/>
      </a:accent3>
      <a:accent4>
        <a:srgbClr val="FDC488"/>
      </a:accent4>
      <a:accent5>
        <a:srgbClr val="9E7CB8"/>
      </a:accent5>
      <a:accent6>
        <a:srgbClr val="79AD37"/>
      </a:accent6>
      <a:hlink>
        <a:srgbClr val="F7901E"/>
      </a:hlink>
      <a:folHlink>
        <a:srgbClr val="9395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9E372222C60D1479C1F3B8F5984219E" ma:contentTypeVersion="0" ma:contentTypeDescription="Create a new document." ma:contentTypeScope="" ma:versionID="b8fe063fc53c264a3a34a3bbef0adb42">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FD17A37-3D2A-4BED-9C04-FFCA33DBB9A4}">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D5CF7FF8-611D-4082-838A-A0A02244B247}">
  <ds:schemaRefs>
    <ds:schemaRef ds:uri="http://schemas.microsoft.com/sharepoint/v3/contenttype/forms"/>
  </ds:schemaRefs>
</ds:datastoreItem>
</file>

<file path=customXml/itemProps3.xml><?xml version="1.0" encoding="utf-8"?>
<ds:datastoreItem xmlns:ds="http://schemas.openxmlformats.org/officeDocument/2006/customXml" ds:itemID="{ADA63202-2CDC-46C8-91B3-3299E6B48D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Dendreon Corporate PPT_16x9_FINAL</Template>
  <TotalTime>22481</TotalTime>
  <Words>3454</Words>
  <Application>Microsoft Office PowerPoint</Application>
  <PresentationFormat>On-screen Show (16:9)</PresentationFormat>
  <Paragraphs>681</Paragraphs>
  <Slides>38</Slides>
  <Notes>20</Notes>
  <HiddenSlides>1</HiddenSlides>
  <MMClips>0</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38</vt:i4>
      </vt:variant>
    </vt:vector>
  </HeadingPairs>
  <TitlesOfParts>
    <vt:vector size="61" baseType="lpstr">
      <vt:lpstr>MS PGothic</vt:lpstr>
      <vt:lpstr>MS PGothic</vt:lpstr>
      <vt:lpstr>Arial</vt:lpstr>
      <vt:lpstr>Arial Narrow</vt:lpstr>
      <vt:lpstr>ArialMT</vt:lpstr>
      <vt:lpstr>Avenir Heavy</vt:lpstr>
      <vt:lpstr>Calibri</vt:lpstr>
      <vt:lpstr>Gotham Light</vt:lpstr>
      <vt:lpstr>HiraMinProN-W3</vt:lpstr>
      <vt:lpstr>Lucida Grande</vt:lpstr>
      <vt:lpstr>LucidaGrande</vt:lpstr>
      <vt:lpstr>msgothic</vt:lpstr>
      <vt:lpstr>黑体</vt:lpstr>
      <vt:lpstr>Times New Roman</vt:lpstr>
      <vt:lpstr>Wingdings</vt:lpstr>
      <vt:lpstr>ヒラギノ角ゴ Pro W3</vt:lpstr>
      <vt:lpstr>Dendreon Corporate PPT_16x9_FINAL</vt:lpstr>
      <vt:lpstr>3_Custom Design</vt:lpstr>
      <vt:lpstr>1_Custom Design</vt:lpstr>
      <vt:lpstr>Custom Design</vt:lpstr>
      <vt:lpstr>4_Custom Design</vt:lpstr>
      <vt:lpstr>Dendreon-template</vt:lpstr>
      <vt:lpstr>1_Dendreon-template</vt:lpstr>
      <vt:lpstr>NASPCC Webinar Series:   Immunotherapy and PARP Inhibition   Dr. Judd Moul, Professor, Duke University Medical Center October 5, 2020   </vt:lpstr>
      <vt:lpstr> Duke Prostate Center (DPC): Greetings-NASPCC</vt:lpstr>
      <vt:lpstr>Cancer and the Immune System  Prostate Cancer:  -Sipuleucel-T (Provenge): 2010-present  -PARP Inhibitors: Brand New-- 2020</vt:lpstr>
      <vt:lpstr>Hot Topic Immunotherapy</vt:lpstr>
      <vt:lpstr>Hot Topic Immunotherapy</vt:lpstr>
      <vt:lpstr>Hot Topic Immunotherapy</vt:lpstr>
      <vt:lpstr>More comfortable that Immunotherapy works</vt:lpstr>
      <vt:lpstr>PowerPoint Presentation</vt:lpstr>
      <vt:lpstr>PowerPoint Presentation</vt:lpstr>
      <vt:lpstr>Defining Castration-Resistant Prostate Cancer (CRPC)</vt:lpstr>
      <vt:lpstr>Treatment of mCRPC with sipuleucel-T</vt:lpstr>
      <vt:lpstr>How PROVENGE® Works PROVENGE activates your resting immune cells, which then replicate, target and attack prostate cancer cells</vt:lpstr>
      <vt:lpstr>Sipuleucel-T Activates the Immune System to Target and Attack Prostate Cancer</vt:lpstr>
      <vt:lpstr>Leukapheresis and Administration</vt:lpstr>
      <vt:lpstr>PowerPoint Presentation</vt:lpstr>
      <vt:lpstr>Sipuleucel-T Is a Personalized Immunotherapy</vt:lpstr>
      <vt:lpstr>Sipuleucel-T Is Designed</vt:lpstr>
      <vt:lpstr>Sipuleucel-T Extends Median Survival Beyond 2 Years</vt:lpstr>
      <vt:lpstr>IMPACT Trial: Baseline PSA and Survival</vt:lpstr>
      <vt:lpstr>Provenge and African Americans</vt:lpstr>
      <vt:lpstr>Overall Survival Analysis  of African American  and Caucasian Patients Receiving Sipuleucel-T: Preliminary Data From the PROCEED Registry</vt:lpstr>
      <vt:lpstr>The PROCEED Registry: Real-World Sipuleucel-T Use</vt:lpstr>
      <vt:lpstr>Overall Survival in CAUs and AAs by PSA Quartiles</vt:lpstr>
      <vt:lpstr>Independent Baseline Predictors of OS: Multivariate Analysis*</vt:lpstr>
      <vt:lpstr>Gene Mutated Prostate Cancer/PARP Inhibitors/Mismatch NEW DRUGS: 1. Olaparib (Lynparza-AstraZeneca) 2. Rucaparib (Rubraca-Clovis Oncology) 3. Pembrolizumab (Keytruda-Merck)</vt:lpstr>
      <vt:lpstr>DNA Repair Alterations in Metastatic Prostate Cancer</vt:lpstr>
      <vt:lpstr>BRCA2 Mutation Carriers have a Worse Prognosis</vt:lpstr>
      <vt:lpstr>PROfound Open-label Randomized Phase 3 Trial: Olaparib vs. Enzalutamide or Abiraterone</vt:lpstr>
      <vt:lpstr>PROfound rPFS</vt:lpstr>
      <vt:lpstr>PROfound Interim Overall Survival</vt:lpstr>
      <vt:lpstr>TRITON-2: Phase 2 Study of Rucaparib in mCRPC With HRR Aberrations — ORR1</vt:lpstr>
      <vt:lpstr>PowerPoint Presentation</vt:lpstr>
      <vt:lpstr>PowerPoint Presentation</vt:lpstr>
      <vt:lpstr>Mutational Complexity in Cancer</vt:lpstr>
      <vt:lpstr>Mismatch Repair Alterations with MSI in Prostate Cancer</vt:lpstr>
      <vt:lpstr>Prostate Ductal Carcinoma Enriches for MMR and DDR</vt:lpstr>
      <vt:lpstr>Pembrolizumab for Unselected Prostate Cancer Populations</vt:lpstr>
      <vt:lpstr>PowerPoint Presentation</vt:lpstr>
    </vt:vector>
  </TitlesOfParts>
  <Company>Valeant Pharmaceuticals,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1</dc:title>
  <dc:creator>Tyler, Robert</dc:creator>
  <cp:lastModifiedBy>Tiffany Razzo</cp:lastModifiedBy>
  <cp:revision>848</cp:revision>
  <cp:lastPrinted>2019-01-09T01:59:09Z</cp:lastPrinted>
  <dcterms:created xsi:type="dcterms:W3CDTF">2018-02-18T04:17:04Z</dcterms:created>
  <dcterms:modified xsi:type="dcterms:W3CDTF">2020-10-06T01:42:36Z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0x010100A9E372222C60D1479C1F3B8F5984219E</vt:lpwstr>
  </property>
</Properties>
</file>