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jpg" ContentType="image/jp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481512" y="4723386"/>
            <a:ext cx="1630800" cy="339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364236" y="0"/>
            <a:ext cx="154305" cy="728980"/>
          </a:xfrm>
          <a:custGeom>
            <a:avLst/>
            <a:gdLst/>
            <a:ahLst/>
            <a:cxnLst/>
            <a:rect l="l" t="t" r="r" b="b"/>
            <a:pathLst>
              <a:path w="154304" h="728980">
                <a:moveTo>
                  <a:pt x="153911" y="0"/>
                </a:moveTo>
                <a:lnTo>
                  <a:pt x="0" y="0"/>
                </a:lnTo>
                <a:lnTo>
                  <a:pt x="0" y="728472"/>
                </a:lnTo>
                <a:lnTo>
                  <a:pt x="153911" y="728472"/>
                </a:lnTo>
                <a:lnTo>
                  <a:pt x="153911" y="0"/>
                </a:lnTo>
                <a:close/>
              </a:path>
            </a:pathLst>
          </a:custGeom>
          <a:solidFill>
            <a:srgbClr val="2985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364236" y="728472"/>
            <a:ext cx="154305" cy="302260"/>
          </a:xfrm>
          <a:custGeom>
            <a:avLst/>
            <a:gdLst/>
            <a:ahLst/>
            <a:cxnLst/>
            <a:rect l="l" t="t" r="r" b="b"/>
            <a:pathLst>
              <a:path w="154304" h="302259">
                <a:moveTo>
                  <a:pt x="153923" y="0"/>
                </a:moveTo>
                <a:lnTo>
                  <a:pt x="0" y="0"/>
                </a:lnTo>
                <a:lnTo>
                  <a:pt x="0" y="301751"/>
                </a:lnTo>
                <a:lnTo>
                  <a:pt x="153923" y="301751"/>
                </a:lnTo>
                <a:lnTo>
                  <a:pt x="153923" y="0"/>
                </a:lnTo>
                <a:close/>
              </a:path>
            </a:pathLst>
          </a:custGeom>
          <a:solidFill>
            <a:srgbClr val="F164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364236" y="1030224"/>
            <a:ext cx="154305" cy="527685"/>
          </a:xfrm>
          <a:custGeom>
            <a:avLst/>
            <a:gdLst/>
            <a:ahLst/>
            <a:cxnLst/>
            <a:rect l="l" t="t" r="r" b="b"/>
            <a:pathLst>
              <a:path w="154304" h="527685">
                <a:moveTo>
                  <a:pt x="153923" y="0"/>
                </a:moveTo>
                <a:lnTo>
                  <a:pt x="0" y="0"/>
                </a:lnTo>
                <a:lnTo>
                  <a:pt x="0" y="527303"/>
                </a:lnTo>
                <a:lnTo>
                  <a:pt x="153923" y="527303"/>
                </a:lnTo>
                <a:lnTo>
                  <a:pt x="153923" y="0"/>
                </a:lnTo>
                <a:close/>
              </a:path>
            </a:pathLst>
          </a:custGeom>
          <a:solidFill>
            <a:srgbClr val="B3B3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44369" y="454892"/>
            <a:ext cx="7455260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13131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13131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64236" y="0"/>
            <a:ext cx="154305" cy="728980"/>
          </a:xfrm>
          <a:custGeom>
            <a:avLst/>
            <a:gdLst/>
            <a:ahLst/>
            <a:cxnLst/>
            <a:rect l="l" t="t" r="r" b="b"/>
            <a:pathLst>
              <a:path w="154304" h="728980">
                <a:moveTo>
                  <a:pt x="153911" y="0"/>
                </a:moveTo>
                <a:lnTo>
                  <a:pt x="0" y="0"/>
                </a:lnTo>
                <a:lnTo>
                  <a:pt x="0" y="728472"/>
                </a:lnTo>
                <a:lnTo>
                  <a:pt x="153911" y="728472"/>
                </a:lnTo>
                <a:lnTo>
                  <a:pt x="153911" y="0"/>
                </a:lnTo>
                <a:close/>
              </a:path>
            </a:pathLst>
          </a:custGeom>
          <a:solidFill>
            <a:srgbClr val="2985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364236" y="728472"/>
            <a:ext cx="154305" cy="302260"/>
          </a:xfrm>
          <a:custGeom>
            <a:avLst/>
            <a:gdLst/>
            <a:ahLst/>
            <a:cxnLst/>
            <a:rect l="l" t="t" r="r" b="b"/>
            <a:pathLst>
              <a:path w="154304" h="302259">
                <a:moveTo>
                  <a:pt x="153923" y="0"/>
                </a:moveTo>
                <a:lnTo>
                  <a:pt x="0" y="0"/>
                </a:lnTo>
                <a:lnTo>
                  <a:pt x="0" y="301751"/>
                </a:lnTo>
                <a:lnTo>
                  <a:pt x="153923" y="301751"/>
                </a:lnTo>
                <a:lnTo>
                  <a:pt x="153923" y="0"/>
                </a:lnTo>
                <a:close/>
              </a:path>
            </a:pathLst>
          </a:custGeom>
          <a:solidFill>
            <a:srgbClr val="F164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364236" y="1030224"/>
            <a:ext cx="154305" cy="527685"/>
          </a:xfrm>
          <a:custGeom>
            <a:avLst/>
            <a:gdLst/>
            <a:ahLst/>
            <a:cxnLst/>
            <a:rect l="l" t="t" r="r" b="b"/>
            <a:pathLst>
              <a:path w="154304" h="527685">
                <a:moveTo>
                  <a:pt x="153923" y="0"/>
                </a:moveTo>
                <a:lnTo>
                  <a:pt x="0" y="0"/>
                </a:lnTo>
                <a:lnTo>
                  <a:pt x="0" y="527303"/>
                </a:lnTo>
                <a:lnTo>
                  <a:pt x="153923" y="527303"/>
                </a:lnTo>
                <a:lnTo>
                  <a:pt x="153923" y="0"/>
                </a:lnTo>
                <a:close/>
              </a:path>
            </a:pathLst>
          </a:custGeom>
          <a:solidFill>
            <a:srgbClr val="B3B3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6481512" y="4723386"/>
            <a:ext cx="1630800" cy="339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13131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481512" y="4723386"/>
            <a:ext cx="1630800" cy="3390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390" y="454169"/>
            <a:ext cx="598106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13131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87338" y="1181100"/>
            <a:ext cx="4150359" cy="2458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3" Type="http://schemas.openxmlformats.org/officeDocument/2006/relationships/image" Target="../media/image39.png"/><Relationship Id="rId14" Type="http://schemas.openxmlformats.org/officeDocument/2006/relationships/image" Target="../media/image40.png"/><Relationship Id="rId15" Type="http://schemas.openxmlformats.org/officeDocument/2006/relationships/image" Target="../media/image41.jpg"/><Relationship Id="rId16" Type="http://schemas.openxmlformats.org/officeDocument/2006/relationships/image" Target="../media/image27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2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jpg"/><Relationship Id="rId6" Type="http://schemas.openxmlformats.org/officeDocument/2006/relationships/image" Target="../media/image46.jpg"/><Relationship Id="rId7" Type="http://schemas.openxmlformats.org/officeDocument/2006/relationships/image" Target="../media/image47.jpg"/><Relationship Id="rId8" Type="http://schemas.openxmlformats.org/officeDocument/2006/relationships/image" Target="../media/image48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49.jpg"/><Relationship Id="rId4" Type="http://schemas.openxmlformats.org/officeDocument/2006/relationships/image" Target="../media/image50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51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2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3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4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image" Target="../media/image71.png"/><Relationship Id="rId9" Type="http://schemas.openxmlformats.org/officeDocument/2006/relationships/image" Target="../media/image72.png"/><Relationship Id="rId10" Type="http://schemas.openxmlformats.org/officeDocument/2006/relationships/image" Target="../media/image73.png"/><Relationship Id="rId11" Type="http://schemas.openxmlformats.org/officeDocument/2006/relationships/image" Target="../media/image74.png"/><Relationship Id="rId12" Type="http://schemas.openxmlformats.org/officeDocument/2006/relationships/image" Target="../media/image75.png"/><Relationship Id="rId13" Type="http://schemas.openxmlformats.org/officeDocument/2006/relationships/image" Target="../media/image76.png"/><Relationship Id="rId14" Type="http://schemas.openxmlformats.org/officeDocument/2006/relationships/image" Target="../media/image77.png"/><Relationship Id="rId15" Type="http://schemas.openxmlformats.org/officeDocument/2006/relationships/image" Target="../media/image78.png"/><Relationship Id="rId16" Type="http://schemas.openxmlformats.org/officeDocument/2006/relationships/image" Target="../media/image79.png"/><Relationship Id="rId17" Type="http://schemas.openxmlformats.org/officeDocument/2006/relationships/image" Target="../media/image80.png"/><Relationship Id="rId18" Type="http://schemas.openxmlformats.org/officeDocument/2006/relationships/image" Target="../media/image81.png"/><Relationship Id="rId19" Type="http://schemas.openxmlformats.org/officeDocument/2006/relationships/image" Target="../media/image82.png"/><Relationship Id="rId20" Type="http://schemas.openxmlformats.org/officeDocument/2006/relationships/image" Target="../media/image83.png"/><Relationship Id="rId21" Type="http://schemas.openxmlformats.org/officeDocument/2006/relationships/image" Target="../media/image84.png"/><Relationship Id="rId22" Type="http://schemas.openxmlformats.org/officeDocument/2006/relationships/image" Target="../media/image85.png"/><Relationship Id="rId23" Type="http://schemas.openxmlformats.org/officeDocument/2006/relationships/image" Target="../media/image86.png"/><Relationship Id="rId24" Type="http://schemas.openxmlformats.org/officeDocument/2006/relationships/image" Target="../media/image87.png"/><Relationship Id="rId25" Type="http://schemas.openxmlformats.org/officeDocument/2006/relationships/image" Target="../media/image88.png"/><Relationship Id="rId26" Type="http://schemas.openxmlformats.org/officeDocument/2006/relationships/image" Target="../media/image89.png"/><Relationship Id="rId27" Type="http://schemas.openxmlformats.org/officeDocument/2006/relationships/image" Target="../media/image90.png"/><Relationship Id="rId28" Type="http://schemas.openxmlformats.org/officeDocument/2006/relationships/image" Target="../media/image91.png"/><Relationship Id="rId29" Type="http://schemas.openxmlformats.org/officeDocument/2006/relationships/image" Target="../media/image92.png"/><Relationship Id="rId30" Type="http://schemas.openxmlformats.org/officeDocument/2006/relationships/image" Target="../media/image93.png"/><Relationship Id="rId31" Type="http://schemas.openxmlformats.org/officeDocument/2006/relationships/image" Target="../media/image94.png"/><Relationship Id="rId32" Type="http://schemas.openxmlformats.org/officeDocument/2006/relationships/image" Target="../media/image95.png"/><Relationship Id="rId33" Type="http://schemas.openxmlformats.org/officeDocument/2006/relationships/image" Target="../media/image96.png"/><Relationship Id="rId34" Type="http://schemas.openxmlformats.org/officeDocument/2006/relationships/image" Target="../media/image97.png"/><Relationship Id="rId35" Type="http://schemas.openxmlformats.org/officeDocument/2006/relationships/image" Target="../media/image98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jpg"/><Relationship Id="rId3" Type="http://schemas.openxmlformats.org/officeDocument/2006/relationships/hyperlink" Target="https://www.cms.gov/medicare-coverage-database/details/nca-decision-memo.aspx?NCAId=261" TargetMode="External"/><Relationship Id="rId4" Type="http://schemas.openxmlformats.org/officeDocument/2006/relationships/hyperlink" Target="http://www.cms.gov/Research-Statistics-Data-and-Systems/Statistics-Trends-and-" TargetMode="External"/><Relationship Id="rId5" Type="http://schemas.openxmlformats.org/officeDocument/2006/relationships/image" Target="../media/image100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91655" y="4689347"/>
            <a:ext cx="2316480" cy="454659"/>
          </a:xfrm>
          <a:custGeom>
            <a:avLst/>
            <a:gdLst/>
            <a:ahLst/>
            <a:cxnLst/>
            <a:rect l="l" t="t" r="r" b="b"/>
            <a:pathLst>
              <a:path w="2316479" h="454660">
                <a:moveTo>
                  <a:pt x="2316479" y="0"/>
                </a:moveTo>
                <a:lnTo>
                  <a:pt x="0" y="0"/>
                </a:lnTo>
                <a:lnTo>
                  <a:pt x="0" y="454151"/>
                </a:lnTo>
                <a:lnTo>
                  <a:pt x="2316479" y="454151"/>
                </a:lnTo>
                <a:lnTo>
                  <a:pt x="23164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64236" y="0"/>
            <a:ext cx="154305" cy="4533900"/>
            <a:chOff x="364236" y="0"/>
            <a:chExt cx="154305" cy="4533900"/>
          </a:xfrm>
        </p:grpSpPr>
        <p:sp>
          <p:nvSpPr>
            <p:cNvPr id="4" name="object 4"/>
            <p:cNvSpPr/>
            <p:nvPr/>
          </p:nvSpPr>
          <p:spPr>
            <a:xfrm>
              <a:off x="364236" y="0"/>
              <a:ext cx="154305" cy="1268095"/>
            </a:xfrm>
            <a:custGeom>
              <a:avLst/>
              <a:gdLst/>
              <a:ahLst/>
              <a:cxnLst/>
              <a:rect l="l" t="t" r="r" b="b"/>
              <a:pathLst>
                <a:path w="154304" h="1268095">
                  <a:moveTo>
                    <a:pt x="153911" y="0"/>
                  </a:moveTo>
                  <a:lnTo>
                    <a:pt x="0" y="0"/>
                  </a:lnTo>
                  <a:lnTo>
                    <a:pt x="0" y="1267967"/>
                  </a:lnTo>
                  <a:lnTo>
                    <a:pt x="153911" y="1267967"/>
                  </a:lnTo>
                  <a:lnTo>
                    <a:pt x="153911" y="0"/>
                  </a:lnTo>
                  <a:close/>
                </a:path>
              </a:pathLst>
            </a:custGeom>
            <a:solidFill>
              <a:srgbClr val="2985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4236" y="1267967"/>
              <a:ext cx="154305" cy="1355090"/>
            </a:xfrm>
            <a:custGeom>
              <a:avLst/>
              <a:gdLst/>
              <a:ahLst/>
              <a:cxnLst/>
              <a:rect l="l" t="t" r="r" b="b"/>
              <a:pathLst>
                <a:path w="154304" h="1355089">
                  <a:moveTo>
                    <a:pt x="153923" y="0"/>
                  </a:moveTo>
                  <a:lnTo>
                    <a:pt x="0" y="0"/>
                  </a:lnTo>
                  <a:lnTo>
                    <a:pt x="0" y="1354836"/>
                  </a:lnTo>
                  <a:lnTo>
                    <a:pt x="153923" y="1354836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F164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64236" y="2622804"/>
              <a:ext cx="154305" cy="1911350"/>
            </a:xfrm>
            <a:custGeom>
              <a:avLst/>
              <a:gdLst/>
              <a:ahLst/>
              <a:cxnLst/>
              <a:rect l="l" t="t" r="r" b="b"/>
              <a:pathLst>
                <a:path w="154304" h="1911350">
                  <a:moveTo>
                    <a:pt x="153923" y="0"/>
                  </a:moveTo>
                  <a:lnTo>
                    <a:pt x="0" y="0"/>
                  </a:lnTo>
                  <a:lnTo>
                    <a:pt x="0" y="1911095"/>
                  </a:lnTo>
                  <a:lnTo>
                    <a:pt x="153923" y="1911095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B3B3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715775" y="692360"/>
            <a:ext cx="2787903" cy="5803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66214" y="1766061"/>
            <a:ext cx="644779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000000"/>
                </a:solidFill>
                <a:latin typeface="Arial"/>
                <a:cs typeface="Arial"/>
              </a:rPr>
              <a:t>PSMA Imaging for Prostate</a:t>
            </a:r>
            <a:r>
              <a:rPr dirty="0" spc="-13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">
                <a:solidFill>
                  <a:srgbClr val="000000"/>
                </a:solidFill>
                <a:latin typeface="Arial"/>
                <a:cs typeface="Arial"/>
              </a:rPr>
              <a:t>Cancer:  What is it and what is its</a:t>
            </a:r>
            <a:r>
              <a:rPr dirty="0" spc="2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">
                <a:solidFill>
                  <a:srgbClr val="000000"/>
                </a:solidFill>
                <a:latin typeface="Arial"/>
                <a:cs typeface="Arial"/>
              </a:rPr>
              <a:t>potential?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66214" y="3206076"/>
            <a:ext cx="3115945" cy="76644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1350">
                <a:latin typeface="Arial"/>
                <a:cs typeface="Arial"/>
              </a:rPr>
              <a:t>Michael J. Morris,</a:t>
            </a:r>
            <a:r>
              <a:rPr dirty="0" sz="1350" spc="-70">
                <a:latin typeface="Arial"/>
                <a:cs typeface="Arial"/>
              </a:rPr>
              <a:t> </a:t>
            </a:r>
            <a:r>
              <a:rPr dirty="0" sz="1350" spc="-5">
                <a:latin typeface="Arial"/>
                <a:cs typeface="Arial"/>
              </a:rPr>
              <a:t>MD</a:t>
            </a:r>
            <a:endParaRPr sz="1350">
              <a:latin typeface="Arial"/>
              <a:cs typeface="Arial"/>
            </a:endParaRPr>
          </a:p>
          <a:p>
            <a:pPr marL="12700" marR="5080">
              <a:lnSpc>
                <a:spcPct val="120000"/>
              </a:lnSpc>
            </a:pPr>
            <a:r>
              <a:rPr dirty="0" sz="1350">
                <a:latin typeface="Arial"/>
                <a:cs typeface="Arial"/>
              </a:rPr>
              <a:t>Section Head, Prostate Cancer  Memorial Sloan </a:t>
            </a:r>
            <a:r>
              <a:rPr dirty="0" sz="1350" spc="-5">
                <a:latin typeface="Arial"/>
                <a:cs typeface="Arial"/>
              </a:rPr>
              <a:t>Kettering </a:t>
            </a:r>
            <a:r>
              <a:rPr dirty="0" sz="1350">
                <a:latin typeface="Arial"/>
                <a:cs typeface="Arial"/>
              </a:rPr>
              <a:t>Cancer</a:t>
            </a:r>
            <a:r>
              <a:rPr dirty="0" sz="1350" spc="-75">
                <a:latin typeface="Arial"/>
                <a:cs typeface="Arial"/>
              </a:rPr>
              <a:t> </a:t>
            </a:r>
            <a:r>
              <a:rPr dirty="0" sz="1350" spc="-5">
                <a:latin typeface="Arial"/>
                <a:cs typeface="Arial"/>
              </a:rPr>
              <a:t>Center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64123" y="4533900"/>
            <a:ext cx="2289175" cy="556260"/>
          </a:xfrm>
          <a:custGeom>
            <a:avLst/>
            <a:gdLst/>
            <a:ahLst/>
            <a:cxnLst/>
            <a:rect l="l" t="t" r="r" b="b"/>
            <a:pathLst>
              <a:path w="2289175" h="556260">
                <a:moveTo>
                  <a:pt x="2289048" y="0"/>
                </a:moveTo>
                <a:lnTo>
                  <a:pt x="0" y="0"/>
                </a:lnTo>
                <a:lnTo>
                  <a:pt x="0" y="556260"/>
                </a:lnTo>
                <a:lnTo>
                  <a:pt x="2289048" y="556260"/>
                </a:lnTo>
                <a:lnTo>
                  <a:pt x="2289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4236" y="0"/>
            <a:ext cx="154305" cy="1557655"/>
            <a:chOff x="364236" y="0"/>
            <a:chExt cx="154305" cy="1557655"/>
          </a:xfrm>
        </p:grpSpPr>
        <p:sp>
          <p:nvSpPr>
            <p:cNvPr id="3" name="object 3"/>
            <p:cNvSpPr/>
            <p:nvPr/>
          </p:nvSpPr>
          <p:spPr>
            <a:xfrm>
              <a:off x="364236" y="0"/>
              <a:ext cx="154305" cy="728980"/>
            </a:xfrm>
            <a:custGeom>
              <a:avLst/>
              <a:gdLst/>
              <a:ahLst/>
              <a:cxnLst/>
              <a:rect l="l" t="t" r="r" b="b"/>
              <a:pathLst>
                <a:path w="154304" h="728980">
                  <a:moveTo>
                    <a:pt x="153911" y="0"/>
                  </a:moveTo>
                  <a:lnTo>
                    <a:pt x="0" y="0"/>
                  </a:lnTo>
                  <a:lnTo>
                    <a:pt x="0" y="728472"/>
                  </a:lnTo>
                  <a:lnTo>
                    <a:pt x="153911" y="728472"/>
                  </a:lnTo>
                  <a:lnTo>
                    <a:pt x="153911" y="0"/>
                  </a:lnTo>
                  <a:close/>
                </a:path>
              </a:pathLst>
            </a:custGeom>
            <a:solidFill>
              <a:srgbClr val="2985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64236" y="728472"/>
              <a:ext cx="154305" cy="302260"/>
            </a:xfrm>
            <a:custGeom>
              <a:avLst/>
              <a:gdLst/>
              <a:ahLst/>
              <a:cxnLst/>
              <a:rect l="l" t="t" r="r" b="b"/>
              <a:pathLst>
                <a:path w="154304" h="302259">
                  <a:moveTo>
                    <a:pt x="153923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153923" y="301751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F164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4236" y="1030224"/>
              <a:ext cx="154305" cy="527685"/>
            </a:xfrm>
            <a:custGeom>
              <a:avLst/>
              <a:gdLst/>
              <a:ahLst/>
              <a:cxnLst/>
              <a:rect l="l" t="t" r="r" b="b"/>
              <a:pathLst>
                <a:path w="154304" h="527685">
                  <a:moveTo>
                    <a:pt x="153923" y="0"/>
                  </a:moveTo>
                  <a:lnTo>
                    <a:pt x="0" y="0"/>
                  </a:lnTo>
                  <a:lnTo>
                    <a:pt x="0" y="527303"/>
                  </a:lnTo>
                  <a:lnTo>
                    <a:pt x="153923" y="527303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B3B3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4981955" y="1402889"/>
            <a:ext cx="3745412" cy="27347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44369" y="304016"/>
            <a:ext cx="5868670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solidFill>
                  <a:srgbClr val="000000"/>
                </a:solidFill>
                <a:latin typeface="Georgia"/>
                <a:cs typeface="Georgia"/>
              </a:rPr>
              <a:t>Prostate-Specific </a:t>
            </a:r>
            <a:r>
              <a:rPr dirty="0" sz="2200" spc="-10">
                <a:solidFill>
                  <a:srgbClr val="000000"/>
                </a:solidFill>
                <a:latin typeface="Georgia"/>
                <a:cs typeface="Georgia"/>
              </a:rPr>
              <a:t>Membrane </a:t>
            </a:r>
            <a:r>
              <a:rPr dirty="0" sz="2200" spc="-5">
                <a:solidFill>
                  <a:srgbClr val="000000"/>
                </a:solidFill>
                <a:latin typeface="Georgia"/>
                <a:cs typeface="Georgia"/>
              </a:rPr>
              <a:t>Antigen is a  Multi-Domain </a:t>
            </a:r>
            <a:r>
              <a:rPr dirty="0" sz="2200" spc="-10">
                <a:solidFill>
                  <a:srgbClr val="000000"/>
                </a:solidFill>
                <a:latin typeface="Georgia"/>
                <a:cs typeface="Georgia"/>
              </a:rPr>
              <a:t>Transmembrane</a:t>
            </a:r>
            <a:r>
              <a:rPr dirty="0" sz="2200" spc="85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200" spc="-5">
                <a:solidFill>
                  <a:srgbClr val="000000"/>
                </a:solidFill>
                <a:latin typeface="Georgia"/>
                <a:cs typeface="Georgia"/>
              </a:rPr>
              <a:t>Protein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2942" y="1319673"/>
            <a:ext cx="4084320" cy="27082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40665" marR="5080" indent="-228600">
              <a:lnSpc>
                <a:spcPct val="102200"/>
              </a:lnSpc>
              <a:spcBef>
                <a:spcPts val="90"/>
              </a:spcBef>
              <a:buClr>
                <a:srgbClr val="2985E1"/>
              </a:buClr>
              <a:buChar char="•"/>
              <a:tabLst>
                <a:tab pos="240665" algn="l"/>
                <a:tab pos="241300" algn="l"/>
              </a:tabLst>
            </a:pPr>
            <a:r>
              <a:rPr dirty="0" sz="1400" spc="15">
                <a:latin typeface="Arial"/>
                <a:cs typeface="Arial"/>
              </a:rPr>
              <a:t>PSMA </a:t>
            </a:r>
            <a:r>
              <a:rPr dirty="0" sz="1400" spc="5">
                <a:latin typeface="Arial"/>
                <a:cs typeface="Arial"/>
              </a:rPr>
              <a:t>is </a:t>
            </a:r>
            <a:r>
              <a:rPr dirty="0" sz="1400" spc="15">
                <a:latin typeface="Arial"/>
                <a:cs typeface="Arial"/>
              </a:rPr>
              <a:t>a </a:t>
            </a:r>
            <a:r>
              <a:rPr dirty="0" sz="1400">
                <a:latin typeface="Arial"/>
                <a:cs typeface="Arial"/>
              </a:rPr>
              <a:t>type </a:t>
            </a:r>
            <a:r>
              <a:rPr dirty="0" sz="1400" spc="5">
                <a:latin typeface="Arial"/>
                <a:cs typeface="Arial"/>
              </a:rPr>
              <a:t>II </a:t>
            </a:r>
            <a:r>
              <a:rPr dirty="0" sz="1400" spc="10">
                <a:latin typeface="Arial"/>
                <a:cs typeface="Arial"/>
              </a:rPr>
              <a:t>transmembrane </a:t>
            </a:r>
            <a:r>
              <a:rPr dirty="0" sz="1400" spc="5">
                <a:latin typeface="Arial"/>
                <a:cs typeface="Arial"/>
              </a:rPr>
              <a:t>protein that</a:t>
            </a:r>
            <a:r>
              <a:rPr dirty="0" sz="1400" spc="-135">
                <a:latin typeface="Arial"/>
                <a:cs typeface="Arial"/>
              </a:rPr>
              <a:t> </a:t>
            </a:r>
            <a:r>
              <a:rPr dirty="0" sz="1400" spc="5">
                <a:latin typeface="Arial"/>
                <a:cs typeface="Arial"/>
              </a:rPr>
              <a:t>is  internalized after ligand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5">
                <a:latin typeface="Arial"/>
                <a:cs typeface="Arial"/>
              </a:rPr>
              <a:t>binding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985E1"/>
              </a:buClr>
              <a:buFont typeface="Arial"/>
              <a:buChar char="•"/>
            </a:pPr>
            <a:endParaRPr sz="2050">
              <a:latin typeface="Arial"/>
              <a:cs typeface="Arial"/>
            </a:endParaRPr>
          </a:p>
          <a:p>
            <a:pPr marL="240665" marR="570865" indent="-228600">
              <a:lnSpc>
                <a:spcPct val="101400"/>
              </a:lnSpc>
              <a:buClr>
                <a:srgbClr val="2985E1"/>
              </a:buClr>
              <a:buChar char="•"/>
              <a:tabLst>
                <a:tab pos="240665" algn="l"/>
                <a:tab pos="241300" algn="l"/>
              </a:tabLst>
            </a:pPr>
            <a:r>
              <a:rPr dirty="0" sz="1400" spc="15">
                <a:latin typeface="Arial"/>
                <a:cs typeface="Arial"/>
              </a:rPr>
              <a:t>PSMA </a:t>
            </a:r>
            <a:r>
              <a:rPr dirty="0" sz="1400" spc="5">
                <a:latin typeface="Arial"/>
                <a:cs typeface="Arial"/>
              </a:rPr>
              <a:t>is </a:t>
            </a:r>
            <a:r>
              <a:rPr dirty="0" sz="1400" spc="10">
                <a:latin typeface="Arial"/>
                <a:cs typeface="Arial"/>
              </a:rPr>
              <a:t>expressed </a:t>
            </a:r>
            <a:r>
              <a:rPr dirty="0" sz="1400" spc="5">
                <a:latin typeface="Arial"/>
                <a:cs typeface="Arial"/>
              </a:rPr>
              <a:t>in the primary </a:t>
            </a:r>
            <a:r>
              <a:rPr dirty="0" sz="1400" spc="10">
                <a:latin typeface="Arial"/>
                <a:cs typeface="Arial"/>
              </a:rPr>
              <a:t>and</a:t>
            </a:r>
            <a:r>
              <a:rPr dirty="0" sz="1400" spc="-170">
                <a:latin typeface="Arial"/>
                <a:cs typeface="Arial"/>
              </a:rPr>
              <a:t> </a:t>
            </a:r>
            <a:r>
              <a:rPr dirty="0" sz="1400" spc="5">
                <a:latin typeface="Arial"/>
                <a:cs typeface="Arial"/>
              </a:rPr>
              <a:t>at  metastatic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5">
                <a:latin typeface="Arial"/>
                <a:cs typeface="Arial"/>
              </a:rPr>
              <a:t>sites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2985E1"/>
              </a:buClr>
              <a:buFont typeface="Arial"/>
              <a:buChar char="•"/>
            </a:pPr>
            <a:endParaRPr sz="2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lr>
                <a:srgbClr val="2985E1"/>
              </a:buClr>
              <a:buChar char="•"/>
              <a:tabLst>
                <a:tab pos="240665" algn="l"/>
                <a:tab pos="241300" algn="l"/>
              </a:tabLst>
            </a:pPr>
            <a:r>
              <a:rPr dirty="0" sz="1400" spc="15">
                <a:latin typeface="Arial"/>
                <a:cs typeface="Arial"/>
              </a:rPr>
              <a:t>PSMA </a:t>
            </a:r>
            <a:r>
              <a:rPr dirty="0" sz="1400" spc="5">
                <a:latin typeface="Arial"/>
                <a:cs typeface="Arial"/>
              </a:rPr>
              <a:t>expression varies </a:t>
            </a:r>
            <a:r>
              <a:rPr dirty="0" sz="1400" spc="10">
                <a:latin typeface="Arial"/>
                <a:cs typeface="Arial"/>
              </a:rPr>
              <a:t>by </a:t>
            </a:r>
            <a:r>
              <a:rPr dirty="0" sz="1400" spc="15">
                <a:latin typeface="Arial"/>
                <a:cs typeface="Arial"/>
              </a:rPr>
              <a:t>AR</a:t>
            </a:r>
            <a:r>
              <a:rPr dirty="0" sz="1400" spc="-200">
                <a:latin typeface="Arial"/>
                <a:cs typeface="Arial"/>
              </a:rPr>
              <a:t> </a:t>
            </a:r>
            <a:r>
              <a:rPr dirty="0" sz="1400" spc="5">
                <a:latin typeface="Arial"/>
                <a:cs typeface="Arial"/>
              </a:rPr>
              <a:t>signaling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2985E1"/>
              </a:buClr>
              <a:buFont typeface="Arial"/>
              <a:buChar char="•"/>
            </a:pPr>
            <a:endParaRPr sz="2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lr>
                <a:srgbClr val="2985E1"/>
              </a:buClr>
              <a:buChar char="•"/>
              <a:tabLst>
                <a:tab pos="240665" algn="l"/>
                <a:tab pos="241300" algn="l"/>
              </a:tabLst>
            </a:pPr>
            <a:r>
              <a:rPr dirty="0" sz="1400" spc="-15">
                <a:latin typeface="Arial"/>
                <a:cs typeface="Arial"/>
              </a:rPr>
              <a:t>PSMA</a:t>
            </a:r>
            <a:r>
              <a:rPr dirty="0" sz="1400" spc="-155">
                <a:latin typeface="Arial"/>
                <a:cs typeface="Arial"/>
              </a:rPr>
              <a:t> </a:t>
            </a:r>
            <a:r>
              <a:rPr dirty="0" sz="1400" spc="-15">
                <a:latin typeface="Arial"/>
                <a:cs typeface="Arial"/>
              </a:rPr>
              <a:t>does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have</a:t>
            </a:r>
            <a:r>
              <a:rPr dirty="0" sz="1400" spc="-95">
                <a:latin typeface="Arial"/>
                <a:cs typeface="Arial"/>
              </a:rPr>
              <a:t> </a:t>
            </a:r>
            <a:r>
              <a:rPr dirty="0" sz="1400" spc="-15">
                <a:latin typeface="Arial"/>
                <a:cs typeface="Arial"/>
              </a:rPr>
              <a:t>some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normal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organ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 spc="-30">
                <a:latin typeface="Arial"/>
                <a:cs typeface="Arial"/>
              </a:rPr>
              <a:t>expression</a:t>
            </a:r>
            <a:endParaRPr sz="1400">
              <a:latin typeface="Arial"/>
              <a:cs typeface="Arial"/>
            </a:endParaRPr>
          </a:p>
          <a:p>
            <a:pPr lvl="1" marL="698500" indent="-229235">
              <a:lnSpc>
                <a:spcPct val="100000"/>
              </a:lnSpc>
              <a:spcBef>
                <a:spcPts val="345"/>
              </a:spcBef>
              <a:buClr>
                <a:srgbClr val="2985E1"/>
              </a:buClr>
              <a:buChar char="–"/>
              <a:tabLst>
                <a:tab pos="697865" algn="l"/>
                <a:tab pos="698500" algn="l"/>
              </a:tabLst>
            </a:pPr>
            <a:r>
              <a:rPr dirty="0" sz="1250">
                <a:latin typeface="Arial"/>
                <a:cs typeface="Arial"/>
              </a:rPr>
              <a:t>Kupffer</a:t>
            </a:r>
            <a:r>
              <a:rPr dirty="0" sz="1250" spc="15">
                <a:latin typeface="Arial"/>
                <a:cs typeface="Arial"/>
              </a:rPr>
              <a:t> </a:t>
            </a:r>
            <a:r>
              <a:rPr dirty="0" sz="1250" spc="10">
                <a:latin typeface="Arial"/>
                <a:cs typeface="Arial"/>
              </a:rPr>
              <a:t>cells</a:t>
            </a:r>
            <a:endParaRPr sz="1250">
              <a:latin typeface="Arial"/>
              <a:cs typeface="Arial"/>
            </a:endParaRPr>
          </a:p>
          <a:p>
            <a:pPr lvl="1" marL="698500" indent="-229235">
              <a:lnSpc>
                <a:spcPct val="100000"/>
              </a:lnSpc>
              <a:spcBef>
                <a:spcPts val="335"/>
              </a:spcBef>
              <a:buClr>
                <a:srgbClr val="2985E1"/>
              </a:buClr>
              <a:buChar char="–"/>
              <a:tabLst>
                <a:tab pos="697865" algn="l"/>
                <a:tab pos="698500" algn="l"/>
              </a:tabLst>
            </a:pPr>
            <a:r>
              <a:rPr dirty="0" sz="1250" spc="10">
                <a:latin typeface="Arial"/>
                <a:cs typeface="Arial"/>
              </a:rPr>
              <a:t>Proximal </a:t>
            </a:r>
            <a:r>
              <a:rPr dirty="0" sz="1250" spc="5">
                <a:latin typeface="Arial"/>
                <a:cs typeface="Arial"/>
              </a:rPr>
              <a:t>renal</a:t>
            </a:r>
            <a:r>
              <a:rPr dirty="0" sz="1250" spc="15">
                <a:latin typeface="Arial"/>
                <a:cs typeface="Arial"/>
              </a:rPr>
              <a:t> </a:t>
            </a:r>
            <a:r>
              <a:rPr dirty="0" sz="1250" spc="5">
                <a:latin typeface="Arial"/>
                <a:cs typeface="Arial"/>
              </a:rPr>
              <a:t>tubules</a:t>
            </a:r>
            <a:endParaRPr sz="12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5235" y="4569113"/>
            <a:ext cx="6407785" cy="477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91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AR, </a:t>
            </a:r>
            <a:r>
              <a:rPr dirty="0" sz="800" spc="-5">
                <a:latin typeface="Arial"/>
                <a:cs typeface="Arial"/>
              </a:rPr>
              <a:t>androgen receptor; </a:t>
            </a:r>
            <a:r>
              <a:rPr dirty="0" sz="800">
                <a:latin typeface="Arial"/>
                <a:cs typeface="Arial"/>
              </a:rPr>
              <a:t>PSMA, prostate-specific membrane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antigen.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ts val="860"/>
              </a:lnSpc>
              <a:spcBef>
                <a:spcPts val="65"/>
              </a:spcBef>
            </a:pPr>
            <a:r>
              <a:rPr dirty="0" sz="800" spc="-5">
                <a:latin typeface="Arial"/>
                <a:cs typeface="Arial"/>
              </a:rPr>
              <a:t>1. Evans </a:t>
            </a:r>
            <a:r>
              <a:rPr dirty="0" sz="800">
                <a:latin typeface="Arial"/>
                <a:cs typeface="Arial"/>
              </a:rPr>
              <a:t>JC, </a:t>
            </a:r>
            <a:r>
              <a:rPr dirty="0" sz="800" spc="-5">
                <a:latin typeface="Arial"/>
                <a:cs typeface="Arial"/>
              </a:rPr>
              <a:t>et al. </a:t>
            </a:r>
            <a:r>
              <a:rPr dirty="0" sz="800">
                <a:latin typeface="Arial"/>
                <a:cs typeface="Arial"/>
              </a:rPr>
              <a:t>Br J Pharmacol. </a:t>
            </a:r>
            <a:r>
              <a:rPr dirty="0" sz="800" spc="-5">
                <a:latin typeface="Arial"/>
                <a:cs typeface="Arial"/>
              </a:rPr>
              <a:t>2016;173(21):3041–3079. 2. </a:t>
            </a:r>
            <a:r>
              <a:rPr dirty="0" sz="800">
                <a:latin typeface="Arial"/>
                <a:cs typeface="Arial"/>
              </a:rPr>
              <a:t>Liu </a:t>
            </a:r>
            <a:r>
              <a:rPr dirty="0" sz="800" spc="-5">
                <a:latin typeface="Arial"/>
                <a:cs typeface="Arial"/>
              </a:rPr>
              <a:t>H, et al. Cancer Res.1998;58(18):4055–4060. 3. </a:t>
            </a:r>
            <a:r>
              <a:rPr dirty="0" sz="800">
                <a:latin typeface="Arial"/>
                <a:cs typeface="Arial"/>
              </a:rPr>
              <a:t>Wright GL Jr, </a:t>
            </a:r>
            <a:r>
              <a:rPr dirty="0" sz="800" spc="-5">
                <a:latin typeface="Arial"/>
                <a:cs typeface="Arial"/>
              </a:rPr>
              <a:t>et al. Urol  </a:t>
            </a:r>
            <a:r>
              <a:rPr dirty="0" sz="800">
                <a:latin typeface="Arial"/>
                <a:cs typeface="Arial"/>
              </a:rPr>
              <a:t>Oncol. </a:t>
            </a:r>
            <a:r>
              <a:rPr dirty="0" sz="800" spc="-5">
                <a:latin typeface="Arial"/>
                <a:cs typeface="Arial"/>
              </a:rPr>
              <a:t>1995;1(1):18–28. 4. Evans </a:t>
            </a:r>
            <a:r>
              <a:rPr dirty="0" sz="800">
                <a:latin typeface="Arial"/>
                <a:cs typeface="Arial"/>
              </a:rPr>
              <a:t>MJ, </a:t>
            </a:r>
            <a:r>
              <a:rPr dirty="0" sz="800" spc="-5">
                <a:latin typeface="Arial"/>
                <a:cs typeface="Arial"/>
              </a:rPr>
              <a:t>et al. Proc Natl </a:t>
            </a:r>
            <a:r>
              <a:rPr dirty="0" sz="800">
                <a:latin typeface="Arial"/>
                <a:cs typeface="Arial"/>
              </a:rPr>
              <a:t>Acad Sci USA. </a:t>
            </a:r>
            <a:r>
              <a:rPr dirty="0" sz="800" spc="-5">
                <a:latin typeface="Arial"/>
                <a:cs typeface="Arial"/>
              </a:rPr>
              <a:t>2011;108(23):9578–9582. 5. Chang </a:t>
            </a:r>
            <a:r>
              <a:rPr dirty="0" sz="800">
                <a:latin typeface="Arial"/>
                <a:cs typeface="Arial"/>
              </a:rPr>
              <a:t>SS, </a:t>
            </a:r>
            <a:r>
              <a:rPr dirty="0" sz="800" spc="-5">
                <a:latin typeface="Arial"/>
                <a:cs typeface="Arial"/>
              </a:rPr>
              <a:t>et al. Cancer </a:t>
            </a:r>
            <a:r>
              <a:rPr dirty="0" sz="800">
                <a:latin typeface="Arial"/>
                <a:cs typeface="Arial"/>
              </a:rPr>
              <a:t>Res.  </a:t>
            </a:r>
            <a:r>
              <a:rPr dirty="0" sz="800" spc="-5">
                <a:latin typeface="Arial"/>
                <a:cs typeface="Arial"/>
              </a:rPr>
              <a:t>1999;59(13):3192–3198. 6. </a:t>
            </a:r>
            <a:r>
              <a:rPr dirty="0" sz="800">
                <a:latin typeface="Arial"/>
                <a:cs typeface="Arial"/>
              </a:rPr>
              <a:t>Israeli RS, </a:t>
            </a:r>
            <a:r>
              <a:rPr dirty="0" sz="800" spc="-5">
                <a:latin typeface="Arial"/>
                <a:cs typeface="Arial"/>
              </a:rPr>
              <a:t>et al. Cancer </a:t>
            </a:r>
            <a:r>
              <a:rPr dirty="0" sz="800">
                <a:latin typeface="Arial"/>
                <a:cs typeface="Arial"/>
              </a:rPr>
              <a:t>Res. </a:t>
            </a:r>
            <a:r>
              <a:rPr dirty="0" sz="800" spc="-5">
                <a:latin typeface="Arial"/>
                <a:cs typeface="Arial"/>
              </a:rPr>
              <a:t>1994;54(7):1807–1811. 7. </a:t>
            </a:r>
            <a:r>
              <a:rPr dirty="0" sz="800">
                <a:latin typeface="Arial"/>
                <a:cs typeface="Arial"/>
              </a:rPr>
              <a:t>Tolkach Y, </a:t>
            </a:r>
            <a:r>
              <a:rPr dirty="0" sz="800" spc="-5">
                <a:latin typeface="Arial"/>
                <a:cs typeface="Arial"/>
              </a:rPr>
              <a:t>et al. Oncotarget.</a:t>
            </a:r>
            <a:r>
              <a:rPr dirty="0" sz="800" spc="3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2019;10(41):4149–4160.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4236" y="0"/>
            <a:ext cx="154305" cy="1557655"/>
            <a:chOff x="364236" y="0"/>
            <a:chExt cx="154305" cy="1557655"/>
          </a:xfrm>
        </p:grpSpPr>
        <p:sp>
          <p:nvSpPr>
            <p:cNvPr id="3" name="object 3"/>
            <p:cNvSpPr/>
            <p:nvPr/>
          </p:nvSpPr>
          <p:spPr>
            <a:xfrm>
              <a:off x="364236" y="0"/>
              <a:ext cx="154305" cy="728980"/>
            </a:xfrm>
            <a:custGeom>
              <a:avLst/>
              <a:gdLst/>
              <a:ahLst/>
              <a:cxnLst/>
              <a:rect l="l" t="t" r="r" b="b"/>
              <a:pathLst>
                <a:path w="154304" h="728980">
                  <a:moveTo>
                    <a:pt x="153911" y="0"/>
                  </a:moveTo>
                  <a:lnTo>
                    <a:pt x="0" y="0"/>
                  </a:lnTo>
                  <a:lnTo>
                    <a:pt x="0" y="728472"/>
                  </a:lnTo>
                  <a:lnTo>
                    <a:pt x="153911" y="728472"/>
                  </a:lnTo>
                  <a:lnTo>
                    <a:pt x="153911" y="0"/>
                  </a:lnTo>
                  <a:close/>
                </a:path>
              </a:pathLst>
            </a:custGeom>
            <a:solidFill>
              <a:srgbClr val="2985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64236" y="728472"/>
              <a:ext cx="154305" cy="302260"/>
            </a:xfrm>
            <a:custGeom>
              <a:avLst/>
              <a:gdLst/>
              <a:ahLst/>
              <a:cxnLst/>
              <a:rect l="l" t="t" r="r" b="b"/>
              <a:pathLst>
                <a:path w="154304" h="302259">
                  <a:moveTo>
                    <a:pt x="153923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153923" y="301751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F164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4236" y="1030224"/>
              <a:ext cx="154305" cy="527685"/>
            </a:xfrm>
            <a:custGeom>
              <a:avLst/>
              <a:gdLst/>
              <a:ahLst/>
              <a:cxnLst/>
              <a:rect l="l" t="t" r="r" b="b"/>
              <a:pathLst>
                <a:path w="154304" h="527685">
                  <a:moveTo>
                    <a:pt x="153923" y="0"/>
                  </a:moveTo>
                  <a:lnTo>
                    <a:pt x="0" y="0"/>
                  </a:lnTo>
                  <a:lnTo>
                    <a:pt x="0" y="527303"/>
                  </a:lnTo>
                  <a:lnTo>
                    <a:pt x="153923" y="527303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B3B3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4292" y="186372"/>
            <a:ext cx="727583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000000"/>
                </a:solidFill>
                <a:latin typeface="Arial"/>
                <a:cs typeface="Arial"/>
              </a:rPr>
              <a:t>How </a:t>
            </a:r>
            <a:r>
              <a:rPr dirty="0" sz="240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dirty="0" sz="2400" spc="-5">
                <a:solidFill>
                  <a:srgbClr val="000000"/>
                </a:solidFill>
                <a:latin typeface="Arial"/>
                <a:cs typeface="Arial"/>
              </a:rPr>
              <a:t>target PSMA: Antibodies, fragments, small  molecules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73128" y="4241117"/>
            <a:ext cx="815975" cy="643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38100" marR="30480" indent="-1270">
              <a:lnSpc>
                <a:spcPct val="100000"/>
              </a:lnSpc>
              <a:spcBef>
                <a:spcPts val="105"/>
              </a:spcBef>
            </a:pPr>
            <a:r>
              <a:rPr dirty="0" sz="1350" b="1">
                <a:latin typeface="Calibri"/>
                <a:cs typeface="Calibri"/>
              </a:rPr>
              <a:t>Minibody  </a:t>
            </a:r>
            <a:r>
              <a:rPr dirty="0" sz="1350" spc="-5" b="1">
                <a:latin typeface="Calibri"/>
                <a:cs typeface="Calibri"/>
              </a:rPr>
              <a:t>(sc</a:t>
            </a:r>
            <a:r>
              <a:rPr dirty="0" sz="1350" b="1">
                <a:latin typeface="Calibri"/>
                <a:cs typeface="Calibri"/>
              </a:rPr>
              <a:t>F</a:t>
            </a:r>
            <a:r>
              <a:rPr dirty="0" sz="1350" spc="-10" b="1">
                <a:latin typeface="Calibri"/>
                <a:cs typeface="Calibri"/>
              </a:rPr>
              <a:t>v</a:t>
            </a:r>
            <a:r>
              <a:rPr dirty="0" sz="1350" spc="5" b="1">
                <a:latin typeface="Calibri"/>
                <a:cs typeface="Calibri"/>
              </a:rPr>
              <a:t>-</a:t>
            </a:r>
            <a:r>
              <a:rPr dirty="0" sz="1350" b="1">
                <a:latin typeface="Calibri"/>
                <a:cs typeface="Calibri"/>
              </a:rPr>
              <a:t>C</a:t>
            </a:r>
            <a:r>
              <a:rPr dirty="0" baseline="-18518" sz="1350" spc="-7" b="1">
                <a:latin typeface="Calibri"/>
                <a:cs typeface="Calibri"/>
              </a:rPr>
              <a:t>H3</a:t>
            </a:r>
            <a:r>
              <a:rPr dirty="0" sz="1350" spc="-5" b="1">
                <a:latin typeface="Calibri"/>
                <a:cs typeface="Calibri"/>
              </a:rPr>
              <a:t>)</a:t>
            </a:r>
            <a:r>
              <a:rPr dirty="0" baseline="-18518" sz="1350" b="1">
                <a:latin typeface="Calibri"/>
                <a:cs typeface="Calibri"/>
              </a:rPr>
              <a:t>2</a:t>
            </a:r>
            <a:endParaRPr baseline="-18518" sz="13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350" b="1">
                <a:latin typeface="Calibri"/>
                <a:cs typeface="Calibri"/>
              </a:rPr>
              <a:t>80</a:t>
            </a:r>
            <a:r>
              <a:rPr dirty="0" sz="1350" spc="-20" b="1">
                <a:latin typeface="Calibri"/>
                <a:cs typeface="Calibri"/>
              </a:rPr>
              <a:t> </a:t>
            </a:r>
            <a:r>
              <a:rPr dirty="0" sz="1350" spc="-5" b="1">
                <a:latin typeface="Calibri"/>
                <a:cs typeface="Calibri"/>
              </a:rPr>
              <a:t>kDa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651185" y="3122617"/>
            <a:ext cx="749300" cy="1084580"/>
            <a:chOff x="4651185" y="3122617"/>
            <a:chExt cx="749300" cy="1084580"/>
          </a:xfrm>
        </p:grpSpPr>
        <p:sp>
          <p:nvSpPr>
            <p:cNvPr id="9" name="object 9"/>
            <p:cNvSpPr/>
            <p:nvPr/>
          </p:nvSpPr>
          <p:spPr>
            <a:xfrm>
              <a:off x="5084826" y="3726940"/>
              <a:ext cx="302260" cy="466725"/>
            </a:xfrm>
            <a:custGeom>
              <a:avLst/>
              <a:gdLst/>
              <a:ahLst/>
              <a:cxnLst/>
              <a:rect l="l" t="t" r="r" b="b"/>
              <a:pathLst>
                <a:path w="302260" h="466725">
                  <a:moveTo>
                    <a:pt x="245872" y="0"/>
                  </a:moveTo>
                  <a:lnTo>
                    <a:pt x="231787" y="0"/>
                  </a:lnTo>
                  <a:lnTo>
                    <a:pt x="219875" y="2451"/>
                  </a:lnTo>
                  <a:lnTo>
                    <a:pt x="205790" y="4889"/>
                  </a:lnTo>
                  <a:lnTo>
                    <a:pt x="162471" y="29324"/>
                  </a:lnTo>
                  <a:lnTo>
                    <a:pt x="134302" y="56197"/>
                  </a:lnTo>
                  <a:lnTo>
                    <a:pt x="106146" y="87960"/>
                  </a:lnTo>
                  <a:lnTo>
                    <a:pt x="77990" y="125818"/>
                  </a:lnTo>
                  <a:lnTo>
                    <a:pt x="54152" y="171018"/>
                  </a:lnTo>
                  <a:lnTo>
                    <a:pt x="32499" y="216217"/>
                  </a:lnTo>
                  <a:lnTo>
                    <a:pt x="16243" y="261416"/>
                  </a:lnTo>
                  <a:lnTo>
                    <a:pt x="6502" y="306616"/>
                  </a:lnTo>
                  <a:lnTo>
                    <a:pt x="0" y="345706"/>
                  </a:lnTo>
                  <a:lnTo>
                    <a:pt x="2171" y="383578"/>
                  </a:lnTo>
                  <a:lnTo>
                    <a:pt x="11912" y="428777"/>
                  </a:lnTo>
                  <a:lnTo>
                    <a:pt x="47663" y="462978"/>
                  </a:lnTo>
                  <a:lnTo>
                    <a:pt x="58483" y="466648"/>
                  </a:lnTo>
                  <a:lnTo>
                    <a:pt x="82321" y="466648"/>
                  </a:lnTo>
                  <a:lnTo>
                    <a:pt x="96393" y="460540"/>
                  </a:lnTo>
                  <a:lnTo>
                    <a:pt x="110477" y="455650"/>
                  </a:lnTo>
                  <a:lnTo>
                    <a:pt x="167881" y="412902"/>
                  </a:lnTo>
                  <a:lnTo>
                    <a:pt x="198208" y="378688"/>
                  </a:lnTo>
                  <a:lnTo>
                    <a:pt x="224205" y="340829"/>
                  </a:lnTo>
                  <a:lnTo>
                    <a:pt x="250202" y="298069"/>
                  </a:lnTo>
                  <a:lnTo>
                    <a:pt x="271868" y="250431"/>
                  </a:lnTo>
                  <a:lnTo>
                    <a:pt x="285940" y="205232"/>
                  </a:lnTo>
                  <a:lnTo>
                    <a:pt x="297865" y="160032"/>
                  </a:lnTo>
                  <a:lnTo>
                    <a:pt x="302196" y="119722"/>
                  </a:lnTo>
                  <a:lnTo>
                    <a:pt x="302196" y="83070"/>
                  </a:lnTo>
                  <a:lnTo>
                    <a:pt x="290283" y="37871"/>
                  </a:lnTo>
                  <a:lnTo>
                    <a:pt x="255612" y="2451"/>
                  </a:lnTo>
                  <a:lnTo>
                    <a:pt x="245872" y="0"/>
                  </a:lnTo>
                  <a:close/>
                </a:path>
              </a:pathLst>
            </a:custGeom>
            <a:solidFill>
              <a:srgbClr val="7A00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084826" y="3726940"/>
              <a:ext cx="302260" cy="466725"/>
            </a:xfrm>
            <a:custGeom>
              <a:avLst/>
              <a:gdLst/>
              <a:ahLst/>
              <a:cxnLst/>
              <a:rect l="l" t="t" r="r" b="b"/>
              <a:pathLst>
                <a:path w="302260" h="466725">
                  <a:moveTo>
                    <a:pt x="250202" y="298069"/>
                  </a:moveTo>
                  <a:lnTo>
                    <a:pt x="224205" y="340829"/>
                  </a:lnTo>
                  <a:lnTo>
                    <a:pt x="198208" y="378688"/>
                  </a:lnTo>
                  <a:lnTo>
                    <a:pt x="167881" y="412902"/>
                  </a:lnTo>
                  <a:lnTo>
                    <a:pt x="125641" y="447103"/>
                  </a:lnTo>
                  <a:lnTo>
                    <a:pt x="96393" y="460540"/>
                  </a:lnTo>
                  <a:lnTo>
                    <a:pt x="82321" y="466648"/>
                  </a:lnTo>
                  <a:lnTo>
                    <a:pt x="70408" y="466648"/>
                  </a:lnTo>
                  <a:lnTo>
                    <a:pt x="58483" y="466648"/>
                  </a:lnTo>
                  <a:lnTo>
                    <a:pt x="47663" y="462978"/>
                  </a:lnTo>
                  <a:lnTo>
                    <a:pt x="11912" y="428777"/>
                  </a:lnTo>
                  <a:lnTo>
                    <a:pt x="2171" y="383578"/>
                  </a:lnTo>
                  <a:lnTo>
                    <a:pt x="0" y="345706"/>
                  </a:lnTo>
                  <a:lnTo>
                    <a:pt x="6502" y="306616"/>
                  </a:lnTo>
                  <a:lnTo>
                    <a:pt x="16243" y="261416"/>
                  </a:lnTo>
                  <a:lnTo>
                    <a:pt x="32499" y="216217"/>
                  </a:lnTo>
                  <a:lnTo>
                    <a:pt x="54152" y="171018"/>
                  </a:lnTo>
                  <a:lnTo>
                    <a:pt x="77990" y="125818"/>
                  </a:lnTo>
                  <a:lnTo>
                    <a:pt x="106146" y="87960"/>
                  </a:lnTo>
                  <a:lnTo>
                    <a:pt x="134302" y="56197"/>
                  </a:lnTo>
                  <a:lnTo>
                    <a:pt x="162471" y="29324"/>
                  </a:lnTo>
                  <a:lnTo>
                    <a:pt x="205790" y="4889"/>
                  </a:lnTo>
                  <a:lnTo>
                    <a:pt x="219875" y="2451"/>
                  </a:lnTo>
                  <a:lnTo>
                    <a:pt x="231787" y="0"/>
                  </a:lnTo>
                  <a:lnTo>
                    <a:pt x="245872" y="0"/>
                  </a:lnTo>
                  <a:lnTo>
                    <a:pt x="255612" y="2451"/>
                  </a:lnTo>
                  <a:lnTo>
                    <a:pt x="290283" y="37871"/>
                  </a:lnTo>
                  <a:lnTo>
                    <a:pt x="302196" y="83070"/>
                  </a:lnTo>
                  <a:lnTo>
                    <a:pt x="302196" y="119722"/>
                  </a:lnTo>
                  <a:lnTo>
                    <a:pt x="297865" y="160032"/>
                  </a:lnTo>
                  <a:lnTo>
                    <a:pt x="285940" y="205232"/>
                  </a:lnTo>
                  <a:lnTo>
                    <a:pt x="271868" y="250431"/>
                  </a:lnTo>
                  <a:lnTo>
                    <a:pt x="250202" y="298069"/>
                  </a:lnTo>
                </a:path>
              </a:pathLst>
            </a:custGeom>
            <a:ln w="25908">
              <a:solidFill>
                <a:srgbClr val="7A00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084826" y="3726945"/>
              <a:ext cx="302260" cy="466725"/>
            </a:xfrm>
            <a:custGeom>
              <a:avLst/>
              <a:gdLst/>
              <a:ahLst/>
              <a:cxnLst/>
              <a:rect l="l" t="t" r="r" b="b"/>
              <a:pathLst>
                <a:path w="302260" h="466725">
                  <a:moveTo>
                    <a:pt x="70408" y="0"/>
                  </a:moveTo>
                  <a:lnTo>
                    <a:pt x="58483" y="0"/>
                  </a:lnTo>
                  <a:lnTo>
                    <a:pt x="47663" y="2438"/>
                  </a:lnTo>
                  <a:lnTo>
                    <a:pt x="18415" y="26873"/>
                  </a:lnTo>
                  <a:lnTo>
                    <a:pt x="2171" y="83057"/>
                  </a:lnTo>
                  <a:lnTo>
                    <a:pt x="0" y="119710"/>
                  </a:lnTo>
                  <a:lnTo>
                    <a:pt x="6502" y="160019"/>
                  </a:lnTo>
                  <a:lnTo>
                    <a:pt x="16243" y="205219"/>
                  </a:lnTo>
                  <a:lnTo>
                    <a:pt x="32499" y="250418"/>
                  </a:lnTo>
                  <a:lnTo>
                    <a:pt x="54152" y="298068"/>
                  </a:lnTo>
                  <a:lnTo>
                    <a:pt x="77990" y="340817"/>
                  </a:lnTo>
                  <a:lnTo>
                    <a:pt x="106146" y="378688"/>
                  </a:lnTo>
                  <a:lnTo>
                    <a:pt x="134302" y="412889"/>
                  </a:lnTo>
                  <a:lnTo>
                    <a:pt x="177634" y="447090"/>
                  </a:lnTo>
                  <a:lnTo>
                    <a:pt x="205790" y="460540"/>
                  </a:lnTo>
                  <a:lnTo>
                    <a:pt x="219875" y="466636"/>
                  </a:lnTo>
                  <a:lnTo>
                    <a:pt x="245872" y="466636"/>
                  </a:lnTo>
                  <a:lnTo>
                    <a:pt x="255612" y="462978"/>
                  </a:lnTo>
                  <a:lnTo>
                    <a:pt x="290283" y="428777"/>
                  </a:lnTo>
                  <a:lnTo>
                    <a:pt x="302196" y="383578"/>
                  </a:lnTo>
                  <a:lnTo>
                    <a:pt x="302196" y="345706"/>
                  </a:lnTo>
                  <a:lnTo>
                    <a:pt x="297865" y="306616"/>
                  </a:lnTo>
                  <a:lnTo>
                    <a:pt x="285940" y="261416"/>
                  </a:lnTo>
                  <a:lnTo>
                    <a:pt x="271868" y="216217"/>
                  </a:lnTo>
                  <a:lnTo>
                    <a:pt x="250202" y="171018"/>
                  </a:lnTo>
                  <a:lnTo>
                    <a:pt x="224205" y="125818"/>
                  </a:lnTo>
                  <a:lnTo>
                    <a:pt x="198208" y="87947"/>
                  </a:lnTo>
                  <a:lnTo>
                    <a:pt x="167881" y="56184"/>
                  </a:lnTo>
                  <a:lnTo>
                    <a:pt x="139725" y="29311"/>
                  </a:lnTo>
                  <a:lnTo>
                    <a:pt x="96393" y="4876"/>
                  </a:lnTo>
                  <a:lnTo>
                    <a:pt x="82321" y="2438"/>
                  </a:lnTo>
                  <a:lnTo>
                    <a:pt x="70408" y="0"/>
                  </a:lnTo>
                  <a:close/>
                </a:path>
              </a:pathLst>
            </a:custGeom>
            <a:solidFill>
              <a:srgbClr val="B75F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084826" y="3726945"/>
              <a:ext cx="302260" cy="466725"/>
            </a:xfrm>
            <a:custGeom>
              <a:avLst/>
              <a:gdLst/>
              <a:ahLst/>
              <a:cxnLst/>
              <a:rect l="l" t="t" r="r" b="b"/>
              <a:pathLst>
                <a:path w="302260" h="466725">
                  <a:moveTo>
                    <a:pt x="250202" y="171018"/>
                  </a:moveTo>
                  <a:lnTo>
                    <a:pt x="271868" y="216217"/>
                  </a:lnTo>
                  <a:lnTo>
                    <a:pt x="285940" y="261416"/>
                  </a:lnTo>
                  <a:lnTo>
                    <a:pt x="297865" y="306616"/>
                  </a:lnTo>
                  <a:lnTo>
                    <a:pt x="302196" y="345706"/>
                  </a:lnTo>
                  <a:lnTo>
                    <a:pt x="302196" y="383578"/>
                  </a:lnTo>
                  <a:lnTo>
                    <a:pt x="290283" y="428777"/>
                  </a:lnTo>
                  <a:lnTo>
                    <a:pt x="255612" y="462978"/>
                  </a:lnTo>
                  <a:lnTo>
                    <a:pt x="245872" y="466636"/>
                  </a:lnTo>
                  <a:lnTo>
                    <a:pt x="231787" y="466636"/>
                  </a:lnTo>
                  <a:lnTo>
                    <a:pt x="219875" y="466636"/>
                  </a:lnTo>
                  <a:lnTo>
                    <a:pt x="205790" y="460540"/>
                  </a:lnTo>
                  <a:lnTo>
                    <a:pt x="191719" y="455650"/>
                  </a:lnTo>
                  <a:lnTo>
                    <a:pt x="177634" y="447090"/>
                  </a:lnTo>
                  <a:lnTo>
                    <a:pt x="134302" y="412889"/>
                  </a:lnTo>
                  <a:lnTo>
                    <a:pt x="106146" y="378688"/>
                  </a:lnTo>
                  <a:lnTo>
                    <a:pt x="77990" y="340817"/>
                  </a:lnTo>
                  <a:lnTo>
                    <a:pt x="54152" y="298068"/>
                  </a:lnTo>
                  <a:lnTo>
                    <a:pt x="32499" y="250418"/>
                  </a:lnTo>
                  <a:lnTo>
                    <a:pt x="16243" y="205219"/>
                  </a:lnTo>
                  <a:lnTo>
                    <a:pt x="6502" y="160019"/>
                  </a:lnTo>
                  <a:lnTo>
                    <a:pt x="0" y="119710"/>
                  </a:lnTo>
                  <a:lnTo>
                    <a:pt x="2171" y="83057"/>
                  </a:lnTo>
                  <a:lnTo>
                    <a:pt x="11912" y="37871"/>
                  </a:lnTo>
                  <a:lnTo>
                    <a:pt x="47663" y="2438"/>
                  </a:lnTo>
                  <a:lnTo>
                    <a:pt x="58483" y="0"/>
                  </a:lnTo>
                  <a:lnTo>
                    <a:pt x="70408" y="0"/>
                  </a:lnTo>
                  <a:lnTo>
                    <a:pt x="82321" y="2438"/>
                  </a:lnTo>
                  <a:lnTo>
                    <a:pt x="96393" y="4876"/>
                  </a:lnTo>
                  <a:lnTo>
                    <a:pt x="139725" y="29311"/>
                  </a:lnTo>
                  <a:lnTo>
                    <a:pt x="167881" y="56184"/>
                  </a:lnTo>
                  <a:lnTo>
                    <a:pt x="198208" y="87947"/>
                  </a:lnTo>
                  <a:lnTo>
                    <a:pt x="224205" y="125818"/>
                  </a:lnTo>
                  <a:lnTo>
                    <a:pt x="250202" y="171018"/>
                  </a:lnTo>
                </a:path>
              </a:pathLst>
            </a:custGeom>
            <a:ln w="25908">
              <a:solidFill>
                <a:srgbClr val="B75FF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755640" y="3135635"/>
              <a:ext cx="360680" cy="405765"/>
            </a:xfrm>
            <a:custGeom>
              <a:avLst/>
              <a:gdLst/>
              <a:ahLst/>
              <a:cxnLst/>
              <a:rect l="l" t="t" r="r" b="b"/>
              <a:pathLst>
                <a:path w="360679" h="405764">
                  <a:moveTo>
                    <a:pt x="89750" y="0"/>
                  </a:moveTo>
                  <a:lnTo>
                    <a:pt x="60553" y="0"/>
                  </a:lnTo>
                  <a:lnTo>
                    <a:pt x="46494" y="2425"/>
                  </a:lnTo>
                  <a:lnTo>
                    <a:pt x="8648" y="29235"/>
                  </a:lnTo>
                  <a:lnTo>
                    <a:pt x="0" y="56032"/>
                  </a:lnTo>
                  <a:lnTo>
                    <a:pt x="0" y="101117"/>
                  </a:lnTo>
                  <a:lnTo>
                    <a:pt x="23787" y="175425"/>
                  </a:lnTo>
                  <a:lnTo>
                    <a:pt x="42176" y="215633"/>
                  </a:lnTo>
                  <a:lnTo>
                    <a:pt x="68122" y="254622"/>
                  </a:lnTo>
                  <a:lnTo>
                    <a:pt x="98412" y="292379"/>
                  </a:lnTo>
                  <a:lnTo>
                    <a:pt x="134099" y="326491"/>
                  </a:lnTo>
                  <a:lnTo>
                    <a:pt x="169786" y="355739"/>
                  </a:lnTo>
                  <a:lnTo>
                    <a:pt x="205460" y="380098"/>
                  </a:lnTo>
                  <a:lnTo>
                    <a:pt x="268185" y="403250"/>
                  </a:lnTo>
                  <a:lnTo>
                    <a:pt x="299554" y="405688"/>
                  </a:lnTo>
                  <a:lnTo>
                    <a:pt x="323341" y="400811"/>
                  </a:lnTo>
                  <a:lnTo>
                    <a:pt x="341718" y="384975"/>
                  </a:lnTo>
                  <a:lnTo>
                    <a:pt x="349288" y="377659"/>
                  </a:lnTo>
                  <a:lnTo>
                    <a:pt x="355777" y="364261"/>
                  </a:lnTo>
                  <a:lnTo>
                    <a:pt x="360108" y="337464"/>
                  </a:lnTo>
                  <a:lnTo>
                    <a:pt x="357949" y="305790"/>
                  </a:lnTo>
                  <a:lnTo>
                    <a:pt x="351459" y="268020"/>
                  </a:lnTo>
                  <a:lnTo>
                    <a:pt x="337400" y="231470"/>
                  </a:lnTo>
                  <a:lnTo>
                    <a:pt x="315772" y="191261"/>
                  </a:lnTo>
                  <a:lnTo>
                    <a:pt x="289813" y="151066"/>
                  </a:lnTo>
                  <a:lnTo>
                    <a:pt x="259537" y="112077"/>
                  </a:lnTo>
                  <a:lnTo>
                    <a:pt x="226009" y="76746"/>
                  </a:lnTo>
                  <a:lnTo>
                    <a:pt x="190322" y="47510"/>
                  </a:lnTo>
                  <a:lnTo>
                    <a:pt x="155727" y="26796"/>
                  </a:lnTo>
                  <a:lnTo>
                    <a:pt x="89750" y="0"/>
                  </a:lnTo>
                  <a:close/>
                </a:path>
              </a:pathLst>
            </a:custGeom>
            <a:solidFill>
              <a:srgbClr val="00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755640" y="3135635"/>
              <a:ext cx="360680" cy="405765"/>
            </a:xfrm>
            <a:custGeom>
              <a:avLst/>
              <a:gdLst/>
              <a:ahLst/>
              <a:cxnLst/>
              <a:rect l="l" t="t" r="r" b="b"/>
              <a:pathLst>
                <a:path w="360679" h="405764">
                  <a:moveTo>
                    <a:pt x="259537" y="112077"/>
                  </a:moveTo>
                  <a:lnTo>
                    <a:pt x="289813" y="151066"/>
                  </a:lnTo>
                  <a:lnTo>
                    <a:pt x="315772" y="191261"/>
                  </a:lnTo>
                  <a:lnTo>
                    <a:pt x="337400" y="231470"/>
                  </a:lnTo>
                  <a:lnTo>
                    <a:pt x="351459" y="268020"/>
                  </a:lnTo>
                  <a:lnTo>
                    <a:pt x="357949" y="305790"/>
                  </a:lnTo>
                  <a:lnTo>
                    <a:pt x="360108" y="337464"/>
                  </a:lnTo>
                  <a:lnTo>
                    <a:pt x="357949" y="350862"/>
                  </a:lnTo>
                  <a:lnTo>
                    <a:pt x="331990" y="393496"/>
                  </a:lnTo>
                  <a:lnTo>
                    <a:pt x="311442" y="403250"/>
                  </a:lnTo>
                  <a:lnTo>
                    <a:pt x="299554" y="405688"/>
                  </a:lnTo>
                  <a:lnTo>
                    <a:pt x="237909" y="395935"/>
                  </a:lnTo>
                  <a:lnTo>
                    <a:pt x="169786" y="355739"/>
                  </a:lnTo>
                  <a:lnTo>
                    <a:pt x="134099" y="326491"/>
                  </a:lnTo>
                  <a:lnTo>
                    <a:pt x="98412" y="292379"/>
                  </a:lnTo>
                  <a:lnTo>
                    <a:pt x="68122" y="254622"/>
                  </a:lnTo>
                  <a:lnTo>
                    <a:pt x="42176" y="215633"/>
                  </a:lnTo>
                  <a:lnTo>
                    <a:pt x="23787" y="175425"/>
                  </a:lnTo>
                  <a:lnTo>
                    <a:pt x="8648" y="137655"/>
                  </a:lnTo>
                  <a:lnTo>
                    <a:pt x="0" y="101117"/>
                  </a:lnTo>
                  <a:lnTo>
                    <a:pt x="0" y="69443"/>
                  </a:lnTo>
                  <a:lnTo>
                    <a:pt x="0" y="56032"/>
                  </a:lnTo>
                  <a:lnTo>
                    <a:pt x="4330" y="42633"/>
                  </a:lnTo>
                  <a:lnTo>
                    <a:pt x="8648" y="29235"/>
                  </a:lnTo>
                  <a:lnTo>
                    <a:pt x="16217" y="18275"/>
                  </a:lnTo>
                  <a:lnTo>
                    <a:pt x="25958" y="10960"/>
                  </a:lnTo>
                  <a:lnTo>
                    <a:pt x="37845" y="4864"/>
                  </a:lnTo>
                  <a:lnTo>
                    <a:pt x="46494" y="2425"/>
                  </a:lnTo>
                  <a:lnTo>
                    <a:pt x="60553" y="0"/>
                  </a:lnTo>
                  <a:lnTo>
                    <a:pt x="89750" y="0"/>
                  </a:lnTo>
                  <a:lnTo>
                    <a:pt x="122199" y="10960"/>
                  </a:lnTo>
                  <a:lnTo>
                    <a:pt x="155727" y="26796"/>
                  </a:lnTo>
                  <a:lnTo>
                    <a:pt x="190322" y="47510"/>
                  </a:lnTo>
                  <a:lnTo>
                    <a:pt x="226009" y="76746"/>
                  </a:lnTo>
                  <a:lnTo>
                    <a:pt x="259537" y="112077"/>
                  </a:lnTo>
                </a:path>
              </a:pathLst>
            </a:custGeom>
            <a:ln w="25908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64203" y="3185927"/>
              <a:ext cx="248920" cy="506730"/>
            </a:xfrm>
            <a:custGeom>
              <a:avLst/>
              <a:gdLst/>
              <a:ahLst/>
              <a:cxnLst/>
              <a:rect l="l" t="t" r="r" b="b"/>
              <a:pathLst>
                <a:path w="248920" h="506729">
                  <a:moveTo>
                    <a:pt x="74980" y="0"/>
                  </a:moveTo>
                  <a:lnTo>
                    <a:pt x="34772" y="24396"/>
                  </a:lnTo>
                  <a:lnTo>
                    <a:pt x="14122" y="64655"/>
                  </a:lnTo>
                  <a:lnTo>
                    <a:pt x="0" y="141503"/>
                  </a:lnTo>
                  <a:lnTo>
                    <a:pt x="0" y="186639"/>
                  </a:lnTo>
                  <a:lnTo>
                    <a:pt x="4343" y="236664"/>
                  </a:lnTo>
                  <a:lnTo>
                    <a:pt x="16294" y="287896"/>
                  </a:lnTo>
                  <a:lnTo>
                    <a:pt x="30429" y="335470"/>
                  </a:lnTo>
                  <a:lnTo>
                    <a:pt x="46723" y="380618"/>
                  </a:lnTo>
                  <a:lnTo>
                    <a:pt x="68465" y="420865"/>
                  </a:lnTo>
                  <a:lnTo>
                    <a:pt x="90195" y="455028"/>
                  </a:lnTo>
                  <a:lnTo>
                    <a:pt x="124968" y="489191"/>
                  </a:lnTo>
                  <a:lnTo>
                    <a:pt x="160832" y="506260"/>
                  </a:lnTo>
                  <a:lnTo>
                    <a:pt x="184734" y="506260"/>
                  </a:lnTo>
                  <a:lnTo>
                    <a:pt x="222770" y="470890"/>
                  </a:lnTo>
                  <a:lnTo>
                    <a:pt x="243420" y="407454"/>
                  </a:lnTo>
                  <a:lnTo>
                    <a:pt x="248843" y="367195"/>
                  </a:lnTo>
                  <a:lnTo>
                    <a:pt x="248843" y="319620"/>
                  </a:lnTo>
                  <a:lnTo>
                    <a:pt x="243420" y="272033"/>
                  </a:lnTo>
                  <a:lnTo>
                    <a:pt x="234721" y="220802"/>
                  </a:lnTo>
                  <a:lnTo>
                    <a:pt x="220599" y="170789"/>
                  </a:lnTo>
                  <a:lnTo>
                    <a:pt x="203212" y="125641"/>
                  </a:lnTo>
                  <a:lnTo>
                    <a:pt x="182562" y="87833"/>
                  </a:lnTo>
                  <a:lnTo>
                    <a:pt x="160832" y="53670"/>
                  </a:lnTo>
                  <a:lnTo>
                    <a:pt x="124968" y="19507"/>
                  </a:lnTo>
                  <a:lnTo>
                    <a:pt x="113017" y="10972"/>
                  </a:lnTo>
                  <a:lnTo>
                    <a:pt x="101053" y="6095"/>
                  </a:lnTo>
                  <a:lnTo>
                    <a:pt x="86931" y="3657"/>
                  </a:lnTo>
                  <a:lnTo>
                    <a:pt x="74980" y="0"/>
                  </a:lnTo>
                  <a:close/>
                </a:path>
              </a:pathLst>
            </a:custGeom>
            <a:solidFill>
              <a:srgbClr val="51D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664203" y="3185927"/>
              <a:ext cx="248920" cy="506730"/>
            </a:xfrm>
            <a:custGeom>
              <a:avLst/>
              <a:gdLst/>
              <a:ahLst/>
              <a:cxnLst/>
              <a:rect l="l" t="t" r="r" b="b"/>
              <a:pathLst>
                <a:path w="248920" h="506729">
                  <a:moveTo>
                    <a:pt x="234721" y="220802"/>
                  </a:moveTo>
                  <a:lnTo>
                    <a:pt x="243420" y="272033"/>
                  </a:lnTo>
                  <a:lnTo>
                    <a:pt x="248843" y="319620"/>
                  </a:lnTo>
                  <a:lnTo>
                    <a:pt x="248843" y="367195"/>
                  </a:lnTo>
                  <a:lnTo>
                    <a:pt x="243420" y="407454"/>
                  </a:lnTo>
                  <a:lnTo>
                    <a:pt x="222770" y="470890"/>
                  </a:lnTo>
                  <a:lnTo>
                    <a:pt x="196684" y="500164"/>
                  </a:lnTo>
                  <a:lnTo>
                    <a:pt x="184734" y="506260"/>
                  </a:lnTo>
                  <a:lnTo>
                    <a:pt x="172783" y="506260"/>
                  </a:lnTo>
                  <a:lnTo>
                    <a:pt x="160832" y="506260"/>
                  </a:lnTo>
                  <a:lnTo>
                    <a:pt x="124968" y="489191"/>
                  </a:lnTo>
                  <a:lnTo>
                    <a:pt x="90195" y="455028"/>
                  </a:lnTo>
                  <a:lnTo>
                    <a:pt x="68465" y="420865"/>
                  </a:lnTo>
                  <a:lnTo>
                    <a:pt x="46723" y="380618"/>
                  </a:lnTo>
                  <a:lnTo>
                    <a:pt x="30429" y="335470"/>
                  </a:lnTo>
                  <a:lnTo>
                    <a:pt x="16294" y="287896"/>
                  </a:lnTo>
                  <a:lnTo>
                    <a:pt x="4343" y="236664"/>
                  </a:lnTo>
                  <a:lnTo>
                    <a:pt x="0" y="186639"/>
                  </a:lnTo>
                  <a:lnTo>
                    <a:pt x="0" y="141503"/>
                  </a:lnTo>
                  <a:lnTo>
                    <a:pt x="4343" y="101244"/>
                  </a:lnTo>
                  <a:lnTo>
                    <a:pt x="28257" y="35369"/>
                  </a:lnTo>
                  <a:lnTo>
                    <a:pt x="66281" y="3657"/>
                  </a:lnTo>
                  <a:lnTo>
                    <a:pt x="74980" y="0"/>
                  </a:lnTo>
                  <a:lnTo>
                    <a:pt x="86931" y="3657"/>
                  </a:lnTo>
                  <a:lnTo>
                    <a:pt x="101053" y="6095"/>
                  </a:lnTo>
                  <a:lnTo>
                    <a:pt x="113017" y="10972"/>
                  </a:lnTo>
                  <a:lnTo>
                    <a:pt x="124968" y="19507"/>
                  </a:lnTo>
                  <a:lnTo>
                    <a:pt x="136918" y="26835"/>
                  </a:lnTo>
                  <a:lnTo>
                    <a:pt x="148869" y="40246"/>
                  </a:lnTo>
                  <a:lnTo>
                    <a:pt x="160832" y="53670"/>
                  </a:lnTo>
                  <a:lnTo>
                    <a:pt x="182562" y="87833"/>
                  </a:lnTo>
                  <a:lnTo>
                    <a:pt x="203212" y="125641"/>
                  </a:lnTo>
                  <a:lnTo>
                    <a:pt x="220599" y="170789"/>
                  </a:lnTo>
                  <a:lnTo>
                    <a:pt x="234721" y="220802"/>
                  </a:lnTo>
                </a:path>
              </a:pathLst>
            </a:custGeom>
            <a:ln w="25908">
              <a:solidFill>
                <a:srgbClr val="51DC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854704" y="3249927"/>
              <a:ext cx="34290" cy="282575"/>
            </a:xfrm>
            <a:custGeom>
              <a:avLst/>
              <a:gdLst/>
              <a:ahLst/>
              <a:cxnLst/>
              <a:rect l="l" t="t" r="r" b="b"/>
              <a:pathLst>
                <a:path w="34289" h="282575">
                  <a:moveTo>
                    <a:pt x="5473" y="282244"/>
                  </a:moveTo>
                  <a:lnTo>
                    <a:pt x="3289" y="263918"/>
                  </a:lnTo>
                  <a:lnTo>
                    <a:pt x="0" y="244373"/>
                  </a:lnTo>
                  <a:lnTo>
                    <a:pt x="3289" y="226034"/>
                  </a:lnTo>
                  <a:lnTo>
                    <a:pt x="5473" y="205270"/>
                  </a:lnTo>
                  <a:lnTo>
                    <a:pt x="12052" y="164947"/>
                  </a:lnTo>
                  <a:lnTo>
                    <a:pt x="21907" y="122186"/>
                  </a:lnTo>
                  <a:lnTo>
                    <a:pt x="29565" y="81864"/>
                  </a:lnTo>
                  <a:lnTo>
                    <a:pt x="33947" y="47650"/>
                  </a:lnTo>
                  <a:lnTo>
                    <a:pt x="33947" y="31775"/>
                  </a:lnTo>
                  <a:lnTo>
                    <a:pt x="31762" y="18326"/>
                  </a:lnTo>
                  <a:lnTo>
                    <a:pt x="26288" y="7327"/>
                  </a:lnTo>
                  <a:lnTo>
                    <a:pt x="17525" y="0"/>
                  </a:lnTo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4672705" y="3276522"/>
            <a:ext cx="1701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900" spc="-25" b="1">
                <a:latin typeface="Calibri"/>
                <a:cs typeface="Calibri"/>
              </a:rPr>
              <a:t>V</a:t>
            </a:r>
            <a:r>
              <a:rPr dirty="0" baseline="-18518" sz="900" spc="-37" b="1">
                <a:latin typeface="Calibri"/>
                <a:cs typeface="Calibri"/>
              </a:rPr>
              <a:t>L</a:t>
            </a:r>
            <a:endParaRPr baseline="-18518" sz="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89811" y="3255090"/>
            <a:ext cx="1892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900" spc="-15" b="1">
                <a:latin typeface="Calibri"/>
                <a:cs typeface="Calibri"/>
              </a:rPr>
              <a:t>V</a:t>
            </a:r>
            <a:r>
              <a:rPr dirty="0" baseline="-13888" sz="900" spc="-22" b="1">
                <a:latin typeface="Calibri"/>
                <a:cs typeface="Calibri"/>
              </a:rPr>
              <a:t>H</a:t>
            </a:r>
            <a:endParaRPr baseline="-13888" sz="9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073401" y="3144015"/>
            <a:ext cx="761365" cy="624205"/>
            <a:chOff x="5073401" y="3144015"/>
            <a:chExt cx="761365" cy="624205"/>
          </a:xfrm>
        </p:grpSpPr>
        <p:sp>
          <p:nvSpPr>
            <p:cNvPr id="21" name="object 21"/>
            <p:cNvSpPr/>
            <p:nvPr/>
          </p:nvSpPr>
          <p:spPr>
            <a:xfrm>
              <a:off x="5572507" y="3205728"/>
              <a:ext cx="248920" cy="503555"/>
            </a:xfrm>
            <a:custGeom>
              <a:avLst/>
              <a:gdLst/>
              <a:ahLst/>
              <a:cxnLst/>
              <a:rect l="l" t="t" r="r" b="b"/>
              <a:pathLst>
                <a:path w="248920" h="503554">
                  <a:moveTo>
                    <a:pt x="181775" y="0"/>
                  </a:moveTo>
                  <a:lnTo>
                    <a:pt x="161213" y="0"/>
                  </a:lnTo>
                  <a:lnTo>
                    <a:pt x="149313" y="2438"/>
                  </a:lnTo>
                  <a:lnTo>
                    <a:pt x="111442" y="25526"/>
                  </a:lnTo>
                  <a:lnTo>
                    <a:pt x="67081" y="83870"/>
                  </a:lnTo>
                  <a:lnTo>
                    <a:pt x="45440" y="123990"/>
                  </a:lnTo>
                  <a:lnTo>
                    <a:pt x="29209" y="168960"/>
                  </a:lnTo>
                  <a:lnTo>
                    <a:pt x="15151" y="216369"/>
                  </a:lnTo>
                  <a:lnTo>
                    <a:pt x="5410" y="267423"/>
                  </a:lnTo>
                  <a:lnTo>
                    <a:pt x="0" y="317258"/>
                  </a:lnTo>
                  <a:lnTo>
                    <a:pt x="0" y="362229"/>
                  </a:lnTo>
                  <a:lnTo>
                    <a:pt x="5410" y="402348"/>
                  </a:lnTo>
                  <a:lnTo>
                    <a:pt x="11899" y="440029"/>
                  </a:lnTo>
                  <a:lnTo>
                    <a:pt x="33540" y="478916"/>
                  </a:lnTo>
                  <a:lnTo>
                    <a:pt x="75742" y="503237"/>
                  </a:lnTo>
                  <a:lnTo>
                    <a:pt x="87642" y="500799"/>
                  </a:lnTo>
                  <a:lnTo>
                    <a:pt x="123342" y="485000"/>
                  </a:lnTo>
                  <a:lnTo>
                    <a:pt x="159054" y="449745"/>
                  </a:lnTo>
                  <a:lnTo>
                    <a:pt x="181775" y="415709"/>
                  </a:lnTo>
                  <a:lnTo>
                    <a:pt x="201244" y="378028"/>
                  </a:lnTo>
                  <a:lnTo>
                    <a:pt x="219633" y="333057"/>
                  </a:lnTo>
                  <a:lnTo>
                    <a:pt x="233705" y="283222"/>
                  </a:lnTo>
                  <a:lnTo>
                    <a:pt x="243446" y="232168"/>
                  </a:lnTo>
                  <a:lnTo>
                    <a:pt x="248856" y="184759"/>
                  </a:lnTo>
                  <a:lnTo>
                    <a:pt x="248856" y="137363"/>
                  </a:lnTo>
                  <a:lnTo>
                    <a:pt x="243446" y="97243"/>
                  </a:lnTo>
                  <a:lnTo>
                    <a:pt x="233705" y="63207"/>
                  </a:lnTo>
                  <a:lnTo>
                    <a:pt x="213144" y="20662"/>
                  </a:lnTo>
                  <a:lnTo>
                    <a:pt x="203415" y="13373"/>
                  </a:lnTo>
                  <a:lnTo>
                    <a:pt x="193674" y="4864"/>
                  </a:lnTo>
                  <a:lnTo>
                    <a:pt x="181775" y="0"/>
                  </a:lnTo>
                  <a:close/>
                </a:path>
              </a:pathLst>
            </a:custGeom>
            <a:solidFill>
              <a:srgbClr val="00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572507" y="3205728"/>
              <a:ext cx="248920" cy="503555"/>
            </a:xfrm>
            <a:custGeom>
              <a:avLst/>
              <a:gdLst/>
              <a:ahLst/>
              <a:cxnLst/>
              <a:rect l="l" t="t" r="r" b="b"/>
              <a:pathLst>
                <a:path w="248920" h="503554">
                  <a:moveTo>
                    <a:pt x="233705" y="283222"/>
                  </a:moveTo>
                  <a:lnTo>
                    <a:pt x="219633" y="333057"/>
                  </a:lnTo>
                  <a:lnTo>
                    <a:pt x="201244" y="378028"/>
                  </a:lnTo>
                  <a:lnTo>
                    <a:pt x="181775" y="415709"/>
                  </a:lnTo>
                  <a:lnTo>
                    <a:pt x="159054" y="449745"/>
                  </a:lnTo>
                  <a:lnTo>
                    <a:pt x="147142" y="463118"/>
                  </a:lnTo>
                  <a:lnTo>
                    <a:pt x="135242" y="476491"/>
                  </a:lnTo>
                  <a:lnTo>
                    <a:pt x="99542" y="497154"/>
                  </a:lnTo>
                  <a:lnTo>
                    <a:pt x="75742" y="503237"/>
                  </a:lnTo>
                  <a:lnTo>
                    <a:pt x="63830" y="500799"/>
                  </a:lnTo>
                  <a:lnTo>
                    <a:pt x="25971" y="467982"/>
                  </a:lnTo>
                  <a:lnTo>
                    <a:pt x="5410" y="402348"/>
                  </a:lnTo>
                  <a:lnTo>
                    <a:pt x="0" y="362229"/>
                  </a:lnTo>
                  <a:lnTo>
                    <a:pt x="0" y="317258"/>
                  </a:lnTo>
                  <a:lnTo>
                    <a:pt x="5410" y="267423"/>
                  </a:lnTo>
                  <a:lnTo>
                    <a:pt x="15151" y="216369"/>
                  </a:lnTo>
                  <a:lnTo>
                    <a:pt x="29209" y="168960"/>
                  </a:lnTo>
                  <a:lnTo>
                    <a:pt x="45440" y="123990"/>
                  </a:lnTo>
                  <a:lnTo>
                    <a:pt x="67081" y="83870"/>
                  </a:lnTo>
                  <a:lnTo>
                    <a:pt x="87642" y="49847"/>
                  </a:lnTo>
                  <a:lnTo>
                    <a:pt x="123342" y="15811"/>
                  </a:lnTo>
                  <a:lnTo>
                    <a:pt x="161213" y="0"/>
                  </a:lnTo>
                  <a:lnTo>
                    <a:pt x="173113" y="0"/>
                  </a:lnTo>
                  <a:lnTo>
                    <a:pt x="181775" y="0"/>
                  </a:lnTo>
                  <a:lnTo>
                    <a:pt x="193674" y="4864"/>
                  </a:lnTo>
                  <a:lnTo>
                    <a:pt x="203415" y="13373"/>
                  </a:lnTo>
                  <a:lnTo>
                    <a:pt x="213144" y="20662"/>
                  </a:lnTo>
                  <a:lnTo>
                    <a:pt x="219633" y="34035"/>
                  </a:lnTo>
                  <a:lnTo>
                    <a:pt x="233705" y="63207"/>
                  </a:lnTo>
                  <a:lnTo>
                    <a:pt x="243446" y="97243"/>
                  </a:lnTo>
                  <a:lnTo>
                    <a:pt x="248856" y="137363"/>
                  </a:lnTo>
                  <a:lnTo>
                    <a:pt x="248856" y="184759"/>
                  </a:lnTo>
                  <a:lnTo>
                    <a:pt x="243446" y="232168"/>
                  </a:lnTo>
                  <a:lnTo>
                    <a:pt x="233705" y="283222"/>
                  </a:lnTo>
                </a:path>
              </a:pathLst>
            </a:custGeom>
            <a:ln w="25908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368293" y="3156969"/>
              <a:ext cx="365125" cy="405765"/>
            </a:xfrm>
            <a:custGeom>
              <a:avLst/>
              <a:gdLst/>
              <a:ahLst/>
              <a:cxnLst/>
              <a:rect l="l" t="t" r="r" b="b"/>
              <a:pathLst>
                <a:path w="365125" h="405764">
                  <a:moveTo>
                    <a:pt x="300634" y="0"/>
                  </a:moveTo>
                  <a:lnTo>
                    <a:pt x="240944" y="10922"/>
                  </a:lnTo>
                  <a:lnTo>
                    <a:pt x="205130" y="26720"/>
                  </a:lnTo>
                  <a:lnTo>
                    <a:pt x="170395" y="51015"/>
                  </a:lnTo>
                  <a:lnTo>
                    <a:pt x="134581" y="80162"/>
                  </a:lnTo>
                  <a:lnTo>
                    <a:pt x="102019" y="114173"/>
                  </a:lnTo>
                  <a:lnTo>
                    <a:pt x="70548" y="151828"/>
                  </a:lnTo>
                  <a:lnTo>
                    <a:pt x="44500" y="190690"/>
                  </a:lnTo>
                  <a:lnTo>
                    <a:pt x="23875" y="230784"/>
                  </a:lnTo>
                  <a:lnTo>
                    <a:pt x="8674" y="268439"/>
                  </a:lnTo>
                  <a:lnTo>
                    <a:pt x="0" y="336448"/>
                  </a:lnTo>
                  <a:lnTo>
                    <a:pt x="2171" y="349821"/>
                  </a:lnTo>
                  <a:lnTo>
                    <a:pt x="18453" y="387464"/>
                  </a:lnTo>
                  <a:lnTo>
                    <a:pt x="49923" y="405688"/>
                  </a:lnTo>
                  <a:lnTo>
                    <a:pt x="92252" y="405688"/>
                  </a:lnTo>
                  <a:lnTo>
                    <a:pt x="158457" y="378968"/>
                  </a:lnTo>
                  <a:lnTo>
                    <a:pt x="191020" y="358317"/>
                  </a:lnTo>
                  <a:lnTo>
                    <a:pt x="226834" y="329171"/>
                  </a:lnTo>
                  <a:lnTo>
                    <a:pt x="262648" y="293941"/>
                  </a:lnTo>
                  <a:lnTo>
                    <a:pt x="293039" y="255066"/>
                  </a:lnTo>
                  <a:lnTo>
                    <a:pt x="319087" y="214985"/>
                  </a:lnTo>
                  <a:lnTo>
                    <a:pt x="338620" y="174904"/>
                  </a:lnTo>
                  <a:lnTo>
                    <a:pt x="352729" y="138468"/>
                  </a:lnTo>
                  <a:lnTo>
                    <a:pt x="361416" y="100812"/>
                  </a:lnTo>
                  <a:lnTo>
                    <a:pt x="364667" y="69227"/>
                  </a:lnTo>
                  <a:lnTo>
                    <a:pt x="361416" y="55867"/>
                  </a:lnTo>
                  <a:lnTo>
                    <a:pt x="326682" y="6070"/>
                  </a:lnTo>
                  <a:lnTo>
                    <a:pt x="314744" y="3644"/>
                  </a:lnTo>
                  <a:lnTo>
                    <a:pt x="300634" y="0"/>
                  </a:lnTo>
                  <a:close/>
                </a:path>
              </a:pathLst>
            </a:custGeom>
            <a:solidFill>
              <a:srgbClr val="51D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368293" y="3156969"/>
              <a:ext cx="365125" cy="405765"/>
            </a:xfrm>
            <a:custGeom>
              <a:avLst/>
              <a:gdLst/>
              <a:ahLst/>
              <a:cxnLst/>
              <a:rect l="l" t="t" r="r" b="b"/>
              <a:pathLst>
                <a:path w="365125" h="405764">
                  <a:moveTo>
                    <a:pt x="262648" y="293941"/>
                  </a:moveTo>
                  <a:lnTo>
                    <a:pt x="226834" y="329171"/>
                  </a:lnTo>
                  <a:lnTo>
                    <a:pt x="191020" y="358317"/>
                  </a:lnTo>
                  <a:lnTo>
                    <a:pt x="158457" y="378968"/>
                  </a:lnTo>
                  <a:lnTo>
                    <a:pt x="122643" y="394754"/>
                  </a:lnTo>
                  <a:lnTo>
                    <a:pt x="92252" y="405688"/>
                  </a:lnTo>
                  <a:lnTo>
                    <a:pt x="64033" y="405688"/>
                  </a:lnTo>
                  <a:lnTo>
                    <a:pt x="49923" y="405688"/>
                  </a:lnTo>
                  <a:lnTo>
                    <a:pt x="11937" y="376542"/>
                  </a:lnTo>
                  <a:lnTo>
                    <a:pt x="0" y="336448"/>
                  </a:lnTo>
                  <a:lnTo>
                    <a:pt x="2171" y="304876"/>
                  </a:lnTo>
                  <a:lnTo>
                    <a:pt x="23875" y="230784"/>
                  </a:lnTo>
                  <a:lnTo>
                    <a:pt x="44500" y="190690"/>
                  </a:lnTo>
                  <a:lnTo>
                    <a:pt x="70548" y="151828"/>
                  </a:lnTo>
                  <a:lnTo>
                    <a:pt x="102019" y="114173"/>
                  </a:lnTo>
                  <a:lnTo>
                    <a:pt x="134581" y="80162"/>
                  </a:lnTo>
                  <a:lnTo>
                    <a:pt x="170395" y="51015"/>
                  </a:lnTo>
                  <a:lnTo>
                    <a:pt x="205130" y="26720"/>
                  </a:lnTo>
                  <a:lnTo>
                    <a:pt x="240944" y="10922"/>
                  </a:lnTo>
                  <a:lnTo>
                    <a:pt x="300634" y="0"/>
                  </a:lnTo>
                  <a:lnTo>
                    <a:pt x="314744" y="3644"/>
                  </a:lnTo>
                  <a:lnTo>
                    <a:pt x="326682" y="6070"/>
                  </a:lnTo>
                  <a:lnTo>
                    <a:pt x="357073" y="42506"/>
                  </a:lnTo>
                  <a:lnTo>
                    <a:pt x="364667" y="69227"/>
                  </a:lnTo>
                  <a:lnTo>
                    <a:pt x="361416" y="100812"/>
                  </a:lnTo>
                  <a:lnTo>
                    <a:pt x="352729" y="138468"/>
                  </a:lnTo>
                  <a:lnTo>
                    <a:pt x="338620" y="174904"/>
                  </a:lnTo>
                  <a:lnTo>
                    <a:pt x="319087" y="214985"/>
                  </a:lnTo>
                  <a:lnTo>
                    <a:pt x="293039" y="255066"/>
                  </a:lnTo>
                  <a:lnTo>
                    <a:pt x="262648" y="293941"/>
                  </a:lnTo>
                </a:path>
              </a:pathLst>
            </a:custGeom>
            <a:ln w="25908">
              <a:solidFill>
                <a:srgbClr val="51DC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495544" y="3334515"/>
              <a:ext cx="251891" cy="1572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073401" y="3532633"/>
              <a:ext cx="323533" cy="235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5097383" y="3861117"/>
            <a:ext cx="266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Calibri"/>
                <a:cs typeface="Calibri"/>
              </a:rPr>
              <a:t>C</a:t>
            </a:r>
            <a:r>
              <a:rPr dirty="0" sz="900" spc="-75" b="1">
                <a:latin typeface="Calibri"/>
                <a:cs typeface="Calibri"/>
              </a:rPr>
              <a:t> </a:t>
            </a:r>
            <a:r>
              <a:rPr dirty="0" baseline="-13888" sz="900" spc="15" b="1">
                <a:latin typeface="Calibri"/>
                <a:cs typeface="Calibri"/>
              </a:rPr>
              <a:t>H</a:t>
            </a:r>
            <a:r>
              <a:rPr dirty="0" sz="900" spc="10" b="1"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44927" y="4241117"/>
            <a:ext cx="514350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93980">
              <a:lnSpc>
                <a:spcPct val="100000"/>
              </a:lnSpc>
              <a:spcBef>
                <a:spcPts val="105"/>
              </a:spcBef>
            </a:pPr>
            <a:r>
              <a:rPr dirty="0" sz="1350" b="1">
                <a:latin typeface="Calibri"/>
                <a:cs typeface="Calibri"/>
              </a:rPr>
              <a:t>scFv  28</a:t>
            </a:r>
            <a:r>
              <a:rPr dirty="0" sz="1350" spc="-85" b="1">
                <a:latin typeface="Calibri"/>
                <a:cs typeface="Calibri"/>
              </a:rPr>
              <a:t> </a:t>
            </a:r>
            <a:r>
              <a:rPr dirty="0" sz="1350" spc="-5" b="1">
                <a:latin typeface="Calibri"/>
                <a:cs typeface="Calibri"/>
              </a:rPr>
              <a:t>kDa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697741" y="3576828"/>
            <a:ext cx="445770" cy="534035"/>
            <a:chOff x="1697741" y="3576828"/>
            <a:chExt cx="445770" cy="534035"/>
          </a:xfrm>
        </p:grpSpPr>
        <p:sp>
          <p:nvSpPr>
            <p:cNvPr id="30" name="object 30"/>
            <p:cNvSpPr/>
            <p:nvPr/>
          </p:nvSpPr>
          <p:spPr>
            <a:xfrm>
              <a:off x="1882907" y="3589782"/>
              <a:ext cx="247650" cy="504825"/>
            </a:xfrm>
            <a:custGeom>
              <a:avLst/>
              <a:gdLst/>
              <a:ahLst/>
              <a:cxnLst/>
              <a:rect l="l" t="t" r="r" b="b"/>
              <a:pathLst>
                <a:path w="247650" h="504825">
                  <a:moveTo>
                    <a:pt x="87477" y="0"/>
                  </a:moveTo>
                  <a:lnTo>
                    <a:pt x="75603" y="0"/>
                  </a:lnTo>
                  <a:lnTo>
                    <a:pt x="63715" y="2438"/>
                  </a:lnTo>
                  <a:lnTo>
                    <a:pt x="28079" y="34137"/>
                  </a:lnTo>
                  <a:lnTo>
                    <a:pt x="4317" y="97536"/>
                  </a:lnTo>
                  <a:lnTo>
                    <a:pt x="0" y="140208"/>
                  </a:lnTo>
                  <a:lnTo>
                    <a:pt x="0" y="185318"/>
                  </a:lnTo>
                  <a:lnTo>
                    <a:pt x="4317" y="234086"/>
                  </a:lnTo>
                  <a:lnTo>
                    <a:pt x="14033" y="284073"/>
                  </a:lnTo>
                  <a:lnTo>
                    <a:pt x="28079" y="334060"/>
                  </a:lnTo>
                  <a:lnTo>
                    <a:pt x="47523" y="379171"/>
                  </a:lnTo>
                  <a:lnTo>
                    <a:pt x="65874" y="419404"/>
                  </a:lnTo>
                  <a:lnTo>
                    <a:pt x="89636" y="451104"/>
                  </a:lnTo>
                  <a:lnTo>
                    <a:pt x="125285" y="486460"/>
                  </a:lnTo>
                  <a:lnTo>
                    <a:pt x="159842" y="504748"/>
                  </a:lnTo>
                  <a:lnTo>
                    <a:pt x="171729" y="504748"/>
                  </a:lnTo>
                  <a:lnTo>
                    <a:pt x="221411" y="470611"/>
                  </a:lnTo>
                  <a:lnTo>
                    <a:pt x="243001" y="403555"/>
                  </a:lnTo>
                  <a:lnTo>
                    <a:pt x="247332" y="363321"/>
                  </a:lnTo>
                  <a:lnTo>
                    <a:pt x="247332" y="318211"/>
                  </a:lnTo>
                  <a:lnTo>
                    <a:pt x="243001" y="268224"/>
                  </a:lnTo>
                  <a:lnTo>
                    <a:pt x="233286" y="217017"/>
                  </a:lnTo>
                  <a:lnTo>
                    <a:pt x="219240" y="169468"/>
                  </a:lnTo>
                  <a:lnTo>
                    <a:pt x="201968" y="124358"/>
                  </a:lnTo>
                  <a:lnTo>
                    <a:pt x="181444" y="84124"/>
                  </a:lnTo>
                  <a:lnTo>
                    <a:pt x="159842" y="52425"/>
                  </a:lnTo>
                  <a:lnTo>
                    <a:pt x="136080" y="26822"/>
                  </a:lnTo>
                  <a:lnTo>
                    <a:pt x="125285" y="15849"/>
                  </a:lnTo>
                  <a:lnTo>
                    <a:pt x="110159" y="7315"/>
                  </a:lnTo>
                  <a:lnTo>
                    <a:pt x="99364" y="2438"/>
                  </a:lnTo>
                  <a:lnTo>
                    <a:pt x="87477" y="0"/>
                  </a:lnTo>
                  <a:close/>
                </a:path>
              </a:pathLst>
            </a:custGeom>
            <a:solidFill>
              <a:srgbClr val="00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882907" y="3589782"/>
              <a:ext cx="247650" cy="504825"/>
            </a:xfrm>
            <a:custGeom>
              <a:avLst/>
              <a:gdLst/>
              <a:ahLst/>
              <a:cxnLst/>
              <a:rect l="l" t="t" r="r" b="b"/>
              <a:pathLst>
                <a:path w="247650" h="504825">
                  <a:moveTo>
                    <a:pt x="233286" y="217017"/>
                  </a:moveTo>
                  <a:lnTo>
                    <a:pt x="243001" y="268224"/>
                  </a:lnTo>
                  <a:lnTo>
                    <a:pt x="247332" y="318211"/>
                  </a:lnTo>
                  <a:lnTo>
                    <a:pt x="247332" y="363321"/>
                  </a:lnTo>
                  <a:lnTo>
                    <a:pt x="243001" y="403555"/>
                  </a:lnTo>
                  <a:lnTo>
                    <a:pt x="233286" y="441350"/>
                  </a:lnTo>
                  <a:lnTo>
                    <a:pt x="213842" y="480364"/>
                  </a:lnTo>
                  <a:lnTo>
                    <a:pt x="195478" y="496214"/>
                  </a:lnTo>
                  <a:lnTo>
                    <a:pt x="183603" y="502310"/>
                  </a:lnTo>
                  <a:lnTo>
                    <a:pt x="171729" y="504748"/>
                  </a:lnTo>
                  <a:lnTo>
                    <a:pt x="159842" y="504748"/>
                  </a:lnTo>
                  <a:lnTo>
                    <a:pt x="125285" y="486460"/>
                  </a:lnTo>
                  <a:lnTo>
                    <a:pt x="101523" y="464515"/>
                  </a:lnTo>
                  <a:lnTo>
                    <a:pt x="89636" y="451104"/>
                  </a:lnTo>
                  <a:lnTo>
                    <a:pt x="65874" y="419404"/>
                  </a:lnTo>
                  <a:lnTo>
                    <a:pt x="47523" y="379171"/>
                  </a:lnTo>
                  <a:lnTo>
                    <a:pt x="28079" y="334060"/>
                  </a:lnTo>
                  <a:lnTo>
                    <a:pt x="14033" y="284073"/>
                  </a:lnTo>
                  <a:lnTo>
                    <a:pt x="4317" y="234086"/>
                  </a:lnTo>
                  <a:lnTo>
                    <a:pt x="0" y="185318"/>
                  </a:lnTo>
                  <a:lnTo>
                    <a:pt x="0" y="140208"/>
                  </a:lnTo>
                  <a:lnTo>
                    <a:pt x="4317" y="97536"/>
                  </a:lnTo>
                  <a:lnTo>
                    <a:pt x="28079" y="34137"/>
                  </a:lnTo>
                  <a:lnTo>
                    <a:pt x="54000" y="4876"/>
                  </a:lnTo>
                  <a:lnTo>
                    <a:pt x="75603" y="0"/>
                  </a:lnTo>
                  <a:lnTo>
                    <a:pt x="87477" y="0"/>
                  </a:lnTo>
                  <a:lnTo>
                    <a:pt x="99364" y="2438"/>
                  </a:lnTo>
                  <a:lnTo>
                    <a:pt x="110159" y="7315"/>
                  </a:lnTo>
                  <a:lnTo>
                    <a:pt x="125285" y="15849"/>
                  </a:lnTo>
                  <a:lnTo>
                    <a:pt x="136080" y="26822"/>
                  </a:lnTo>
                  <a:lnTo>
                    <a:pt x="147967" y="36576"/>
                  </a:lnTo>
                  <a:lnTo>
                    <a:pt x="159842" y="52425"/>
                  </a:lnTo>
                  <a:lnTo>
                    <a:pt x="181444" y="84124"/>
                  </a:lnTo>
                  <a:lnTo>
                    <a:pt x="201968" y="124358"/>
                  </a:lnTo>
                  <a:lnTo>
                    <a:pt x="219240" y="169468"/>
                  </a:lnTo>
                  <a:lnTo>
                    <a:pt x="233286" y="217017"/>
                  </a:lnTo>
                </a:path>
              </a:pathLst>
            </a:custGeom>
            <a:ln w="25908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710695" y="3595876"/>
              <a:ext cx="247650" cy="502284"/>
            </a:xfrm>
            <a:custGeom>
              <a:avLst/>
              <a:gdLst/>
              <a:ahLst/>
              <a:cxnLst/>
              <a:rect l="l" t="t" r="r" b="b"/>
              <a:pathLst>
                <a:path w="247650" h="502285">
                  <a:moveTo>
                    <a:pt x="183603" y="0"/>
                  </a:moveTo>
                  <a:lnTo>
                    <a:pt x="159842" y="0"/>
                  </a:lnTo>
                  <a:lnTo>
                    <a:pt x="147967" y="2438"/>
                  </a:lnTo>
                  <a:lnTo>
                    <a:pt x="100444" y="37744"/>
                  </a:lnTo>
                  <a:lnTo>
                    <a:pt x="65874" y="85242"/>
                  </a:lnTo>
                  <a:lnTo>
                    <a:pt x="46431" y="125425"/>
                  </a:lnTo>
                  <a:lnTo>
                    <a:pt x="28079" y="166827"/>
                  </a:lnTo>
                  <a:lnTo>
                    <a:pt x="14033" y="217970"/>
                  </a:lnTo>
                  <a:lnTo>
                    <a:pt x="4317" y="267906"/>
                  </a:lnTo>
                  <a:lnTo>
                    <a:pt x="0" y="319049"/>
                  </a:lnTo>
                  <a:lnTo>
                    <a:pt x="0" y="364096"/>
                  </a:lnTo>
                  <a:lnTo>
                    <a:pt x="4317" y="403072"/>
                  </a:lnTo>
                  <a:lnTo>
                    <a:pt x="14033" y="440816"/>
                  </a:lnTo>
                  <a:lnTo>
                    <a:pt x="28079" y="467601"/>
                  </a:lnTo>
                  <a:lnTo>
                    <a:pt x="34556" y="480999"/>
                  </a:lnTo>
                  <a:lnTo>
                    <a:pt x="44272" y="488302"/>
                  </a:lnTo>
                  <a:lnTo>
                    <a:pt x="54000" y="496836"/>
                  </a:lnTo>
                  <a:lnTo>
                    <a:pt x="63715" y="501700"/>
                  </a:lnTo>
                  <a:lnTo>
                    <a:pt x="86398" y="501700"/>
                  </a:lnTo>
                  <a:lnTo>
                    <a:pt x="98285" y="499262"/>
                  </a:lnTo>
                  <a:lnTo>
                    <a:pt x="110159" y="494398"/>
                  </a:lnTo>
                  <a:lnTo>
                    <a:pt x="124205" y="485876"/>
                  </a:lnTo>
                  <a:lnTo>
                    <a:pt x="136080" y="474916"/>
                  </a:lnTo>
                  <a:lnTo>
                    <a:pt x="147967" y="465175"/>
                  </a:lnTo>
                  <a:lnTo>
                    <a:pt x="181444" y="416458"/>
                  </a:lnTo>
                  <a:lnTo>
                    <a:pt x="201968" y="377494"/>
                  </a:lnTo>
                  <a:lnTo>
                    <a:pt x="219240" y="334873"/>
                  </a:lnTo>
                  <a:lnTo>
                    <a:pt x="233286" y="283730"/>
                  </a:lnTo>
                  <a:lnTo>
                    <a:pt x="241922" y="233806"/>
                  </a:lnTo>
                  <a:lnTo>
                    <a:pt x="247332" y="183883"/>
                  </a:lnTo>
                  <a:lnTo>
                    <a:pt x="247332" y="137604"/>
                  </a:lnTo>
                  <a:lnTo>
                    <a:pt x="241922" y="98640"/>
                  </a:lnTo>
                  <a:lnTo>
                    <a:pt x="233286" y="60883"/>
                  </a:lnTo>
                  <a:lnTo>
                    <a:pt x="213842" y="21920"/>
                  </a:lnTo>
                  <a:lnTo>
                    <a:pt x="204127" y="13398"/>
                  </a:lnTo>
                  <a:lnTo>
                    <a:pt x="195478" y="4876"/>
                  </a:lnTo>
                  <a:lnTo>
                    <a:pt x="183603" y="0"/>
                  </a:lnTo>
                  <a:close/>
                </a:path>
              </a:pathLst>
            </a:custGeom>
            <a:solidFill>
              <a:srgbClr val="51D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710695" y="3595876"/>
              <a:ext cx="247650" cy="502284"/>
            </a:xfrm>
            <a:custGeom>
              <a:avLst/>
              <a:gdLst/>
              <a:ahLst/>
              <a:cxnLst/>
              <a:rect l="l" t="t" r="r" b="b"/>
              <a:pathLst>
                <a:path w="247650" h="502285">
                  <a:moveTo>
                    <a:pt x="233286" y="283730"/>
                  </a:moveTo>
                  <a:lnTo>
                    <a:pt x="219240" y="334873"/>
                  </a:lnTo>
                  <a:lnTo>
                    <a:pt x="201968" y="377494"/>
                  </a:lnTo>
                  <a:lnTo>
                    <a:pt x="181444" y="416458"/>
                  </a:lnTo>
                  <a:lnTo>
                    <a:pt x="159842" y="451777"/>
                  </a:lnTo>
                  <a:lnTo>
                    <a:pt x="136080" y="474916"/>
                  </a:lnTo>
                  <a:lnTo>
                    <a:pt x="124205" y="485876"/>
                  </a:lnTo>
                  <a:lnTo>
                    <a:pt x="110159" y="494398"/>
                  </a:lnTo>
                  <a:lnTo>
                    <a:pt x="98285" y="499262"/>
                  </a:lnTo>
                  <a:lnTo>
                    <a:pt x="86398" y="501700"/>
                  </a:lnTo>
                  <a:lnTo>
                    <a:pt x="74523" y="501700"/>
                  </a:lnTo>
                  <a:lnTo>
                    <a:pt x="63715" y="501700"/>
                  </a:lnTo>
                  <a:lnTo>
                    <a:pt x="54000" y="496836"/>
                  </a:lnTo>
                  <a:lnTo>
                    <a:pt x="44272" y="488302"/>
                  </a:lnTo>
                  <a:lnTo>
                    <a:pt x="34556" y="480999"/>
                  </a:lnTo>
                  <a:lnTo>
                    <a:pt x="28079" y="467601"/>
                  </a:lnTo>
                  <a:lnTo>
                    <a:pt x="14033" y="440816"/>
                  </a:lnTo>
                  <a:lnTo>
                    <a:pt x="4317" y="403072"/>
                  </a:lnTo>
                  <a:lnTo>
                    <a:pt x="0" y="364096"/>
                  </a:lnTo>
                  <a:lnTo>
                    <a:pt x="0" y="319049"/>
                  </a:lnTo>
                  <a:lnTo>
                    <a:pt x="4317" y="267906"/>
                  </a:lnTo>
                  <a:lnTo>
                    <a:pt x="14033" y="217970"/>
                  </a:lnTo>
                  <a:lnTo>
                    <a:pt x="28079" y="166827"/>
                  </a:lnTo>
                  <a:lnTo>
                    <a:pt x="46431" y="125425"/>
                  </a:lnTo>
                  <a:lnTo>
                    <a:pt x="65874" y="85242"/>
                  </a:lnTo>
                  <a:lnTo>
                    <a:pt x="89636" y="51142"/>
                  </a:lnTo>
                  <a:lnTo>
                    <a:pt x="112318" y="26796"/>
                  </a:lnTo>
                  <a:lnTo>
                    <a:pt x="124205" y="15836"/>
                  </a:lnTo>
                  <a:lnTo>
                    <a:pt x="136080" y="8521"/>
                  </a:lnTo>
                  <a:lnTo>
                    <a:pt x="147967" y="2438"/>
                  </a:lnTo>
                  <a:lnTo>
                    <a:pt x="159842" y="0"/>
                  </a:lnTo>
                  <a:lnTo>
                    <a:pt x="171729" y="0"/>
                  </a:lnTo>
                  <a:lnTo>
                    <a:pt x="183603" y="0"/>
                  </a:lnTo>
                  <a:lnTo>
                    <a:pt x="195478" y="4876"/>
                  </a:lnTo>
                  <a:lnTo>
                    <a:pt x="204127" y="13398"/>
                  </a:lnTo>
                  <a:lnTo>
                    <a:pt x="213842" y="21920"/>
                  </a:lnTo>
                  <a:lnTo>
                    <a:pt x="221411" y="34099"/>
                  </a:lnTo>
                  <a:lnTo>
                    <a:pt x="233286" y="60883"/>
                  </a:lnTo>
                  <a:lnTo>
                    <a:pt x="241922" y="98640"/>
                  </a:lnTo>
                  <a:lnTo>
                    <a:pt x="247332" y="137604"/>
                  </a:lnTo>
                  <a:lnTo>
                    <a:pt x="247332" y="183883"/>
                  </a:lnTo>
                  <a:lnTo>
                    <a:pt x="241922" y="233806"/>
                  </a:lnTo>
                  <a:lnTo>
                    <a:pt x="233286" y="283730"/>
                  </a:lnTo>
                </a:path>
              </a:pathLst>
            </a:custGeom>
            <a:ln w="25908">
              <a:solidFill>
                <a:srgbClr val="51DC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853946" y="3726947"/>
              <a:ext cx="142240" cy="238125"/>
            </a:xfrm>
            <a:custGeom>
              <a:avLst/>
              <a:gdLst/>
              <a:ahLst/>
              <a:cxnLst/>
              <a:rect l="l" t="t" r="r" b="b"/>
              <a:pathLst>
                <a:path w="142239" h="238125">
                  <a:moveTo>
                    <a:pt x="0" y="238036"/>
                  </a:moveTo>
                  <a:lnTo>
                    <a:pt x="6515" y="222084"/>
                  </a:lnTo>
                  <a:lnTo>
                    <a:pt x="14109" y="206133"/>
                  </a:lnTo>
                  <a:lnTo>
                    <a:pt x="23876" y="190182"/>
                  </a:lnTo>
                  <a:lnTo>
                    <a:pt x="34734" y="171780"/>
                  </a:lnTo>
                  <a:lnTo>
                    <a:pt x="58610" y="142328"/>
                  </a:lnTo>
                  <a:lnTo>
                    <a:pt x="86817" y="109194"/>
                  </a:lnTo>
                  <a:lnTo>
                    <a:pt x="98755" y="93243"/>
                  </a:lnTo>
                  <a:lnTo>
                    <a:pt x="130238" y="51523"/>
                  </a:lnTo>
                  <a:lnTo>
                    <a:pt x="138912" y="24536"/>
                  </a:lnTo>
                  <a:lnTo>
                    <a:pt x="142176" y="13487"/>
                  </a:lnTo>
                  <a:lnTo>
                    <a:pt x="136740" y="0"/>
                  </a:lnTo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1715128" y="3721815"/>
            <a:ext cx="1720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900" spc="-20" b="1">
                <a:latin typeface="Calibri"/>
                <a:cs typeface="Calibri"/>
              </a:rPr>
              <a:t>V</a:t>
            </a:r>
            <a:r>
              <a:rPr dirty="0" baseline="-18518" sz="900" spc="-30" b="1">
                <a:latin typeface="Calibri"/>
                <a:cs typeface="Calibri"/>
              </a:rPr>
              <a:t>L</a:t>
            </a:r>
            <a:endParaRPr baseline="-18518" sz="9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958945" y="3786108"/>
            <a:ext cx="933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Calibri"/>
                <a:cs typeface="Calibri"/>
              </a:rPr>
              <a:t>V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022562" y="3846306"/>
            <a:ext cx="7366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b="1">
                <a:latin typeface="Calibri"/>
                <a:cs typeface="Calibri"/>
              </a:rPr>
              <a:t>H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26090" y="4241117"/>
            <a:ext cx="673100" cy="643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92710" marR="30480" indent="-55244">
              <a:lnSpc>
                <a:spcPct val="100000"/>
              </a:lnSpc>
              <a:spcBef>
                <a:spcPts val="105"/>
              </a:spcBef>
            </a:pPr>
            <a:r>
              <a:rPr dirty="0" sz="1350" spc="-5" b="1">
                <a:latin typeface="Calibri"/>
                <a:cs typeface="Calibri"/>
              </a:rPr>
              <a:t>D</a:t>
            </a:r>
            <a:r>
              <a:rPr dirty="0" sz="1350" b="1">
                <a:latin typeface="Calibri"/>
                <a:cs typeface="Calibri"/>
              </a:rPr>
              <a:t>iabody  </a:t>
            </a:r>
            <a:r>
              <a:rPr dirty="0" sz="1350" spc="-5" b="1">
                <a:latin typeface="Calibri"/>
                <a:cs typeface="Calibri"/>
              </a:rPr>
              <a:t>(scFv)</a:t>
            </a:r>
            <a:r>
              <a:rPr dirty="0" baseline="-18518" sz="1350" spc="-7" b="1">
                <a:latin typeface="Calibri"/>
                <a:cs typeface="Calibri"/>
              </a:rPr>
              <a:t>2  </a:t>
            </a:r>
            <a:r>
              <a:rPr dirty="0" sz="1350" b="1">
                <a:latin typeface="Calibri"/>
                <a:cs typeface="Calibri"/>
              </a:rPr>
              <a:t>55</a:t>
            </a:r>
            <a:r>
              <a:rPr dirty="0" sz="1350" spc="-40" b="1">
                <a:latin typeface="Calibri"/>
                <a:cs typeface="Calibri"/>
              </a:rPr>
              <a:t> </a:t>
            </a:r>
            <a:r>
              <a:rPr dirty="0" sz="1350" spc="-5" b="1">
                <a:latin typeface="Calibri"/>
                <a:cs typeface="Calibri"/>
              </a:rPr>
              <a:t>kDa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282633" y="3172908"/>
            <a:ext cx="447675" cy="534035"/>
            <a:chOff x="3282633" y="3172908"/>
            <a:chExt cx="447675" cy="534035"/>
          </a:xfrm>
        </p:grpSpPr>
        <p:sp>
          <p:nvSpPr>
            <p:cNvPr id="40" name="object 40"/>
            <p:cNvSpPr/>
            <p:nvPr/>
          </p:nvSpPr>
          <p:spPr>
            <a:xfrm>
              <a:off x="3469391" y="3185925"/>
              <a:ext cx="247650" cy="506730"/>
            </a:xfrm>
            <a:custGeom>
              <a:avLst/>
              <a:gdLst/>
              <a:ahLst/>
              <a:cxnLst/>
              <a:rect l="l" t="t" r="r" b="b"/>
              <a:pathLst>
                <a:path w="247650" h="506729">
                  <a:moveTo>
                    <a:pt x="87477" y="0"/>
                  </a:moveTo>
                  <a:lnTo>
                    <a:pt x="75603" y="0"/>
                  </a:lnTo>
                  <a:lnTo>
                    <a:pt x="63715" y="3657"/>
                  </a:lnTo>
                  <a:lnTo>
                    <a:pt x="54000" y="6095"/>
                  </a:lnTo>
                  <a:lnTo>
                    <a:pt x="28079" y="35369"/>
                  </a:lnTo>
                  <a:lnTo>
                    <a:pt x="4318" y="98805"/>
                  </a:lnTo>
                  <a:lnTo>
                    <a:pt x="0" y="141503"/>
                  </a:lnTo>
                  <a:lnTo>
                    <a:pt x="0" y="186651"/>
                  </a:lnTo>
                  <a:lnTo>
                    <a:pt x="4318" y="234226"/>
                  </a:lnTo>
                  <a:lnTo>
                    <a:pt x="14033" y="285457"/>
                  </a:lnTo>
                  <a:lnTo>
                    <a:pt x="28079" y="335483"/>
                  </a:lnTo>
                  <a:lnTo>
                    <a:pt x="46431" y="380618"/>
                  </a:lnTo>
                  <a:lnTo>
                    <a:pt x="65874" y="420877"/>
                  </a:lnTo>
                  <a:lnTo>
                    <a:pt x="89636" y="452589"/>
                  </a:lnTo>
                  <a:lnTo>
                    <a:pt x="124206" y="486752"/>
                  </a:lnTo>
                  <a:lnTo>
                    <a:pt x="136080" y="495287"/>
                  </a:lnTo>
                  <a:lnTo>
                    <a:pt x="147967" y="500164"/>
                  </a:lnTo>
                  <a:lnTo>
                    <a:pt x="159842" y="506272"/>
                  </a:lnTo>
                  <a:lnTo>
                    <a:pt x="171729" y="506272"/>
                  </a:lnTo>
                  <a:lnTo>
                    <a:pt x="213842" y="481863"/>
                  </a:lnTo>
                  <a:lnTo>
                    <a:pt x="233286" y="441617"/>
                  </a:lnTo>
                  <a:lnTo>
                    <a:pt x="247332" y="364756"/>
                  </a:lnTo>
                  <a:lnTo>
                    <a:pt x="247332" y="319620"/>
                  </a:lnTo>
                  <a:lnTo>
                    <a:pt x="243001" y="269595"/>
                  </a:lnTo>
                  <a:lnTo>
                    <a:pt x="233286" y="218363"/>
                  </a:lnTo>
                  <a:lnTo>
                    <a:pt x="219240" y="170789"/>
                  </a:lnTo>
                  <a:lnTo>
                    <a:pt x="201968" y="125653"/>
                  </a:lnTo>
                  <a:lnTo>
                    <a:pt x="181444" y="85394"/>
                  </a:lnTo>
                  <a:lnTo>
                    <a:pt x="159842" y="53670"/>
                  </a:lnTo>
                  <a:lnTo>
                    <a:pt x="124206" y="15849"/>
                  </a:lnTo>
                  <a:lnTo>
                    <a:pt x="98285" y="3657"/>
                  </a:lnTo>
                  <a:lnTo>
                    <a:pt x="87477" y="0"/>
                  </a:lnTo>
                  <a:close/>
                </a:path>
              </a:pathLst>
            </a:custGeom>
            <a:solidFill>
              <a:srgbClr val="00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3469391" y="3185925"/>
              <a:ext cx="247650" cy="506730"/>
            </a:xfrm>
            <a:custGeom>
              <a:avLst/>
              <a:gdLst/>
              <a:ahLst/>
              <a:cxnLst/>
              <a:rect l="l" t="t" r="r" b="b"/>
              <a:pathLst>
                <a:path w="247650" h="506729">
                  <a:moveTo>
                    <a:pt x="233286" y="218363"/>
                  </a:moveTo>
                  <a:lnTo>
                    <a:pt x="243001" y="269595"/>
                  </a:lnTo>
                  <a:lnTo>
                    <a:pt x="247332" y="319620"/>
                  </a:lnTo>
                  <a:lnTo>
                    <a:pt x="247332" y="364756"/>
                  </a:lnTo>
                  <a:lnTo>
                    <a:pt x="243001" y="405015"/>
                  </a:lnTo>
                  <a:lnTo>
                    <a:pt x="221411" y="470890"/>
                  </a:lnTo>
                  <a:lnTo>
                    <a:pt x="183603" y="502602"/>
                  </a:lnTo>
                  <a:lnTo>
                    <a:pt x="171729" y="506272"/>
                  </a:lnTo>
                  <a:lnTo>
                    <a:pt x="159842" y="506272"/>
                  </a:lnTo>
                  <a:lnTo>
                    <a:pt x="147967" y="500164"/>
                  </a:lnTo>
                  <a:lnTo>
                    <a:pt x="136080" y="495287"/>
                  </a:lnTo>
                  <a:lnTo>
                    <a:pt x="124206" y="486752"/>
                  </a:lnTo>
                  <a:lnTo>
                    <a:pt x="113398" y="479424"/>
                  </a:lnTo>
                  <a:lnTo>
                    <a:pt x="101523" y="466013"/>
                  </a:lnTo>
                  <a:lnTo>
                    <a:pt x="65874" y="420877"/>
                  </a:lnTo>
                  <a:lnTo>
                    <a:pt x="46431" y="380618"/>
                  </a:lnTo>
                  <a:lnTo>
                    <a:pt x="28079" y="335483"/>
                  </a:lnTo>
                  <a:lnTo>
                    <a:pt x="14033" y="285457"/>
                  </a:lnTo>
                  <a:lnTo>
                    <a:pt x="4318" y="234226"/>
                  </a:lnTo>
                  <a:lnTo>
                    <a:pt x="0" y="186651"/>
                  </a:lnTo>
                  <a:lnTo>
                    <a:pt x="0" y="141503"/>
                  </a:lnTo>
                  <a:lnTo>
                    <a:pt x="4318" y="98805"/>
                  </a:lnTo>
                  <a:lnTo>
                    <a:pt x="28079" y="35369"/>
                  </a:lnTo>
                  <a:lnTo>
                    <a:pt x="54000" y="6095"/>
                  </a:lnTo>
                  <a:lnTo>
                    <a:pt x="63715" y="3657"/>
                  </a:lnTo>
                  <a:lnTo>
                    <a:pt x="75603" y="0"/>
                  </a:lnTo>
                  <a:lnTo>
                    <a:pt x="87477" y="0"/>
                  </a:lnTo>
                  <a:lnTo>
                    <a:pt x="98285" y="3657"/>
                  </a:lnTo>
                  <a:lnTo>
                    <a:pt x="110159" y="8534"/>
                  </a:lnTo>
                  <a:lnTo>
                    <a:pt x="124206" y="15849"/>
                  </a:lnTo>
                  <a:lnTo>
                    <a:pt x="136080" y="26835"/>
                  </a:lnTo>
                  <a:lnTo>
                    <a:pt x="147967" y="37807"/>
                  </a:lnTo>
                  <a:lnTo>
                    <a:pt x="159842" y="53670"/>
                  </a:lnTo>
                  <a:lnTo>
                    <a:pt x="181444" y="85394"/>
                  </a:lnTo>
                  <a:lnTo>
                    <a:pt x="201968" y="125653"/>
                  </a:lnTo>
                  <a:lnTo>
                    <a:pt x="219240" y="170789"/>
                  </a:lnTo>
                  <a:lnTo>
                    <a:pt x="233286" y="218363"/>
                  </a:lnTo>
                </a:path>
              </a:pathLst>
            </a:custGeom>
            <a:ln w="25908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3295651" y="3192016"/>
              <a:ext cx="248920" cy="502284"/>
            </a:xfrm>
            <a:custGeom>
              <a:avLst/>
              <a:gdLst/>
              <a:ahLst/>
              <a:cxnLst/>
              <a:rect l="l" t="t" r="r" b="b"/>
              <a:pathLst>
                <a:path w="248920" h="502285">
                  <a:moveTo>
                    <a:pt x="184734" y="0"/>
                  </a:moveTo>
                  <a:lnTo>
                    <a:pt x="160832" y="0"/>
                  </a:lnTo>
                  <a:lnTo>
                    <a:pt x="148869" y="2438"/>
                  </a:lnTo>
                  <a:lnTo>
                    <a:pt x="136918" y="7302"/>
                  </a:lnTo>
                  <a:lnTo>
                    <a:pt x="124968" y="15836"/>
                  </a:lnTo>
                  <a:lnTo>
                    <a:pt x="113017" y="26797"/>
                  </a:lnTo>
                  <a:lnTo>
                    <a:pt x="101053" y="36537"/>
                  </a:lnTo>
                  <a:lnTo>
                    <a:pt x="66281" y="85242"/>
                  </a:lnTo>
                  <a:lnTo>
                    <a:pt x="46723" y="124206"/>
                  </a:lnTo>
                  <a:lnTo>
                    <a:pt x="28257" y="166827"/>
                  </a:lnTo>
                  <a:lnTo>
                    <a:pt x="14122" y="217970"/>
                  </a:lnTo>
                  <a:lnTo>
                    <a:pt x="4343" y="267906"/>
                  </a:lnTo>
                  <a:lnTo>
                    <a:pt x="0" y="317830"/>
                  </a:lnTo>
                  <a:lnTo>
                    <a:pt x="0" y="362877"/>
                  </a:lnTo>
                  <a:lnTo>
                    <a:pt x="4343" y="403072"/>
                  </a:lnTo>
                  <a:lnTo>
                    <a:pt x="14122" y="440817"/>
                  </a:lnTo>
                  <a:lnTo>
                    <a:pt x="28257" y="466394"/>
                  </a:lnTo>
                  <a:lnTo>
                    <a:pt x="34772" y="479780"/>
                  </a:lnTo>
                  <a:lnTo>
                    <a:pt x="44551" y="488302"/>
                  </a:lnTo>
                  <a:lnTo>
                    <a:pt x="54330" y="495617"/>
                  </a:lnTo>
                  <a:lnTo>
                    <a:pt x="63030" y="501700"/>
                  </a:lnTo>
                  <a:lnTo>
                    <a:pt x="86931" y="501700"/>
                  </a:lnTo>
                  <a:lnTo>
                    <a:pt x="124968" y="485876"/>
                  </a:lnTo>
                  <a:lnTo>
                    <a:pt x="160832" y="450557"/>
                  </a:lnTo>
                  <a:lnTo>
                    <a:pt x="182562" y="416458"/>
                  </a:lnTo>
                  <a:lnTo>
                    <a:pt x="203212" y="376275"/>
                  </a:lnTo>
                  <a:lnTo>
                    <a:pt x="219506" y="333654"/>
                  </a:lnTo>
                  <a:lnTo>
                    <a:pt x="234721" y="283730"/>
                  </a:lnTo>
                  <a:lnTo>
                    <a:pt x="243420" y="233807"/>
                  </a:lnTo>
                  <a:lnTo>
                    <a:pt x="248843" y="182664"/>
                  </a:lnTo>
                  <a:lnTo>
                    <a:pt x="248843" y="137604"/>
                  </a:lnTo>
                  <a:lnTo>
                    <a:pt x="243420" y="97421"/>
                  </a:lnTo>
                  <a:lnTo>
                    <a:pt x="222770" y="34099"/>
                  </a:lnTo>
                  <a:lnTo>
                    <a:pt x="205384" y="13398"/>
                  </a:lnTo>
                  <a:lnTo>
                    <a:pt x="196684" y="4876"/>
                  </a:lnTo>
                  <a:lnTo>
                    <a:pt x="184734" y="0"/>
                  </a:lnTo>
                  <a:close/>
                </a:path>
              </a:pathLst>
            </a:custGeom>
            <a:solidFill>
              <a:srgbClr val="51D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3295651" y="3192016"/>
              <a:ext cx="248920" cy="502284"/>
            </a:xfrm>
            <a:custGeom>
              <a:avLst/>
              <a:gdLst/>
              <a:ahLst/>
              <a:cxnLst/>
              <a:rect l="l" t="t" r="r" b="b"/>
              <a:pathLst>
                <a:path w="248920" h="502285">
                  <a:moveTo>
                    <a:pt x="234721" y="283730"/>
                  </a:moveTo>
                  <a:lnTo>
                    <a:pt x="219506" y="333654"/>
                  </a:lnTo>
                  <a:lnTo>
                    <a:pt x="203212" y="376275"/>
                  </a:lnTo>
                  <a:lnTo>
                    <a:pt x="182562" y="416458"/>
                  </a:lnTo>
                  <a:lnTo>
                    <a:pt x="160832" y="450557"/>
                  </a:lnTo>
                  <a:lnTo>
                    <a:pt x="136918" y="474916"/>
                  </a:lnTo>
                  <a:lnTo>
                    <a:pt x="124968" y="485876"/>
                  </a:lnTo>
                  <a:lnTo>
                    <a:pt x="110845" y="493179"/>
                  </a:lnTo>
                  <a:lnTo>
                    <a:pt x="98882" y="499262"/>
                  </a:lnTo>
                  <a:lnTo>
                    <a:pt x="86931" y="501700"/>
                  </a:lnTo>
                  <a:lnTo>
                    <a:pt x="74980" y="501700"/>
                  </a:lnTo>
                  <a:lnTo>
                    <a:pt x="63030" y="501700"/>
                  </a:lnTo>
                  <a:lnTo>
                    <a:pt x="54330" y="495617"/>
                  </a:lnTo>
                  <a:lnTo>
                    <a:pt x="44551" y="488302"/>
                  </a:lnTo>
                  <a:lnTo>
                    <a:pt x="34772" y="479780"/>
                  </a:lnTo>
                  <a:lnTo>
                    <a:pt x="28257" y="466394"/>
                  </a:lnTo>
                  <a:lnTo>
                    <a:pt x="14122" y="440817"/>
                  </a:lnTo>
                  <a:lnTo>
                    <a:pt x="4343" y="403072"/>
                  </a:lnTo>
                  <a:lnTo>
                    <a:pt x="0" y="362877"/>
                  </a:lnTo>
                  <a:lnTo>
                    <a:pt x="0" y="317830"/>
                  </a:lnTo>
                  <a:lnTo>
                    <a:pt x="4343" y="267906"/>
                  </a:lnTo>
                  <a:lnTo>
                    <a:pt x="14122" y="217970"/>
                  </a:lnTo>
                  <a:lnTo>
                    <a:pt x="28257" y="166827"/>
                  </a:lnTo>
                  <a:lnTo>
                    <a:pt x="46723" y="124206"/>
                  </a:lnTo>
                  <a:lnTo>
                    <a:pt x="66281" y="85242"/>
                  </a:lnTo>
                  <a:lnTo>
                    <a:pt x="89103" y="49923"/>
                  </a:lnTo>
                  <a:lnTo>
                    <a:pt x="113017" y="26797"/>
                  </a:lnTo>
                  <a:lnTo>
                    <a:pt x="124968" y="15836"/>
                  </a:lnTo>
                  <a:lnTo>
                    <a:pt x="136918" y="7302"/>
                  </a:lnTo>
                  <a:lnTo>
                    <a:pt x="148869" y="2438"/>
                  </a:lnTo>
                  <a:lnTo>
                    <a:pt x="160832" y="0"/>
                  </a:lnTo>
                  <a:lnTo>
                    <a:pt x="172783" y="0"/>
                  </a:lnTo>
                  <a:lnTo>
                    <a:pt x="184734" y="0"/>
                  </a:lnTo>
                  <a:lnTo>
                    <a:pt x="196684" y="4876"/>
                  </a:lnTo>
                  <a:lnTo>
                    <a:pt x="205384" y="13398"/>
                  </a:lnTo>
                  <a:lnTo>
                    <a:pt x="215163" y="20701"/>
                  </a:lnTo>
                  <a:lnTo>
                    <a:pt x="222770" y="34099"/>
                  </a:lnTo>
                  <a:lnTo>
                    <a:pt x="234721" y="60883"/>
                  </a:lnTo>
                  <a:lnTo>
                    <a:pt x="243420" y="97421"/>
                  </a:lnTo>
                  <a:lnTo>
                    <a:pt x="248843" y="137604"/>
                  </a:lnTo>
                  <a:lnTo>
                    <a:pt x="248843" y="182664"/>
                  </a:lnTo>
                  <a:lnTo>
                    <a:pt x="243420" y="233807"/>
                  </a:lnTo>
                  <a:lnTo>
                    <a:pt x="234721" y="283730"/>
                  </a:lnTo>
                </a:path>
              </a:pathLst>
            </a:custGeom>
            <a:ln w="25908">
              <a:solidFill>
                <a:srgbClr val="51DC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/>
          <p:cNvSpPr txBox="1"/>
          <p:nvPr/>
        </p:nvSpPr>
        <p:spPr>
          <a:xfrm>
            <a:off x="3328099" y="3318193"/>
            <a:ext cx="933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Calibri"/>
                <a:cs typeface="Calibri"/>
              </a:rPr>
              <a:t>V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389653" y="3380773"/>
            <a:ext cx="5778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b="1">
                <a:latin typeface="Calibri"/>
                <a:cs typeface="Calibri"/>
              </a:rPr>
              <a:t>L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520262" y="3382487"/>
            <a:ext cx="1873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900" spc="-20" b="1">
                <a:latin typeface="Calibri"/>
                <a:cs typeface="Calibri"/>
              </a:rPr>
              <a:t>V</a:t>
            </a:r>
            <a:r>
              <a:rPr dirty="0" baseline="-18518" sz="900" spc="-30" b="1">
                <a:latin typeface="Calibri"/>
                <a:cs typeface="Calibri"/>
              </a:rPr>
              <a:t>H</a:t>
            </a:r>
            <a:endParaRPr baseline="-18518" sz="90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282697" y="3552444"/>
            <a:ext cx="447040" cy="621030"/>
            <a:chOff x="3282697" y="3552444"/>
            <a:chExt cx="447040" cy="621030"/>
          </a:xfrm>
        </p:grpSpPr>
        <p:sp>
          <p:nvSpPr>
            <p:cNvPr id="48" name="object 48"/>
            <p:cNvSpPr/>
            <p:nvPr/>
          </p:nvSpPr>
          <p:spPr>
            <a:xfrm>
              <a:off x="3295651" y="3655314"/>
              <a:ext cx="248920" cy="504825"/>
            </a:xfrm>
            <a:custGeom>
              <a:avLst/>
              <a:gdLst/>
              <a:ahLst/>
              <a:cxnLst/>
              <a:rect l="l" t="t" r="r" b="b"/>
              <a:pathLst>
                <a:path w="248920" h="504825">
                  <a:moveTo>
                    <a:pt x="74980" y="0"/>
                  </a:moveTo>
                  <a:lnTo>
                    <a:pt x="34772" y="24384"/>
                  </a:lnTo>
                  <a:lnTo>
                    <a:pt x="14122" y="64617"/>
                  </a:lnTo>
                  <a:lnTo>
                    <a:pt x="0" y="141427"/>
                  </a:lnTo>
                  <a:lnTo>
                    <a:pt x="0" y="186537"/>
                  </a:lnTo>
                  <a:lnTo>
                    <a:pt x="4343" y="236524"/>
                  </a:lnTo>
                  <a:lnTo>
                    <a:pt x="14122" y="287731"/>
                  </a:lnTo>
                  <a:lnTo>
                    <a:pt x="28257" y="335280"/>
                  </a:lnTo>
                  <a:lnTo>
                    <a:pt x="46723" y="380390"/>
                  </a:lnTo>
                  <a:lnTo>
                    <a:pt x="66281" y="420624"/>
                  </a:lnTo>
                  <a:lnTo>
                    <a:pt x="89103" y="454761"/>
                  </a:lnTo>
                  <a:lnTo>
                    <a:pt x="124968" y="488899"/>
                  </a:lnTo>
                  <a:lnTo>
                    <a:pt x="160832" y="504748"/>
                  </a:lnTo>
                  <a:lnTo>
                    <a:pt x="184734" y="504748"/>
                  </a:lnTo>
                  <a:lnTo>
                    <a:pt x="222770" y="470611"/>
                  </a:lnTo>
                  <a:lnTo>
                    <a:pt x="243420" y="407212"/>
                  </a:lnTo>
                  <a:lnTo>
                    <a:pt x="248843" y="366979"/>
                  </a:lnTo>
                  <a:lnTo>
                    <a:pt x="248843" y="319430"/>
                  </a:lnTo>
                  <a:lnTo>
                    <a:pt x="243420" y="271881"/>
                  </a:lnTo>
                  <a:lnTo>
                    <a:pt x="234721" y="220675"/>
                  </a:lnTo>
                  <a:lnTo>
                    <a:pt x="219506" y="170688"/>
                  </a:lnTo>
                  <a:lnTo>
                    <a:pt x="203212" y="125577"/>
                  </a:lnTo>
                  <a:lnTo>
                    <a:pt x="182562" y="87782"/>
                  </a:lnTo>
                  <a:lnTo>
                    <a:pt x="158648" y="53644"/>
                  </a:lnTo>
                  <a:lnTo>
                    <a:pt x="110845" y="10972"/>
                  </a:lnTo>
                  <a:lnTo>
                    <a:pt x="74980" y="0"/>
                  </a:lnTo>
                  <a:close/>
                </a:path>
              </a:pathLst>
            </a:custGeom>
            <a:solidFill>
              <a:srgbClr val="00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3295651" y="3655314"/>
              <a:ext cx="248920" cy="504825"/>
            </a:xfrm>
            <a:custGeom>
              <a:avLst/>
              <a:gdLst/>
              <a:ahLst/>
              <a:cxnLst/>
              <a:rect l="l" t="t" r="r" b="b"/>
              <a:pathLst>
                <a:path w="248920" h="504825">
                  <a:moveTo>
                    <a:pt x="234721" y="220675"/>
                  </a:moveTo>
                  <a:lnTo>
                    <a:pt x="243420" y="271881"/>
                  </a:lnTo>
                  <a:lnTo>
                    <a:pt x="248843" y="319430"/>
                  </a:lnTo>
                  <a:lnTo>
                    <a:pt x="248843" y="366979"/>
                  </a:lnTo>
                  <a:lnTo>
                    <a:pt x="243420" y="407212"/>
                  </a:lnTo>
                  <a:lnTo>
                    <a:pt x="222770" y="470611"/>
                  </a:lnTo>
                  <a:lnTo>
                    <a:pt x="193433" y="499872"/>
                  </a:lnTo>
                  <a:lnTo>
                    <a:pt x="184734" y="504748"/>
                  </a:lnTo>
                  <a:lnTo>
                    <a:pt x="172783" y="504748"/>
                  </a:lnTo>
                  <a:lnTo>
                    <a:pt x="160832" y="504748"/>
                  </a:lnTo>
                  <a:lnTo>
                    <a:pt x="124968" y="488899"/>
                  </a:lnTo>
                  <a:lnTo>
                    <a:pt x="89103" y="454761"/>
                  </a:lnTo>
                  <a:lnTo>
                    <a:pt x="66281" y="420624"/>
                  </a:lnTo>
                  <a:lnTo>
                    <a:pt x="46723" y="380390"/>
                  </a:lnTo>
                  <a:lnTo>
                    <a:pt x="28257" y="335280"/>
                  </a:lnTo>
                  <a:lnTo>
                    <a:pt x="14122" y="287731"/>
                  </a:lnTo>
                  <a:lnTo>
                    <a:pt x="4343" y="236524"/>
                  </a:lnTo>
                  <a:lnTo>
                    <a:pt x="0" y="186537"/>
                  </a:lnTo>
                  <a:lnTo>
                    <a:pt x="0" y="141427"/>
                  </a:lnTo>
                  <a:lnTo>
                    <a:pt x="4343" y="101193"/>
                  </a:lnTo>
                  <a:lnTo>
                    <a:pt x="26073" y="35356"/>
                  </a:lnTo>
                  <a:lnTo>
                    <a:pt x="54330" y="8534"/>
                  </a:lnTo>
                  <a:lnTo>
                    <a:pt x="74980" y="0"/>
                  </a:lnTo>
                  <a:lnTo>
                    <a:pt x="86931" y="2438"/>
                  </a:lnTo>
                  <a:lnTo>
                    <a:pt x="98882" y="6096"/>
                  </a:lnTo>
                  <a:lnTo>
                    <a:pt x="110845" y="10972"/>
                  </a:lnTo>
                  <a:lnTo>
                    <a:pt x="122796" y="18288"/>
                  </a:lnTo>
                  <a:lnTo>
                    <a:pt x="136918" y="26822"/>
                  </a:lnTo>
                  <a:lnTo>
                    <a:pt x="182562" y="87782"/>
                  </a:lnTo>
                  <a:lnTo>
                    <a:pt x="203212" y="125577"/>
                  </a:lnTo>
                  <a:lnTo>
                    <a:pt x="219506" y="170688"/>
                  </a:lnTo>
                  <a:lnTo>
                    <a:pt x="234721" y="220675"/>
                  </a:lnTo>
                </a:path>
              </a:pathLst>
            </a:custGeom>
            <a:ln w="25908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3469391" y="3653790"/>
              <a:ext cx="247650" cy="504825"/>
            </a:xfrm>
            <a:custGeom>
              <a:avLst/>
              <a:gdLst/>
              <a:ahLst/>
              <a:cxnLst/>
              <a:rect l="l" t="t" r="r" b="b"/>
              <a:pathLst>
                <a:path w="247650" h="504825">
                  <a:moveTo>
                    <a:pt x="183603" y="0"/>
                  </a:moveTo>
                  <a:lnTo>
                    <a:pt x="159842" y="0"/>
                  </a:lnTo>
                  <a:lnTo>
                    <a:pt x="147967" y="2438"/>
                  </a:lnTo>
                  <a:lnTo>
                    <a:pt x="136080" y="8534"/>
                  </a:lnTo>
                  <a:lnTo>
                    <a:pt x="124206" y="15849"/>
                  </a:lnTo>
                  <a:lnTo>
                    <a:pt x="113398" y="26822"/>
                  </a:lnTo>
                  <a:lnTo>
                    <a:pt x="101523" y="37795"/>
                  </a:lnTo>
                  <a:lnTo>
                    <a:pt x="65874" y="85344"/>
                  </a:lnTo>
                  <a:lnTo>
                    <a:pt x="46431" y="125577"/>
                  </a:lnTo>
                  <a:lnTo>
                    <a:pt x="28079" y="170688"/>
                  </a:lnTo>
                  <a:lnTo>
                    <a:pt x="14033" y="218236"/>
                  </a:lnTo>
                  <a:lnTo>
                    <a:pt x="4318" y="268224"/>
                  </a:lnTo>
                  <a:lnTo>
                    <a:pt x="0" y="319430"/>
                  </a:lnTo>
                  <a:lnTo>
                    <a:pt x="0" y="364540"/>
                  </a:lnTo>
                  <a:lnTo>
                    <a:pt x="4318" y="403555"/>
                  </a:lnTo>
                  <a:lnTo>
                    <a:pt x="14033" y="441350"/>
                  </a:lnTo>
                  <a:lnTo>
                    <a:pt x="35636" y="481584"/>
                  </a:lnTo>
                  <a:lnTo>
                    <a:pt x="75603" y="504748"/>
                  </a:lnTo>
                  <a:lnTo>
                    <a:pt x="98285" y="499872"/>
                  </a:lnTo>
                  <a:lnTo>
                    <a:pt x="110159" y="494995"/>
                  </a:lnTo>
                  <a:lnTo>
                    <a:pt x="122047" y="486460"/>
                  </a:lnTo>
                  <a:lnTo>
                    <a:pt x="136080" y="477926"/>
                  </a:lnTo>
                  <a:lnTo>
                    <a:pt x="181444" y="416966"/>
                  </a:lnTo>
                  <a:lnTo>
                    <a:pt x="199809" y="380390"/>
                  </a:lnTo>
                  <a:lnTo>
                    <a:pt x="219240" y="335280"/>
                  </a:lnTo>
                  <a:lnTo>
                    <a:pt x="233286" y="284073"/>
                  </a:lnTo>
                  <a:lnTo>
                    <a:pt x="243001" y="234086"/>
                  </a:lnTo>
                  <a:lnTo>
                    <a:pt x="247332" y="186537"/>
                  </a:lnTo>
                  <a:lnTo>
                    <a:pt x="247332" y="137769"/>
                  </a:lnTo>
                  <a:lnTo>
                    <a:pt x="243001" y="98755"/>
                  </a:lnTo>
                  <a:lnTo>
                    <a:pt x="221411" y="34137"/>
                  </a:lnTo>
                  <a:lnTo>
                    <a:pt x="193319" y="4876"/>
                  </a:lnTo>
                  <a:lnTo>
                    <a:pt x="183603" y="0"/>
                  </a:lnTo>
                  <a:close/>
                </a:path>
              </a:pathLst>
            </a:custGeom>
            <a:solidFill>
              <a:srgbClr val="51D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3469391" y="3653790"/>
              <a:ext cx="247650" cy="504825"/>
            </a:xfrm>
            <a:custGeom>
              <a:avLst/>
              <a:gdLst/>
              <a:ahLst/>
              <a:cxnLst/>
              <a:rect l="l" t="t" r="r" b="b"/>
              <a:pathLst>
                <a:path w="247650" h="504825">
                  <a:moveTo>
                    <a:pt x="233286" y="284073"/>
                  </a:moveTo>
                  <a:lnTo>
                    <a:pt x="219240" y="335280"/>
                  </a:lnTo>
                  <a:lnTo>
                    <a:pt x="199809" y="380390"/>
                  </a:lnTo>
                  <a:lnTo>
                    <a:pt x="181444" y="416966"/>
                  </a:lnTo>
                  <a:lnTo>
                    <a:pt x="157683" y="452323"/>
                  </a:lnTo>
                  <a:lnTo>
                    <a:pt x="122047" y="486460"/>
                  </a:lnTo>
                  <a:lnTo>
                    <a:pt x="110159" y="494995"/>
                  </a:lnTo>
                  <a:lnTo>
                    <a:pt x="98285" y="499872"/>
                  </a:lnTo>
                  <a:lnTo>
                    <a:pt x="87477" y="502310"/>
                  </a:lnTo>
                  <a:lnTo>
                    <a:pt x="75603" y="504748"/>
                  </a:lnTo>
                  <a:lnTo>
                    <a:pt x="63715" y="502310"/>
                  </a:lnTo>
                  <a:lnTo>
                    <a:pt x="54000" y="497433"/>
                  </a:lnTo>
                  <a:lnTo>
                    <a:pt x="44272" y="488899"/>
                  </a:lnTo>
                  <a:lnTo>
                    <a:pt x="35636" y="481584"/>
                  </a:lnTo>
                  <a:lnTo>
                    <a:pt x="25920" y="470611"/>
                  </a:lnTo>
                  <a:lnTo>
                    <a:pt x="14033" y="441350"/>
                  </a:lnTo>
                  <a:lnTo>
                    <a:pt x="4318" y="403555"/>
                  </a:lnTo>
                  <a:lnTo>
                    <a:pt x="0" y="364540"/>
                  </a:lnTo>
                  <a:lnTo>
                    <a:pt x="0" y="319430"/>
                  </a:lnTo>
                  <a:lnTo>
                    <a:pt x="4318" y="268224"/>
                  </a:lnTo>
                  <a:lnTo>
                    <a:pt x="14033" y="218236"/>
                  </a:lnTo>
                  <a:lnTo>
                    <a:pt x="28079" y="170688"/>
                  </a:lnTo>
                  <a:lnTo>
                    <a:pt x="46431" y="125577"/>
                  </a:lnTo>
                  <a:lnTo>
                    <a:pt x="65874" y="85344"/>
                  </a:lnTo>
                  <a:lnTo>
                    <a:pt x="89636" y="49987"/>
                  </a:lnTo>
                  <a:lnTo>
                    <a:pt x="113398" y="26822"/>
                  </a:lnTo>
                  <a:lnTo>
                    <a:pt x="124206" y="15849"/>
                  </a:lnTo>
                  <a:lnTo>
                    <a:pt x="136080" y="8534"/>
                  </a:lnTo>
                  <a:lnTo>
                    <a:pt x="147967" y="2438"/>
                  </a:lnTo>
                  <a:lnTo>
                    <a:pt x="159842" y="0"/>
                  </a:lnTo>
                  <a:lnTo>
                    <a:pt x="171729" y="0"/>
                  </a:lnTo>
                  <a:lnTo>
                    <a:pt x="183603" y="0"/>
                  </a:lnTo>
                  <a:lnTo>
                    <a:pt x="221411" y="34137"/>
                  </a:lnTo>
                  <a:lnTo>
                    <a:pt x="243001" y="98755"/>
                  </a:lnTo>
                  <a:lnTo>
                    <a:pt x="247332" y="137769"/>
                  </a:lnTo>
                  <a:lnTo>
                    <a:pt x="247332" y="186537"/>
                  </a:lnTo>
                  <a:lnTo>
                    <a:pt x="243001" y="234086"/>
                  </a:lnTo>
                  <a:lnTo>
                    <a:pt x="233286" y="284073"/>
                  </a:lnTo>
                </a:path>
              </a:pathLst>
            </a:custGeom>
            <a:ln w="25908">
              <a:solidFill>
                <a:srgbClr val="51DC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3366510" y="3566158"/>
              <a:ext cx="110172" cy="2517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3577583" y="3565398"/>
              <a:ext cx="86360" cy="230504"/>
            </a:xfrm>
            <a:custGeom>
              <a:avLst/>
              <a:gdLst/>
              <a:ahLst/>
              <a:cxnLst/>
              <a:rect l="l" t="t" r="r" b="b"/>
              <a:pathLst>
                <a:path w="86360" h="230504">
                  <a:moveTo>
                    <a:pt x="40182" y="0"/>
                  </a:moveTo>
                  <a:lnTo>
                    <a:pt x="76009" y="26962"/>
                  </a:lnTo>
                  <a:lnTo>
                    <a:pt x="85788" y="58826"/>
                  </a:lnTo>
                  <a:lnTo>
                    <a:pt x="85788" y="80898"/>
                  </a:lnTo>
                  <a:lnTo>
                    <a:pt x="78181" y="122567"/>
                  </a:lnTo>
                  <a:lnTo>
                    <a:pt x="64071" y="163017"/>
                  </a:lnTo>
                  <a:lnTo>
                    <a:pt x="45605" y="197332"/>
                  </a:lnTo>
                  <a:lnTo>
                    <a:pt x="11950" y="226745"/>
                  </a:lnTo>
                  <a:lnTo>
                    <a:pt x="0" y="230416"/>
                  </a:lnTo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/>
          <p:cNvSpPr txBox="1"/>
          <p:nvPr/>
        </p:nvSpPr>
        <p:spPr>
          <a:xfrm>
            <a:off x="897401" y="2505185"/>
            <a:ext cx="668655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5720" marR="5080" indent="-33655">
              <a:lnSpc>
                <a:spcPct val="100000"/>
              </a:lnSpc>
              <a:spcBef>
                <a:spcPts val="105"/>
              </a:spcBef>
            </a:pPr>
            <a:r>
              <a:rPr dirty="0" sz="1350" spc="-5" b="1">
                <a:latin typeface="Calibri"/>
                <a:cs typeface="Calibri"/>
              </a:rPr>
              <a:t>Intact</a:t>
            </a:r>
            <a:r>
              <a:rPr dirty="0" sz="1350" spc="-110" b="1">
                <a:latin typeface="Calibri"/>
                <a:cs typeface="Calibri"/>
              </a:rPr>
              <a:t> </a:t>
            </a:r>
            <a:r>
              <a:rPr dirty="0" sz="1350" spc="-5" b="1">
                <a:latin typeface="Calibri"/>
                <a:cs typeface="Calibri"/>
              </a:rPr>
              <a:t>Ab  150</a:t>
            </a:r>
            <a:r>
              <a:rPr dirty="0" sz="1350" spc="-40" b="1">
                <a:latin typeface="Calibri"/>
                <a:cs typeface="Calibri"/>
              </a:rPr>
              <a:t> </a:t>
            </a:r>
            <a:r>
              <a:rPr dirty="0" sz="1350" spc="-5" b="1">
                <a:latin typeface="Calibri"/>
                <a:cs typeface="Calibri"/>
              </a:rPr>
              <a:t>kDa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182629" y="1202430"/>
            <a:ext cx="1446720" cy="19434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1789012" y="2354977"/>
            <a:ext cx="2679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Calibri"/>
                <a:cs typeface="Calibri"/>
              </a:rPr>
              <a:t>C</a:t>
            </a:r>
            <a:r>
              <a:rPr dirty="0" sz="900" spc="-75" b="1">
                <a:latin typeface="Calibri"/>
                <a:cs typeface="Calibri"/>
              </a:rPr>
              <a:t> </a:t>
            </a:r>
            <a:r>
              <a:rPr dirty="0" baseline="-13888" sz="900" spc="15" b="1">
                <a:latin typeface="Calibri"/>
                <a:cs typeface="Calibri"/>
              </a:rPr>
              <a:t>H</a:t>
            </a:r>
            <a:r>
              <a:rPr dirty="0" sz="900" spc="10" b="1"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204414" y="1366757"/>
            <a:ext cx="1695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900" spc="-30" b="1">
                <a:latin typeface="Calibri"/>
                <a:cs typeface="Calibri"/>
              </a:rPr>
              <a:t>V</a:t>
            </a:r>
            <a:r>
              <a:rPr dirty="0" baseline="-13888" sz="900" spc="-44" b="1">
                <a:latin typeface="Calibri"/>
                <a:cs typeface="Calibri"/>
              </a:rPr>
              <a:t>L</a:t>
            </a:r>
            <a:endParaRPr baseline="-13888" sz="9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419918" y="1344136"/>
            <a:ext cx="1898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latin typeface="Calibri"/>
                <a:cs typeface="Calibri"/>
              </a:rPr>
              <a:t>V</a:t>
            </a:r>
            <a:r>
              <a:rPr dirty="0" baseline="-18518" sz="900" spc="-15" b="1">
                <a:latin typeface="Calibri"/>
                <a:cs typeface="Calibri"/>
              </a:rPr>
              <a:t>H</a:t>
            </a:r>
            <a:endParaRPr baseline="-18518" sz="9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403249" y="1718659"/>
            <a:ext cx="397510" cy="202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7960">
              <a:lnSpc>
                <a:spcPts val="695"/>
              </a:lnSpc>
              <a:spcBef>
                <a:spcPts val="100"/>
              </a:spcBef>
            </a:pPr>
            <a:r>
              <a:rPr dirty="0" baseline="12345" sz="1350" b="1">
                <a:latin typeface="Calibri"/>
                <a:cs typeface="Calibri"/>
              </a:rPr>
              <a:t>C</a:t>
            </a:r>
            <a:r>
              <a:rPr dirty="0" baseline="12345" sz="1350" spc="-135" b="1">
                <a:latin typeface="Calibri"/>
                <a:cs typeface="Calibri"/>
              </a:rPr>
              <a:t> </a:t>
            </a:r>
            <a:r>
              <a:rPr dirty="0" sz="600" spc="15" b="1">
                <a:latin typeface="Calibri"/>
                <a:cs typeface="Calibri"/>
              </a:rPr>
              <a:t>H1</a:t>
            </a:r>
            <a:endParaRPr sz="600">
              <a:latin typeface="Calibri"/>
              <a:cs typeface="Calibri"/>
            </a:endParaRPr>
          </a:p>
          <a:p>
            <a:pPr marL="38100">
              <a:lnSpc>
                <a:spcPts val="695"/>
              </a:lnSpc>
            </a:pPr>
            <a:r>
              <a:rPr dirty="0" sz="900" spc="50" b="1">
                <a:latin typeface="Calibri"/>
                <a:cs typeface="Calibri"/>
              </a:rPr>
              <a:t>C</a:t>
            </a:r>
            <a:r>
              <a:rPr dirty="0" baseline="-18518" sz="900" spc="75" b="1">
                <a:latin typeface="Calibri"/>
                <a:cs typeface="Calibri"/>
              </a:rPr>
              <a:t>k</a:t>
            </a:r>
            <a:endParaRPr baseline="-18518" sz="9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794964" y="2810987"/>
            <a:ext cx="266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Calibri"/>
                <a:cs typeface="Calibri"/>
              </a:rPr>
              <a:t>C</a:t>
            </a:r>
            <a:r>
              <a:rPr dirty="0" sz="900" spc="-90" b="1">
                <a:latin typeface="Calibri"/>
                <a:cs typeface="Calibri"/>
              </a:rPr>
              <a:t> </a:t>
            </a:r>
            <a:r>
              <a:rPr dirty="0" baseline="-13888" sz="900" spc="22" b="1">
                <a:latin typeface="Calibri"/>
                <a:cs typeface="Calibri"/>
              </a:rPr>
              <a:t>H</a:t>
            </a:r>
            <a:r>
              <a:rPr dirty="0" sz="900" spc="15" b="1"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124037" y="2508234"/>
            <a:ext cx="652145" cy="4349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71120">
              <a:lnSpc>
                <a:spcPts val="1610"/>
              </a:lnSpc>
              <a:spcBef>
                <a:spcPts val="105"/>
              </a:spcBef>
            </a:pPr>
            <a:r>
              <a:rPr dirty="0" sz="1350" b="1">
                <a:latin typeface="Calibri"/>
                <a:cs typeface="Calibri"/>
              </a:rPr>
              <a:t>F(ab</a:t>
            </a:r>
            <a:r>
              <a:rPr dirty="0" sz="1350" b="1">
                <a:latin typeface="MS PGothic"/>
                <a:cs typeface="MS PGothic"/>
              </a:rPr>
              <a:t>’</a:t>
            </a:r>
            <a:r>
              <a:rPr dirty="0" sz="1350" b="1">
                <a:latin typeface="Calibri"/>
                <a:cs typeface="Calibri"/>
              </a:rPr>
              <a:t>)</a:t>
            </a:r>
            <a:r>
              <a:rPr dirty="0" baseline="-18518" sz="1350" b="1">
                <a:latin typeface="Calibri"/>
                <a:cs typeface="Calibri"/>
              </a:rPr>
              <a:t>2</a:t>
            </a:r>
            <a:endParaRPr baseline="-18518" sz="1350">
              <a:latin typeface="Calibri"/>
              <a:cs typeface="Calibri"/>
            </a:endParaRPr>
          </a:p>
          <a:p>
            <a:pPr marL="38100">
              <a:lnSpc>
                <a:spcPts val="1610"/>
              </a:lnSpc>
            </a:pPr>
            <a:r>
              <a:rPr dirty="0" sz="1350" spc="-5" b="1">
                <a:latin typeface="Calibri"/>
                <a:cs typeface="Calibri"/>
              </a:rPr>
              <a:t>120</a:t>
            </a:r>
            <a:r>
              <a:rPr dirty="0" sz="1350" spc="-80" b="1">
                <a:latin typeface="Calibri"/>
                <a:cs typeface="Calibri"/>
              </a:rPr>
              <a:t> </a:t>
            </a:r>
            <a:r>
              <a:rPr dirty="0" sz="1350" spc="-5" b="1">
                <a:latin typeface="Calibri"/>
                <a:cs typeface="Calibri"/>
              </a:rPr>
              <a:t>kDa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787400" y="1191767"/>
            <a:ext cx="1448227" cy="10427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952500" y="972311"/>
            <a:ext cx="6824980" cy="0"/>
          </a:xfrm>
          <a:custGeom>
            <a:avLst/>
            <a:gdLst/>
            <a:ahLst/>
            <a:cxnLst/>
            <a:rect l="l" t="t" r="r" b="b"/>
            <a:pathLst>
              <a:path w="6824980" h="0">
                <a:moveTo>
                  <a:pt x="0" y="0"/>
                </a:moveTo>
                <a:lnTo>
                  <a:pt x="6824472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 txBox="1"/>
          <p:nvPr/>
        </p:nvSpPr>
        <p:spPr>
          <a:xfrm>
            <a:off x="6382123" y="4278276"/>
            <a:ext cx="20929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latin typeface="Calibri"/>
                <a:cs typeface="Calibri"/>
              </a:rPr>
              <a:t>Courtesy </a:t>
            </a:r>
            <a:r>
              <a:rPr dirty="0" sz="1200" b="1" i="1">
                <a:latin typeface="Calibri"/>
                <a:cs typeface="Calibri"/>
              </a:rPr>
              <a:t>Anna </a:t>
            </a:r>
            <a:r>
              <a:rPr dirty="0" sz="1200" spc="-10" b="1" i="1">
                <a:latin typeface="Calibri"/>
                <a:cs typeface="Calibri"/>
              </a:rPr>
              <a:t>Wu,</a:t>
            </a:r>
            <a:r>
              <a:rPr dirty="0" sz="1200" spc="-15" b="1" i="1">
                <a:latin typeface="Calibri"/>
                <a:cs typeface="Calibri"/>
              </a:rPr>
              <a:t> </a:t>
            </a:r>
            <a:r>
              <a:rPr dirty="0" sz="1200" spc="-5" b="1" i="1">
                <a:latin typeface="Calibri"/>
                <a:cs typeface="Calibri"/>
              </a:rPr>
              <a:t>PhD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b="1" i="1">
                <a:latin typeface="Calibri"/>
                <a:cs typeface="Calibri"/>
              </a:rPr>
              <a:t>City of </a:t>
            </a:r>
            <a:r>
              <a:rPr dirty="0" sz="1200" spc="-5" b="1" i="1">
                <a:latin typeface="Calibri"/>
                <a:cs typeface="Calibri"/>
              </a:rPr>
              <a:t>Hope Med </a:t>
            </a:r>
            <a:r>
              <a:rPr dirty="0" sz="1200" spc="-20" b="1" i="1">
                <a:latin typeface="Calibri"/>
                <a:cs typeface="Calibri"/>
              </a:rPr>
              <a:t>Ctr, </a:t>
            </a:r>
            <a:r>
              <a:rPr dirty="0" sz="1200" spc="-5" b="1" i="1">
                <a:latin typeface="Calibri"/>
                <a:cs typeface="Calibri"/>
              </a:rPr>
              <a:t>Duarte, </a:t>
            </a:r>
            <a:r>
              <a:rPr dirty="0" sz="1200" b="1" i="1">
                <a:latin typeface="Calibri"/>
                <a:cs typeface="Calibri"/>
              </a:rPr>
              <a:t>CA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894879" y="3818114"/>
            <a:ext cx="14319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Small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molecule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728320" y="1735472"/>
            <a:ext cx="1651965" cy="17896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4236" y="0"/>
            <a:ext cx="154305" cy="1557655"/>
            <a:chOff x="364236" y="0"/>
            <a:chExt cx="154305" cy="1557655"/>
          </a:xfrm>
        </p:grpSpPr>
        <p:sp>
          <p:nvSpPr>
            <p:cNvPr id="3" name="object 3"/>
            <p:cNvSpPr/>
            <p:nvPr/>
          </p:nvSpPr>
          <p:spPr>
            <a:xfrm>
              <a:off x="364236" y="0"/>
              <a:ext cx="154305" cy="728980"/>
            </a:xfrm>
            <a:custGeom>
              <a:avLst/>
              <a:gdLst/>
              <a:ahLst/>
              <a:cxnLst/>
              <a:rect l="l" t="t" r="r" b="b"/>
              <a:pathLst>
                <a:path w="154304" h="728980">
                  <a:moveTo>
                    <a:pt x="153911" y="0"/>
                  </a:moveTo>
                  <a:lnTo>
                    <a:pt x="0" y="0"/>
                  </a:lnTo>
                  <a:lnTo>
                    <a:pt x="0" y="728472"/>
                  </a:lnTo>
                  <a:lnTo>
                    <a:pt x="153911" y="728472"/>
                  </a:lnTo>
                  <a:lnTo>
                    <a:pt x="153911" y="0"/>
                  </a:lnTo>
                  <a:close/>
                </a:path>
              </a:pathLst>
            </a:custGeom>
            <a:solidFill>
              <a:srgbClr val="2985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64236" y="728472"/>
              <a:ext cx="154305" cy="302260"/>
            </a:xfrm>
            <a:custGeom>
              <a:avLst/>
              <a:gdLst/>
              <a:ahLst/>
              <a:cxnLst/>
              <a:rect l="l" t="t" r="r" b="b"/>
              <a:pathLst>
                <a:path w="154304" h="302259">
                  <a:moveTo>
                    <a:pt x="153923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153923" y="301751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F164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4236" y="1030224"/>
              <a:ext cx="154305" cy="527685"/>
            </a:xfrm>
            <a:custGeom>
              <a:avLst/>
              <a:gdLst/>
              <a:ahLst/>
              <a:cxnLst/>
              <a:rect l="l" t="t" r="r" b="b"/>
              <a:pathLst>
                <a:path w="154304" h="527685">
                  <a:moveTo>
                    <a:pt x="153923" y="0"/>
                  </a:moveTo>
                  <a:lnTo>
                    <a:pt x="0" y="0"/>
                  </a:lnTo>
                  <a:lnTo>
                    <a:pt x="0" y="527303"/>
                  </a:lnTo>
                  <a:lnTo>
                    <a:pt x="153923" y="527303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B3B3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8923" y="410658"/>
            <a:ext cx="695642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solidFill>
                  <a:srgbClr val="000000"/>
                </a:solidFill>
                <a:latin typeface="Arial"/>
                <a:cs typeface="Arial"/>
              </a:rPr>
              <a:t>Step 1: </a:t>
            </a:r>
            <a:r>
              <a:rPr dirty="0" sz="2200" spc="-25">
                <a:solidFill>
                  <a:srgbClr val="000000"/>
                </a:solidFill>
                <a:latin typeface="Arial"/>
                <a:cs typeface="Arial"/>
              </a:rPr>
              <a:t>Targeting </a:t>
            </a:r>
            <a:r>
              <a:rPr dirty="0" sz="2200" spc="-10">
                <a:solidFill>
                  <a:srgbClr val="000000"/>
                </a:solidFill>
                <a:latin typeface="Arial"/>
                <a:cs typeface="Arial"/>
              </a:rPr>
              <a:t>PSMA </a:t>
            </a:r>
            <a:r>
              <a:rPr dirty="0" sz="2200" spc="-5">
                <a:solidFill>
                  <a:srgbClr val="000000"/>
                </a:solidFill>
                <a:latin typeface="Arial"/>
                <a:cs typeface="Arial"/>
              </a:rPr>
              <a:t>for </a:t>
            </a:r>
            <a:r>
              <a:rPr dirty="0" sz="2200" spc="-5" i="1">
                <a:solidFill>
                  <a:srgbClr val="000000"/>
                </a:solidFill>
                <a:latin typeface="Arial"/>
                <a:cs typeface="Arial"/>
              </a:rPr>
              <a:t>Imaging – </a:t>
            </a:r>
            <a:r>
              <a:rPr dirty="0" sz="2200" spc="-10" i="1">
                <a:solidFill>
                  <a:srgbClr val="000000"/>
                </a:solidFill>
                <a:latin typeface="Arial"/>
                <a:cs typeface="Arial"/>
              </a:rPr>
              <a:t>PET</a:t>
            </a:r>
            <a:r>
              <a:rPr dirty="0" sz="2200" spc="80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200" spc="-5" i="1">
                <a:solidFill>
                  <a:srgbClr val="000000"/>
                </a:solidFill>
                <a:latin typeface="Arial"/>
                <a:cs typeface="Arial"/>
              </a:rPr>
              <a:t>Scanning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93682" y="1191260"/>
            <a:ext cx="3426460" cy="35852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2880" indent="-170815">
              <a:lnSpc>
                <a:spcPct val="100000"/>
              </a:lnSpc>
              <a:spcBef>
                <a:spcPts val="95"/>
              </a:spcBef>
              <a:buClr>
                <a:srgbClr val="2985E1"/>
              </a:buClr>
              <a:buChar char="•"/>
              <a:tabLst>
                <a:tab pos="183515" algn="l"/>
              </a:tabLst>
            </a:pPr>
            <a:r>
              <a:rPr dirty="0" sz="1600" spc="-5">
                <a:latin typeface="Arial"/>
                <a:cs typeface="Arial"/>
              </a:rPr>
              <a:t>PET imaging demonstrate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5" i="1">
                <a:latin typeface="Arial"/>
                <a:cs typeface="Arial"/>
              </a:rPr>
              <a:t>biology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985E1"/>
              </a:buClr>
              <a:buFont typeface="Arial"/>
              <a:buChar char="•"/>
            </a:pPr>
            <a:endParaRPr sz="2300">
              <a:latin typeface="Arial"/>
              <a:cs typeface="Arial"/>
            </a:endParaRPr>
          </a:p>
          <a:p>
            <a:pPr marL="182880" indent="-170815">
              <a:lnSpc>
                <a:spcPct val="100000"/>
              </a:lnSpc>
              <a:spcBef>
                <a:spcPts val="5"/>
              </a:spcBef>
              <a:buClr>
                <a:srgbClr val="2985E1"/>
              </a:buClr>
              <a:buChar char="•"/>
              <a:tabLst>
                <a:tab pos="183515" algn="l"/>
              </a:tabLst>
            </a:pPr>
            <a:r>
              <a:rPr dirty="0" sz="1600" spc="-5">
                <a:latin typeface="Arial"/>
                <a:cs typeface="Arial"/>
              </a:rPr>
              <a:t>A positron </a:t>
            </a:r>
            <a:r>
              <a:rPr dirty="0" sz="1600">
                <a:latin typeface="Arial"/>
                <a:cs typeface="Arial"/>
              </a:rPr>
              <a:t>is </a:t>
            </a:r>
            <a:r>
              <a:rPr dirty="0" sz="1600" spc="-5">
                <a:latin typeface="Arial"/>
                <a:cs typeface="Arial"/>
              </a:rPr>
              <a:t>a subatomic</a:t>
            </a:r>
            <a:r>
              <a:rPr dirty="0" sz="1600" spc="-1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molecule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985E1"/>
              </a:buClr>
              <a:buFont typeface="Arial"/>
              <a:buChar char="•"/>
            </a:pPr>
            <a:endParaRPr sz="2300">
              <a:latin typeface="Arial"/>
              <a:cs typeface="Arial"/>
            </a:endParaRPr>
          </a:p>
          <a:p>
            <a:pPr marL="182880" indent="-170815">
              <a:lnSpc>
                <a:spcPct val="100000"/>
              </a:lnSpc>
              <a:buClr>
                <a:srgbClr val="2985E1"/>
              </a:buClr>
              <a:buChar char="•"/>
              <a:tabLst>
                <a:tab pos="183515" algn="l"/>
              </a:tabLst>
            </a:pPr>
            <a:r>
              <a:rPr dirty="0" sz="1600" spc="-5">
                <a:latin typeface="Arial"/>
                <a:cs typeface="Arial"/>
              </a:rPr>
              <a:t>It </a:t>
            </a:r>
            <a:r>
              <a:rPr dirty="0" sz="1600">
                <a:latin typeface="Arial"/>
                <a:cs typeface="Arial"/>
              </a:rPr>
              <a:t>is </a:t>
            </a:r>
            <a:r>
              <a:rPr dirty="0" sz="1600" spc="-5">
                <a:latin typeface="Arial"/>
                <a:cs typeface="Arial"/>
              </a:rPr>
              <a:t>the </a:t>
            </a:r>
            <a:r>
              <a:rPr dirty="0" sz="1600">
                <a:latin typeface="Arial"/>
                <a:cs typeface="Arial"/>
              </a:rPr>
              <a:t>size </a:t>
            </a:r>
            <a:r>
              <a:rPr dirty="0" sz="1600" spc="-5">
                <a:latin typeface="Arial"/>
                <a:cs typeface="Arial"/>
              </a:rPr>
              <a:t>of an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electron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985E1"/>
              </a:buClr>
              <a:buFont typeface="Arial"/>
              <a:buChar char="•"/>
            </a:pPr>
            <a:endParaRPr sz="2300">
              <a:latin typeface="Arial"/>
              <a:cs typeface="Arial"/>
            </a:endParaRPr>
          </a:p>
          <a:p>
            <a:pPr marL="182880" marR="5715" indent="-170815">
              <a:lnSpc>
                <a:spcPct val="100000"/>
              </a:lnSpc>
              <a:buClr>
                <a:srgbClr val="2985E1"/>
              </a:buClr>
              <a:buChar char="•"/>
              <a:tabLst>
                <a:tab pos="183515" algn="l"/>
              </a:tabLst>
            </a:pPr>
            <a:r>
              <a:rPr dirty="0" sz="1600" spc="-5">
                <a:latin typeface="Arial"/>
                <a:cs typeface="Arial"/>
              </a:rPr>
              <a:t>When </a:t>
            </a:r>
            <a:r>
              <a:rPr dirty="0" sz="1600">
                <a:latin typeface="Arial"/>
                <a:cs typeface="Arial"/>
              </a:rPr>
              <a:t>it </a:t>
            </a:r>
            <a:r>
              <a:rPr dirty="0" sz="1600" spc="-5">
                <a:latin typeface="Arial"/>
                <a:cs typeface="Arial"/>
              </a:rPr>
              <a:t>hits an electron </a:t>
            </a:r>
            <a:r>
              <a:rPr dirty="0" sz="1600">
                <a:latin typeface="Arial"/>
                <a:cs typeface="Arial"/>
              </a:rPr>
              <a:t>it </a:t>
            </a:r>
            <a:r>
              <a:rPr dirty="0" sz="1600" spc="-5">
                <a:latin typeface="Arial"/>
                <a:cs typeface="Arial"/>
              </a:rPr>
              <a:t>releases  </a:t>
            </a:r>
            <a:r>
              <a:rPr dirty="0" sz="1600" spc="-10">
                <a:latin typeface="Arial"/>
                <a:cs typeface="Arial"/>
              </a:rPr>
              <a:t>energy </a:t>
            </a:r>
            <a:r>
              <a:rPr dirty="0" sz="1600" spc="-5">
                <a:latin typeface="Arial"/>
                <a:cs typeface="Arial"/>
              </a:rPr>
              <a:t>that can be imaged (called a  gamma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wave)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985E1"/>
              </a:buClr>
              <a:buFont typeface="Arial"/>
              <a:buChar char="•"/>
            </a:pPr>
            <a:endParaRPr sz="2300">
              <a:latin typeface="Arial"/>
              <a:cs typeface="Arial"/>
            </a:endParaRPr>
          </a:p>
          <a:p>
            <a:pPr marL="182880" marR="5080" indent="-170815">
              <a:lnSpc>
                <a:spcPct val="100000"/>
              </a:lnSpc>
              <a:buClr>
                <a:srgbClr val="2985E1"/>
              </a:buClr>
              <a:buChar char="•"/>
              <a:tabLst>
                <a:tab pos="183515" algn="l"/>
              </a:tabLst>
            </a:pPr>
            <a:r>
              <a:rPr dirty="0" sz="1600" spc="-5">
                <a:latin typeface="Arial"/>
                <a:cs typeface="Arial"/>
              </a:rPr>
              <a:t>When fused to a </a:t>
            </a:r>
            <a:r>
              <a:rPr dirty="0" sz="1600" spc="-10">
                <a:latin typeface="Arial"/>
                <a:cs typeface="Arial"/>
              </a:rPr>
              <a:t>CT </a:t>
            </a:r>
            <a:r>
              <a:rPr dirty="0" sz="1600" spc="-5">
                <a:latin typeface="Arial"/>
                <a:cs typeface="Arial"/>
              </a:rPr>
              <a:t>or MRI, PET  imaging demonstrates </a:t>
            </a:r>
            <a:r>
              <a:rPr dirty="0" sz="1600" spc="-10" i="1">
                <a:latin typeface="Arial"/>
                <a:cs typeface="Arial"/>
              </a:rPr>
              <a:t>anatomy and  </a:t>
            </a:r>
            <a:r>
              <a:rPr dirty="0" sz="1600" spc="-5" i="1">
                <a:latin typeface="Arial"/>
                <a:cs typeface="Arial"/>
              </a:rPr>
              <a:t>biology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67739" y="1493520"/>
            <a:ext cx="3761231" cy="2630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81512" y="4723386"/>
            <a:ext cx="1630800" cy="339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64236" y="0"/>
            <a:ext cx="154305" cy="1557655"/>
            <a:chOff x="364236" y="0"/>
            <a:chExt cx="154305" cy="1557655"/>
          </a:xfrm>
        </p:grpSpPr>
        <p:sp>
          <p:nvSpPr>
            <p:cNvPr id="4" name="object 4"/>
            <p:cNvSpPr/>
            <p:nvPr/>
          </p:nvSpPr>
          <p:spPr>
            <a:xfrm>
              <a:off x="364236" y="0"/>
              <a:ext cx="154305" cy="728980"/>
            </a:xfrm>
            <a:custGeom>
              <a:avLst/>
              <a:gdLst/>
              <a:ahLst/>
              <a:cxnLst/>
              <a:rect l="l" t="t" r="r" b="b"/>
              <a:pathLst>
                <a:path w="154304" h="728980">
                  <a:moveTo>
                    <a:pt x="153911" y="0"/>
                  </a:moveTo>
                  <a:lnTo>
                    <a:pt x="0" y="0"/>
                  </a:lnTo>
                  <a:lnTo>
                    <a:pt x="0" y="728472"/>
                  </a:lnTo>
                  <a:lnTo>
                    <a:pt x="153911" y="728472"/>
                  </a:lnTo>
                  <a:lnTo>
                    <a:pt x="153911" y="0"/>
                  </a:lnTo>
                  <a:close/>
                </a:path>
              </a:pathLst>
            </a:custGeom>
            <a:solidFill>
              <a:srgbClr val="2985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4236" y="728472"/>
              <a:ext cx="154305" cy="302260"/>
            </a:xfrm>
            <a:custGeom>
              <a:avLst/>
              <a:gdLst/>
              <a:ahLst/>
              <a:cxnLst/>
              <a:rect l="l" t="t" r="r" b="b"/>
              <a:pathLst>
                <a:path w="154304" h="302259">
                  <a:moveTo>
                    <a:pt x="153923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153923" y="301751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F164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64236" y="1030224"/>
              <a:ext cx="154305" cy="527685"/>
            </a:xfrm>
            <a:custGeom>
              <a:avLst/>
              <a:gdLst/>
              <a:ahLst/>
              <a:cxnLst/>
              <a:rect l="l" t="t" r="r" b="b"/>
              <a:pathLst>
                <a:path w="154304" h="527685">
                  <a:moveTo>
                    <a:pt x="153923" y="0"/>
                  </a:moveTo>
                  <a:lnTo>
                    <a:pt x="0" y="0"/>
                  </a:lnTo>
                  <a:lnTo>
                    <a:pt x="0" y="527303"/>
                  </a:lnTo>
                  <a:lnTo>
                    <a:pt x="153923" y="527303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B3B3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45969" y="103893"/>
            <a:ext cx="7117080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solidFill>
                  <a:srgbClr val="000000"/>
                </a:solidFill>
                <a:latin typeface="Arial"/>
                <a:cs typeface="Arial"/>
              </a:rPr>
              <a:t>PSMA PET </a:t>
            </a:r>
            <a:r>
              <a:rPr dirty="0" sz="2200" spc="-5">
                <a:solidFill>
                  <a:srgbClr val="000000"/>
                </a:solidFill>
                <a:latin typeface="Arial"/>
                <a:cs typeface="Arial"/>
              </a:rPr>
              <a:t>Scan </a:t>
            </a:r>
            <a:r>
              <a:rPr dirty="0" sz="2200">
                <a:solidFill>
                  <a:srgbClr val="000000"/>
                </a:solidFill>
                <a:latin typeface="Arial"/>
                <a:cs typeface="Arial"/>
              </a:rPr>
              <a:t>with </a:t>
            </a:r>
            <a:r>
              <a:rPr dirty="0" sz="2200" spc="-5">
                <a:solidFill>
                  <a:srgbClr val="000000"/>
                </a:solidFill>
                <a:latin typeface="Arial"/>
                <a:cs typeface="Arial"/>
              </a:rPr>
              <a:t>antibodies vs. Small Molecules:  Different normal organ</a:t>
            </a:r>
            <a:r>
              <a:rPr dirty="0" sz="2200" spc="5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0000"/>
                </a:solidFill>
                <a:latin typeface="Arial"/>
                <a:cs typeface="Arial"/>
              </a:rPr>
              <a:t>distribution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888480" y="934211"/>
            <a:ext cx="1772920" cy="3397250"/>
            <a:chOff x="6888480" y="934211"/>
            <a:chExt cx="1772920" cy="3397250"/>
          </a:xfrm>
        </p:grpSpPr>
        <p:sp>
          <p:nvSpPr>
            <p:cNvPr id="9" name="object 9"/>
            <p:cNvSpPr/>
            <p:nvPr/>
          </p:nvSpPr>
          <p:spPr>
            <a:xfrm>
              <a:off x="6888480" y="934211"/>
              <a:ext cx="1772411" cy="33969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203948" y="1402079"/>
              <a:ext cx="332231" cy="2956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251192" y="1432559"/>
              <a:ext cx="236219" cy="1889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246620" y="1427987"/>
              <a:ext cx="245364" cy="1981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203948" y="1182624"/>
              <a:ext cx="332231" cy="2956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251192" y="1213103"/>
              <a:ext cx="236219" cy="18897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246620" y="1208531"/>
              <a:ext cx="245364" cy="1981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159496" y="1232916"/>
              <a:ext cx="333754" cy="29717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208264" y="1263395"/>
              <a:ext cx="237743" cy="19049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203691" y="1258823"/>
              <a:ext cx="246888" cy="19964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159496" y="1472183"/>
              <a:ext cx="333755" cy="29565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208264" y="1502664"/>
              <a:ext cx="237743" cy="18897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203691" y="1498091"/>
              <a:ext cx="246888" cy="19812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/>
          <p:nvPr/>
        </p:nvSpPr>
        <p:spPr>
          <a:xfrm>
            <a:off x="2346960" y="1158240"/>
            <a:ext cx="1520951" cy="33284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677" y="1602827"/>
            <a:ext cx="2265499" cy="17027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017908" y="2166060"/>
            <a:ext cx="1686758" cy="18275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236" y="0"/>
            <a:ext cx="154305" cy="728980"/>
          </a:xfrm>
          <a:custGeom>
            <a:avLst/>
            <a:gdLst/>
            <a:ahLst/>
            <a:cxnLst/>
            <a:rect l="l" t="t" r="r" b="b"/>
            <a:pathLst>
              <a:path w="154304" h="728980">
                <a:moveTo>
                  <a:pt x="153911" y="0"/>
                </a:moveTo>
                <a:lnTo>
                  <a:pt x="0" y="0"/>
                </a:lnTo>
                <a:lnTo>
                  <a:pt x="0" y="728472"/>
                </a:lnTo>
                <a:lnTo>
                  <a:pt x="153911" y="728472"/>
                </a:lnTo>
                <a:lnTo>
                  <a:pt x="153911" y="0"/>
                </a:lnTo>
                <a:close/>
              </a:path>
            </a:pathLst>
          </a:custGeom>
          <a:solidFill>
            <a:srgbClr val="2985E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64236" y="728472"/>
            <a:ext cx="154305" cy="829310"/>
            <a:chOff x="364236" y="728472"/>
            <a:chExt cx="154305" cy="829310"/>
          </a:xfrm>
        </p:grpSpPr>
        <p:sp>
          <p:nvSpPr>
            <p:cNvPr id="4" name="object 4"/>
            <p:cNvSpPr/>
            <p:nvPr/>
          </p:nvSpPr>
          <p:spPr>
            <a:xfrm>
              <a:off x="364236" y="728472"/>
              <a:ext cx="154305" cy="302260"/>
            </a:xfrm>
            <a:custGeom>
              <a:avLst/>
              <a:gdLst/>
              <a:ahLst/>
              <a:cxnLst/>
              <a:rect l="l" t="t" r="r" b="b"/>
              <a:pathLst>
                <a:path w="154304" h="302259">
                  <a:moveTo>
                    <a:pt x="153923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153923" y="301751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F164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4236" y="1030224"/>
              <a:ext cx="154305" cy="527685"/>
            </a:xfrm>
            <a:custGeom>
              <a:avLst/>
              <a:gdLst/>
              <a:ahLst/>
              <a:cxnLst/>
              <a:rect l="l" t="t" r="r" b="b"/>
              <a:pathLst>
                <a:path w="154304" h="527685">
                  <a:moveTo>
                    <a:pt x="153923" y="0"/>
                  </a:moveTo>
                  <a:lnTo>
                    <a:pt x="0" y="0"/>
                  </a:lnTo>
                  <a:lnTo>
                    <a:pt x="0" y="527303"/>
                  </a:lnTo>
                  <a:lnTo>
                    <a:pt x="153923" y="527303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B3B3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6481512" y="4723386"/>
            <a:ext cx="1630800" cy="339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451866" y="2667761"/>
            <a:ext cx="1183005" cy="1172210"/>
            <a:chOff x="451866" y="2667761"/>
            <a:chExt cx="1183005" cy="1172210"/>
          </a:xfrm>
        </p:grpSpPr>
        <p:sp>
          <p:nvSpPr>
            <p:cNvPr id="8" name="object 8"/>
            <p:cNvSpPr/>
            <p:nvPr/>
          </p:nvSpPr>
          <p:spPr>
            <a:xfrm>
              <a:off x="1421130" y="3250825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4" h="0">
                  <a:moveTo>
                    <a:pt x="0" y="0"/>
                  </a:moveTo>
                  <a:lnTo>
                    <a:pt x="137172" y="0"/>
                  </a:lnTo>
                </a:path>
              </a:pathLst>
            </a:custGeom>
            <a:ln w="398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519443" y="3194324"/>
              <a:ext cx="115570" cy="114300"/>
            </a:xfrm>
            <a:custGeom>
              <a:avLst/>
              <a:gdLst/>
              <a:ahLst/>
              <a:cxnLst/>
              <a:rect l="l" t="t" r="r" b="b"/>
              <a:pathLst>
                <a:path w="115569" h="114300">
                  <a:moveTo>
                    <a:pt x="1511" y="0"/>
                  </a:moveTo>
                  <a:lnTo>
                    <a:pt x="0" y="114287"/>
                  </a:lnTo>
                  <a:lnTo>
                    <a:pt x="115049" y="58648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51866" y="2667761"/>
              <a:ext cx="969644" cy="1172210"/>
            </a:xfrm>
            <a:custGeom>
              <a:avLst/>
              <a:gdLst/>
              <a:ahLst/>
              <a:cxnLst/>
              <a:rect l="l" t="t" r="r" b="b"/>
              <a:pathLst>
                <a:path w="969644" h="1172210">
                  <a:moveTo>
                    <a:pt x="969263" y="0"/>
                  </a:moveTo>
                  <a:lnTo>
                    <a:pt x="0" y="0"/>
                  </a:lnTo>
                  <a:lnTo>
                    <a:pt x="0" y="1171956"/>
                  </a:lnTo>
                  <a:lnTo>
                    <a:pt x="969263" y="1171956"/>
                  </a:lnTo>
                  <a:lnTo>
                    <a:pt x="969263" y="0"/>
                  </a:lnTo>
                  <a:close/>
                </a:path>
              </a:pathLst>
            </a:custGeom>
            <a:solidFill>
              <a:srgbClr val="AFC9E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51866" y="2667761"/>
            <a:ext cx="969644" cy="1172210"/>
          </a:xfrm>
          <a:prstGeom prst="rect">
            <a:avLst/>
          </a:prstGeom>
          <a:ln w="19812">
            <a:solidFill>
              <a:srgbClr val="0000C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algn="just" marL="161290" marR="154940" indent="22860">
              <a:lnSpc>
                <a:spcPct val="100000"/>
              </a:lnSpc>
              <a:spcBef>
                <a:spcPts val="915"/>
              </a:spcBef>
            </a:pPr>
            <a:r>
              <a:rPr dirty="0" sz="1200" spc="-5">
                <a:latin typeface="Arial"/>
                <a:cs typeface="Arial"/>
              </a:rPr>
              <a:t>Clinically  </a:t>
            </a:r>
            <a:r>
              <a:rPr dirty="0" sz="1200">
                <a:latin typeface="Arial"/>
                <a:cs typeface="Arial"/>
              </a:rPr>
              <a:t>Lo</a:t>
            </a:r>
            <a:r>
              <a:rPr dirty="0" sz="1200" spc="-5">
                <a:latin typeface="Arial"/>
                <a:cs typeface="Arial"/>
              </a:rPr>
              <a:t>c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5">
                <a:latin typeface="Arial"/>
                <a:cs typeface="Arial"/>
              </a:rPr>
              <a:t>li</a:t>
            </a:r>
            <a:r>
              <a:rPr dirty="0" sz="1200" spc="-15">
                <a:latin typeface="Arial"/>
                <a:cs typeface="Arial"/>
              </a:rPr>
              <a:t>z</a:t>
            </a:r>
            <a:r>
              <a:rPr dirty="0" sz="1200">
                <a:latin typeface="Arial"/>
                <a:cs typeface="Arial"/>
              </a:rPr>
              <a:t>ed  </a:t>
            </a:r>
            <a:r>
              <a:rPr dirty="0" sz="1200" spc="-5">
                <a:latin typeface="Arial"/>
                <a:cs typeface="Arial"/>
              </a:rPr>
              <a:t>Disease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567939" y="3445764"/>
            <a:ext cx="363855" cy="493395"/>
            <a:chOff x="2567939" y="3445764"/>
            <a:chExt cx="363855" cy="493395"/>
          </a:xfrm>
        </p:grpSpPr>
        <p:sp>
          <p:nvSpPr>
            <p:cNvPr id="13" name="object 13"/>
            <p:cNvSpPr/>
            <p:nvPr/>
          </p:nvSpPr>
          <p:spPr>
            <a:xfrm>
              <a:off x="2586989" y="3464814"/>
              <a:ext cx="288925" cy="397510"/>
            </a:xfrm>
            <a:custGeom>
              <a:avLst/>
              <a:gdLst/>
              <a:ahLst/>
              <a:cxnLst/>
              <a:rect l="l" t="t" r="r" b="b"/>
              <a:pathLst>
                <a:path w="288925" h="397510">
                  <a:moveTo>
                    <a:pt x="0" y="0"/>
                  </a:moveTo>
                  <a:lnTo>
                    <a:pt x="288429" y="396913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817990" y="3812716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4" h="126364">
                  <a:moveTo>
                    <a:pt x="92468" y="0"/>
                  </a:moveTo>
                  <a:lnTo>
                    <a:pt x="0" y="67183"/>
                  </a:lnTo>
                  <a:lnTo>
                    <a:pt x="113423" y="126060"/>
                  </a:lnTo>
                  <a:lnTo>
                    <a:pt x="9246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3799332" y="2831592"/>
            <a:ext cx="327025" cy="505459"/>
            <a:chOff x="3799332" y="2831592"/>
            <a:chExt cx="327025" cy="505459"/>
          </a:xfrm>
        </p:grpSpPr>
        <p:sp>
          <p:nvSpPr>
            <p:cNvPr id="16" name="object 16"/>
            <p:cNvSpPr/>
            <p:nvPr/>
          </p:nvSpPr>
          <p:spPr>
            <a:xfrm>
              <a:off x="3818382" y="2850642"/>
              <a:ext cx="257175" cy="405765"/>
            </a:xfrm>
            <a:custGeom>
              <a:avLst/>
              <a:gdLst/>
              <a:ahLst/>
              <a:cxnLst/>
              <a:rect l="l" t="t" r="r" b="b"/>
              <a:pathLst>
                <a:path w="257175" h="405764">
                  <a:moveTo>
                    <a:pt x="0" y="0"/>
                  </a:moveTo>
                  <a:lnTo>
                    <a:pt x="256895" y="405688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016799" y="3209655"/>
              <a:ext cx="109855" cy="127635"/>
            </a:xfrm>
            <a:custGeom>
              <a:avLst/>
              <a:gdLst/>
              <a:ahLst/>
              <a:cxnLst/>
              <a:rect l="l" t="t" r="r" b="b"/>
              <a:pathLst>
                <a:path w="109854" h="127635">
                  <a:moveTo>
                    <a:pt x="96570" y="0"/>
                  </a:moveTo>
                  <a:lnTo>
                    <a:pt x="0" y="61150"/>
                  </a:lnTo>
                  <a:lnTo>
                    <a:pt x="109435" y="127139"/>
                  </a:lnTo>
                  <a:lnTo>
                    <a:pt x="9657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2789682" y="2330957"/>
            <a:ext cx="1042669" cy="1028700"/>
          </a:xfrm>
          <a:prstGeom prst="rect">
            <a:avLst/>
          </a:prstGeom>
          <a:solidFill>
            <a:srgbClr val="AFC9E3"/>
          </a:solidFill>
          <a:ln w="19811">
            <a:solidFill>
              <a:srgbClr val="0000CC"/>
            </a:solidFill>
          </a:ln>
        </p:spPr>
        <p:txBody>
          <a:bodyPr wrap="square" lIns="0" tIns="143510" rIns="0" bIns="0" rtlCol="0" vert="horz">
            <a:spAutoFit/>
          </a:bodyPr>
          <a:lstStyle/>
          <a:p>
            <a:pPr algn="ctr" marL="107314" marR="102870" indent="1905">
              <a:lnSpc>
                <a:spcPct val="100000"/>
              </a:lnSpc>
              <a:spcBef>
                <a:spcPts val="1130"/>
              </a:spcBef>
            </a:pPr>
            <a:r>
              <a:rPr dirty="0" sz="1200" spc="-5">
                <a:latin typeface="Arial"/>
                <a:cs typeface="Arial"/>
              </a:rPr>
              <a:t>Clinical  M</a:t>
            </a:r>
            <a:r>
              <a:rPr dirty="0" sz="1200">
                <a:latin typeface="Arial"/>
                <a:cs typeface="Arial"/>
              </a:rPr>
              <a:t>eta</a:t>
            </a:r>
            <a:r>
              <a:rPr dirty="0" sz="1200" spc="-5">
                <a:latin typeface="Arial"/>
                <a:cs typeface="Arial"/>
              </a:rPr>
              <a:t>s</a:t>
            </a:r>
            <a:r>
              <a:rPr dirty="0" sz="1200">
                <a:latin typeface="Arial"/>
                <a:cs typeface="Arial"/>
              </a:rPr>
              <a:t>ta</a:t>
            </a:r>
            <a:r>
              <a:rPr dirty="0" sz="1200" spc="-5">
                <a:latin typeface="Arial"/>
                <a:cs typeface="Arial"/>
              </a:rPr>
              <a:t>s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5">
                <a:latin typeface="Arial"/>
                <a:cs typeface="Arial"/>
              </a:rPr>
              <a:t>s</a:t>
            </a:r>
            <a:r>
              <a:rPr dirty="0" sz="1200">
                <a:latin typeface="Arial"/>
                <a:cs typeface="Arial"/>
              </a:rPr>
              <a:t>:  </a:t>
            </a:r>
            <a:r>
              <a:rPr dirty="0" sz="1200" spc="-5">
                <a:latin typeface="Arial"/>
                <a:cs typeface="Arial"/>
              </a:rPr>
              <a:t>Sensitive </a:t>
            </a:r>
            <a:r>
              <a:rPr dirty="0" sz="1200">
                <a:latin typeface="Arial"/>
                <a:cs typeface="Arial"/>
              </a:rPr>
              <a:t>to  </a:t>
            </a:r>
            <a:r>
              <a:rPr dirty="0" sz="1200" spc="-5">
                <a:latin typeface="Arial"/>
                <a:cs typeface="Arial"/>
              </a:rPr>
              <a:t>ADT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618488" y="2670048"/>
            <a:ext cx="1172845" cy="1169035"/>
            <a:chOff x="1618488" y="2670048"/>
            <a:chExt cx="1172845" cy="1169035"/>
          </a:xfrm>
        </p:grpSpPr>
        <p:sp>
          <p:nvSpPr>
            <p:cNvPr id="20" name="object 20"/>
            <p:cNvSpPr/>
            <p:nvPr/>
          </p:nvSpPr>
          <p:spPr>
            <a:xfrm>
              <a:off x="2579370" y="2918828"/>
              <a:ext cx="168910" cy="332740"/>
            </a:xfrm>
            <a:custGeom>
              <a:avLst/>
              <a:gdLst/>
              <a:ahLst/>
              <a:cxnLst/>
              <a:rect l="l" t="t" r="r" b="b"/>
              <a:pathLst>
                <a:path w="168910" h="332739">
                  <a:moveTo>
                    <a:pt x="0" y="332625"/>
                  </a:moveTo>
                  <a:lnTo>
                    <a:pt x="168744" y="0"/>
                  </a:lnTo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688537" y="2833879"/>
              <a:ext cx="102870" cy="128270"/>
            </a:xfrm>
            <a:custGeom>
              <a:avLst/>
              <a:gdLst/>
              <a:ahLst/>
              <a:cxnLst/>
              <a:rect l="l" t="t" r="r" b="b"/>
              <a:pathLst>
                <a:path w="102869" h="128269">
                  <a:moveTo>
                    <a:pt x="102666" y="0"/>
                  </a:moveTo>
                  <a:lnTo>
                    <a:pt x="0" y="76085"/>
                  </a:lnTo>
                  <a:lnTo>
                    <a:pt x="101930" y="127787"/>
                  </a:lnTo>
                  <a:lnTo>
                    <a:pt x="10266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628394" y="2679954"/>
              <a:ext cx="954405" cy="1149350"/>
            </a:xfrm>
            <a:custGeom>
              <a:avLst/>
              <a:gdLst/>
              <a:ahLst/>
              <a:cxnLst/>
              <a:rect l="l" t="t" r="r" b="b"/>
              <a:pathLst>
                <a:path w="954405" h="1149350">
                  <a:moveTo>
                    <a:pt x="954024" y="0"/>
                  </a:moveTo>
                  <a:lnTo>
                    <a:pt x="0" y="0"/>
                  </a:lnTo>
                  <a:lnTo>
                    <a:pt x="0" y="1149096"/>
                  </a:lnTo>
                  <a:lnTo>
                    <a:pt x="954024" y="1149096"/>
                  </a:lnTo>
                  <a:lnTo>
                    <a:pt x="954024" y="0"/>
                  </a:lnTo>
                  <a:close/>
                </a:path>
              </a:pathLst>
            </a:custGeom>
            <a:solidFill>
              <a:srgbClr val="AFC9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628394" y="2679954"/>
              <a:ext cx="954405" cy="1149350"/>
            </a:xfrm>
            <a:custGeom>
              <a:avLst/>
              <a:gdLst/>
              <a:ahLst/>
              <a:cxnLst/>
              <a:rect l="l" t="t" r="r" b="b"/>
              <a:pathLst>
                <a:path w="954405" h="1149350">
                  <a:moveTo>
                    <a:pt x="0" y="0"/>
                  </a:moveTo>
                  <a:lnTo>
                    <a:pt x="954024" y="0"/>
                  </a:lnTo>
                  <a:lnTo>
                    <a:pt x="954024" y="1149096"/>
                  </a:lnTo>
                  <a:lnTo>
                    <a:pt x="0" y="1149096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5328665" y="2664714"/>
            <a:ext cx="1001394" cy="1356360"/>
          </a:xfrm>
          <a:prstGeom prst="rect">
            <a:avLst/>
          </a:prstGeom>
          <a:solidFill>
            <a:srgbClr val="B6DF88"/>
          </a:solidFill>
          <a:ln w="38100">
            <a:solidFill>
              <a:srgbClr val="00AF5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algn="ctr" marL="132080" marR="126364" indent="1905">
              <a:lnSpc>
                <a:spcPct val="100000"/>
              </a:lnSpc>
              <a:spcBef>
                <a:spcPts val="925"/>
              </a:spcBef>
            </a:pPr>
            <a:r>
              <a:rPr dirty="0" sz="1200">
                <a:latin typeface="Arial"/>
                <a:cs typeface="Arial"/>
              </a:rPr>
              <a:t>Metastatic  </a:t>
            </a:r>
            <a:r>
              <a:rPr dirty="0" sz="1200" spc="-5">
                <a:latin typeface="Arial"/>
                <a:cs typeface="Arial"/>
              </a:rPr>
              <a:t>Disease  </a:t>
            </a:r>
            <a:r>
              <a:rPr dirty="0" sz="1200" spc="-40">
                <a:latin typeface="Arial"/>
                <a:cs typeface="Arial"/>
              </a:rPr>
              <a:t>T</a:t>
            </a:r>
            <a:r>
              <a:rPr dirty="0" sz="1200" spc="-5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eat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t:  </a:t>
            </a:r>
            <a:r>
              <a:rPr dirty="0" sz="1200" spc="-5">
                <a:latin typeface="Arial"/>
                <a:cs typeface="Arial"/>
              </a:rPr>
              <a:t>2</a:t>
            </a:r>
            <a:r>
              <a:rPr dirty="0" baseline="24305" sz="1200" spc="-7">
                <a:latin typeface="Arial"/>
                <a:cs typeface="Arial"/>
              </a:rPr>
              <a:t>nd</a:t>
            </a:r>
            <a:r>
              <a:rPr dirty="0" baseline="24305" sz="1200" spc="127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19821" y="2664714"/>
            <a:ext cx="1001394" cy="1356360"/>
          </a:xfrm>
          <a:prstGeom prst="rect">
            <a:avLst/>
          </a:prstGeom>
          <a:solidFill>
            <a:srgbClr val="B6DF88"/>
          </a:solidFill>
          <a:ln w="38100">
            <a:solidFill>
              <a:srgbClr val="00AF5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algn="ctr" marL="132080" marR="126364" indent="1905">
              <a:lnSpc>
                <a:spcPct val="100000"/>
              </a:lnSpc>
              <a:spcBef>
                <a:spcPts val="925"/>
              </a:spcBef>
            </a:pPr>
            <a:r>
              <a:rPr dirty="0" sz="1200">
                <a:latin typeface="Arial"/>
                <a:cs typeface="Arial"/>
              </a:rPr>
              <a:t>Metastatic  </a:t>
            </a:r>
            <a:r>
              <a:rPr dirty="0" sz="1200" spc="-5">
                <a:latin typeface="Arial"/>
                <a:cs typeface="Arial"/>
              </a:rPr>
              <a:t>Disease  </a:t>
            </a:r>
            <a:r>
              <a:rPr dirty="0" sz="1200" spc="-40">
                <a:latin typeface="Arial"/>
                <a:cs typeface="Arial"/>
              </a:rPr>
              <a:t>T</a:t>
            </a:r>
            <a:r>
              <a:rPr dirty="0" sz="1200" spc="-5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eat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t:  4th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31102" y="2664714"/>
            <a:ext cx="1001394" cy="1356360"/>
          </a:xfrm>
          <a:prstGeom prst="rect">
            <a:avLst/>
          </a:prstGeom>
          <a:solidFill>
            <a:srgbClr val="B6DF88"/>
          </a:solidFill>
          <a:ln w="38100">
            <a:solidFill>
              <a:srgbClr val="00AF5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algn="ctr" marL="132080" marR="127000" indent="1905">
              <a:lnSpc>
                <a:spcPct val="100000"/>
              </a:lnSpc>
              <a:spcBef>
                <a:spcPts val="925"/>
              </a:spcBef>
            </a:pPr>
            <a:r>
              <a:rPr dirty="0" sz="1200">
                <a:latin typeface="Arial"/>
                <a:cs typeface="Arial"/>
              </a:rPr>
              <a:t>Metastatic  </a:t>
            </a:r>
            <a:r>
              <a:rPr dirty="0" sz="1200" spc="-5">
                <a:latin typeface="Arial"/>
                <a:cs typeface="Arial"/>
              </a:rPr>
              <a:t>Disease  </a:t>
            </a:r>
            <a:r>
              <a:rPr dirty="0" sz="1200" spc="-40">
                <a:latin typeface="Arial"/>
                <a:cs typeface="Arial"/>
              </a:rPr>
              <a:t>T</a:t>
            </a:r>
            <a:r>
              <a:rPr dirty="0" sz="1200" spc="-5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eat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t:  </a:t>
            </a:r>
            <a:r>
              <a:rPr dirty="0" sz="1200" spc="-5">
                <a:latin typeface="Arial"/>
                <a:cs typeface="Arial"/>
              </a:rPr>
              <a:t>3rd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Line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919728" y="3649219"/>
            <a:ext cx="212725" cy="353060"/>
            <a:chOff x="3919728" y="3649219"/>
            <a:chExt cx="212725" cy="353060"/>
          </a:xfrm>
        </p:grpSpPr>
        <p:sp>
          <p:nvSpPr>
            <p:cNvPr id="28" name="object 28"/>
            <p:cNvSpPr/>
            <p:nvPr/>
          </p:nvSpPr>
          <p:spPr>
            <a:xfrm>
              <a:off x="3938778" y="3731615"/>
              <a:ext cx="146050" cy="251460"/>
            </a:xfrm>
            <a:custGeom>
              <a:avLst/>
              <a:gdLst/>
              <a:ahLst/>
              <a:cxnLst/>
              <a:rect l="l" t="t" r="r" b="b"/>
              <a:pathLst>
                <a:path w="146050" h="251460">
                  <a:moveTo>
                    <a:pt x="0" y="251358"/>
                  </a:moveTo>
                  <a:lnTo>
                    <a:pt x="14577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4025548" y="3649219"/>
              <a:ext cx="107314" cy="127635"/>
            </a:xfrm>
            <a:custGeom>
              <a:avLst/>
              <a:gdLst/>
              <a:ahLst/>
              <a:cxnLst/>
              <a:rect l="l" t="t" r="r" b="b"/>
              <a:pathLst>
                <a:path w="107314" h="127635">
                  <a:moveTo>
                    <a:pt x="106781" y="0"/>
                  </a:moveTo>
                  <a:lnTo>
                    <a:pt x="0" y="70205"/>
                  </a:lnTo>
                  <a:lnTo>
                    <a:pt x="98882" y="127546"/>
                  </a:lnTo>
                  <a:lnTo>
                    <a:pt x="10678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1626107" y="3053910"/>
            <a:ext cx="9467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3850" marR="269240" indent="-78105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Risi</a:t>
            </a:r>
            <a:r>
              <a:rPr dirty="0" sz="1200">
                <a:latin typeface="Arial"/>
                <a:cs typeface="Arial"/>
              </a:rPr>
              <a:t>ng  PSA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51226" y="3541014"/>
            <a:ext cx="988060" cy="1144905"/>
          </a:xfrm>
          <a:prstGeom prst="rect">
            <a:avLst/>
          </a:prstGeom>
          <a:solidFill>
            <a:srgbClr val="B6DF88"/>
          </a:solidFill>
          <a:ln w="38100">
            <a:solidFill>
              <a:srgbClr val="00AF5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imes New Roman"/>
              <a:cs typeface="Times New Roman"/>
            </a:endParaRPr>
          </a:p>
          <a:p>
            <a:pPr marL="144145" marR="138430" indent="182880">
              <a:lnSpc>
                <a:spcPct val="100000"/>
              </a:lnSpc>
            </a:pPr>
            <a:r>
              <a:rPr dirty="0" sz="1200" spc="-5">
                <a:latin typeface="Arial"/>
                <a:cs typeface="Arial"/>
              </a:rPr>
              <a:t>Non-  M</a:t>
            </a:r>
            <a:r>
              <a:rPr dirty="0" sz="1200">
                <a:latin typeface="Arial"/>
                <a:cs typeface="Arial"/>
              </a:rPr>
              <a:t>et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st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-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153405" y="3285738"/>
            <a:ext cx="165100" cy="114300"/>
            <a:chOff x="5153405" y="3285738"/>
            <a:chExt cx="165100" cy="114300"/>
          </a:xfrm>
        </p:grpSpPr>
        <p:sp>
          <p:nvSpPr>
            <p:cNvPr id="33" name="object 33"/>
            <p:cNvSpPr/>
            <p:nvPr/>
          </p:nvSpPr>
          <p:spPr>
            <a:xfrm>
              <a:off x="5153405" y="3342894"/>
              <a:ext cx="69850" cy="0"/>
            </a:xfrm>
            <a:custGeom>
              <a:avLst/>
              <a:gdLst/>
              <a:ahLst/>
              <a:cxnLst/>
              <a:rect l="l" t="t" r="r" b="b"/>
              <a:pathLst>
                <a:path w="69850" h="0">
                  <a:moveTo>
                    <a:pt x="0" y="0"/>
                  </a:moveTo>
                  <a:lnTo>
                    <a:pt x="69342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5203700" y="3285738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5" name="object 35"/>
          <p:cNvGrpSpPr/>
          <p:nvPr/>
        </p:nvGrpSpPr>
        <p:grpSpPr>
          <a:xfrm>
            <a:off x="6349746" y="3285738"/>
            <a:ext cx="169545" cy="114300"/>
            <a:chOff x="6349746" y="3285738"/>
            <a:chExt cx="169545" cy="114300"/>
          </a:xfrm>
        </p:grpSpPr>
        <p:sp>
          <p:nvSpPr>
            <p:cNvPr id="36" name="object 36"/>
            <p:cNvSpPr/>
            <p:nvPr/>
          </p:nvSpPr>
          <p:spPr>
            <a:xfrm>
              <a:off x="6349746" y="3342894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 h="0">
                  <a:moveTo>
                    <a:pt x="0" y="0"/>
                  </a:moveTo>
                  <a:lnTo>
                    <a:pt x="73914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6404612" y="3285738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8" name="object 38"/>
          <p:cNvGrpSpPr/>
          <p:nvPr/>
        </p:nvGrpSpPr>
        <p:grpSpPr>
          <a:xfrm>
            <a:off x="7550657" y="3285738"/>
            <a:ext cx="169545" cy="114300"/>
            <a:chOff x="7550657" y="3285738"/>
            <a:chExt cx="169545" cy="114300"/>
          </a:xfrm>
        </p:grpSpPr>
        <p:sp>
          <p:nvSpPr>
            <p:cNvPr id="39" name="object 39"/>
            <p:cNvSpPr/>
            <p:nvPr/>
          </p:nvSpPr>
          <p:spPr>
            <a:xfrm>
              <a:off x="7550657" y="3342894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 h="0">
                  <a:moveTo>
                    <a:pt x="0" y="0"/>
                  </a:moveTo>
                  <a:lnTo>
                    <a:pt x="73914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7605524" y="3285738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/>
          <p:cNvSpPr txBox="1"/>
          <p:nvPr/>
        </p:nvSpPr>
        <p:spPr>
          <a:xfrm>
            <a:off x="4152138" y="2664714"/>
            <a:ext cx="1001394" cy="1356360"/>
          </a:xfrm>
          <a:prstGeom prst="rect">
            <a:avLst/>
          </a:prstGeom>
          <a:solidFill>
            <a:srgbClr val="B6DF88"/>
          </a:solidFill>
          <a:ln w="38100">
            <a:solidFill>
              <a:srgbClr val="00AF5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algn="ctr" marL="132080" marR="127000" indent="1905">
              <a:lnSpc>
                <a:spcPct val="100000"/>
              </a:lnSpc>
              <a:spcBef>
                <a:spcPts val="925"/>
              </a:spcBef>
            </a:pPr>
            <a:r>
              <a:rPr dirty="0" sz="1200">
                <a:latin typeface="Arial"/>
                <a:cs typeface="Arial"/>
              </a:rPr>
              <a:t>Metastatic  </a:t>
            </a:r>
            <a:r>
              <a:rPr dirty="0" sz="1200" spc="-5">
                <a:latin typeface="Arial"/>
                <a:cs typeface="Arial"/>
              </a:rPr>
              <a:t>Disease  </a:t>
            </a:r>
            <a:r>
              <a:rPr dirty="0" sz="1200" spc="-40">
                <a:latin typeface="Arial"/>
                <a:cs typeface="Arial"/>
              </a:rPr>
              <a:t>T</a:t>
            </a:r>
            <a:r>
              <a:rPr dirty="0" sz="1200" spc="-5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eat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t:  1</a:t>
            </a:r>
            <a:r>
              <a:rPr dirty="0" baseline="24305" sz="1200">
                <a:latin typeface="Arial"/>
                <a:cs typeface="Arial"/>
              </a:rPr>
              <a:t>st</a:t>
            </a:r>
            <a:r>
              <a:rPr dirty="0" baseline="24305" sz="1200" spc="104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827133" y="43281"/>
            <a:ext cx="631761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700" spc="-5">
                <a:solidFill>
                  <a:srgbClr val="000000"/>
                </a:solidFill>
                <a:latin typeface="Arial"/>
                <a:cs typeface="Arial"/>
              </a:rPr>
              <a:t>PSMA PET Imaging: Impact on</a:t>
            </a:r>
            <a:r>
              <a:rPr dirty="0" sz="2700" spc="-10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700" spc="-5">
                <a:solidFill>
                  <a:srgbClr val="000000"/>
                </a:solidFill>
                <a:latin typeface="Arial"/>
                <a:cs typeface="Arial"/>
              </a:rPr>
              <a:t>staging  localized</a:t>
            </a:r>
            <a:r>
              <a:rPr dirty="0" sz="2700" spc="-3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700" spc="-5">
                <a:solidFill>
                  <a:srgbClr val="000000"/>
                </a:solidFill>
                <a:latin typeface="Arial"/>
                <a:cs typeface="Arial"/>
              </a:rPr>
              <a:t>disease</a:t>
            </a:r>
            <a:endParaRPr sz="27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0422" y="4912695"/>
            <a:ext cx="13582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Scher, Morris, et </a:t>
            </a:r>
            <a:r>
              <a:rPr dirty="0" sz="900">
                <a:latin typeface="Calibri"/>
                <a:cs typeface="Calibri"/>
              </a:rPr>
              <a:t>al JCO</a:t>
            </a:r>
            <a:r>
              <a:rPr dirty="0" sz="900" spc="-5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2016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99644" y="2456688"/>
            <a:ext cx="1457325" cy="1704339"/>
            <a:chOff x="199644" y="2456688"/>
            <a:chExt cx="1457325" cy="1704339"/>
          </a:xfrm>
        </p:grpSpPr>
        <p:sp>
          <p:nvSpPr>
            <p:cNvPr id="45" name="object 45"/>
            <p:cNvSpPr/>
            <p:nvPr/>
          </p:nvSpPr>
          <p:spPr>
            <a:xfrm>
              <a:off x="199644" y="2456688"/>
              <a:ext cx="1456943" cy="17038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271272" y="2505456"/>
              <a:ext cx="1313815" cy="1560830"/>
            </a:xfrm>
            <a:custGeom>
              <a:avLst/>
              <a:gdLst/>
              <a:ahLst/>
              <a:cxnLst/>
              <a:rect l="l" t="t" r="r" b="b"/>
              <a:pathLst>
                <a:path w="1313815" h="1560829">
                  <a:moveTo>
                    <a:pt x="0" y="0"/>
                  </a:moveTo>
                  <a:lnTo>
                    <a:pt x="1313688" y="0"/>
                  </a:lnTo>
                  <a:lnTo>
                    <a:pt x="1313688" y="1560576"/>
                  </a:lnTo>
                  <a:lnTo>
                    <a:pt x="0" y="1560576"/>
                  </a:lnTo>
                  <a:lnTo>
                    <a:pt x="0" y="0"/>
                  </a:lnTo>
                  <a:close/>
                </a:path>
              </a:pathLst>
            </a:custGeom>
            <a:ln w="5791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236" y="0"/>
            <a:ext cx="154305" cy="728980"/>
          </a:xfrm>
          <a:custGeom>
            <a:avLst/>
            <a:gdLst/>
            <a:ahLst/>
            <a:cxnLst/>
            <a:rect l="l" t="t" r="r" b="b"/>
            <a:pathLst>
              <a:path w="154304" h="728980">
                <a:moveTo>
                  <a:pt x="153911" y="0"/>
                </a:moveTo>
                <a:lnTo>
                  <a:pt x="0" y="0"/>
                </a:lnTo>
                <a:lnTo>
                  <a:pt x="0" y="728472"/>
                </a:lnTo>
                <a:lnTo>
                  <a:pt x="153911" y="728472"/>
                </a:lnTo>
                <a:lnTo>
                  <a:pt x="153911" y="0"/>
                </a:lnTo>
                <a:close/>
              </a:path>
            </a:pathLst>
          </a:custGeom>
          <a:solidFill>
            <a:srgbClr val="2985E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64236" y="728472"/>
            <a:ext cx="154305" cy="829310"/>
            <a:chOff x="364236" y="728472"/>
            <a:chExt cx="154305" cy="829310"/>
          </a:xfrm>
        </p:grpSpPr>
        <p:sp>
          <p:nvSpPr>
            <p:cNvPr id="4" name="object 4"/>
            <p:cNvSpPr/>
            <p:nvPr/>
          </p:nvSpPr>
          <p:spPr>
            <a:xfrm>
              <a:off x="364236" y="728472"/>
              <a:ext cx="154305" cy="302260"/>
            </a:xfrm>
            <a:custGeom>
              <a:avLst/>
              <a:gdLst/>
              <a:ahLst/>
              <a:cxnLst/>
              <a:rect l="l" t="t" r="r" b="b"/>
              <a:pathLst>
                <a:path w="154304" h="302259">
                  <a:moveTo>
                    <a:pt x="153923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153923" y="301751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F164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4236" y="1030224"/>
              <a:ext cx="154305" cy="527685"/>
            </a:xfrm>
            <a:custGeom>
              <a:avLst/>
              <a:gdLst/>
              <a:ahLst/>
              <a:cxnLst/>
              <a:rect l="l" t="t" r="r" b="b"/>
              <a:pathLst>
                <a:path w="154304" h="527685">
                  <a:moveTo>
                    <a:pt x="153923" y="0"/>
                  </a:moveTo>
                  <a:lnTo>
                    <a:pt x="0" y="0"/>
                  </a:lnTo>
                  <a:lnTo>
                    <a:pt x="0" y="527303"/>
                  </a:lnTo>
                  <a:lnTo>
                    <a:pt x="153923" y="527303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B3B3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6481512" y="4723386"/>
            <a:ext cx="1630800" cy="339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8821" y="95722"/>
            <a:ext cx="7397115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000000"/>
                </a:solidFill>
                <a:latin typeface="Arial"/>
                <a:cs typeface="Arial"/>
              </a:rPr>
              <a:t>There are many uses for </a:t>
            </a:r>
            <a:r>
              <a:rPr dirty="0" sz="2000" spc="-5">
                <a:solidFill>
                  <a:srgbClr val="000000"/>
                </a:solidFill>
                <a:latin typeface="Arial"/>
                <a:cs typeface="Arial"/>
              </a:rPr>
              <a:t>PSMA beyond </a:t>
            </a:r>
            <a:r>
              <a:rPr dirty="0" sz="2000">
                <a:solidFill>
                  <a:srgbClr val="000000"/>
                </a:solidFill>
                <a:latin typeface="Arial"/>
                <a:cs typeface="Arial"/>
              </a:rPr>
              <a:t>theranostics, such</a:t>
            </a:r>
            <a:r>
              <a:rPr dirty="0" sz="2000" spc="-20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0000"/>
                </a:solidFill>
                <a:latin typeface="Arial"/>
                <a:cs typeface="Arial"/>
              </a:rPr>
              <a:t>as  </a:t>
            </a:r>
            <a:r>
              <a:rPr dirty="0" sz="2000" spc="-5">
                <a:solidFill>
                  <a:srgbClr val="000000"/>
                </a:solidFill>
                <a:latin typeface="Arial"/>
                <a:cs typeface="Arial"/>
              </a:rPr>
              <a:t>more </a:t>
            </a:r>
            <a:r>
              <a:rPr dirty="0" sz="2000">
                <a:solidFill>
                  <a:srgbClr val="000000"/>
                </a:solidFill>
                <a:latin typeface="Arial"/>
                <a:cs typeface="Arial"/>
              </a:rPr>
              <a:t>accurate</a:t>
            </a:r>
            <a:r>
              <a:rPr dirty="0" sz="2000" spc="-5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00000"/>
                </a:solidFill>
                <a:latin typeface="Arial"/>
                <a:cs typeface="Arial"/>
              </a:rPr>
              <a:t>staging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57559" y="908296"/>
            <a:ext cx="2266287" cy="3247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860371" y="838200"/>
            <a:ext cx="1975133" cy="33360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58811" y="762000"/>
            <a:ext cx="1711451" cy="10027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301483" y="1981200"/>
            <a:ext cx="1633727" cy="10241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287768" y="3140964"/>
            <a:ext cx="1711451" cy="12207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10024" y="856707"/>
            <a:ext cx="190500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63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y.o.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PSA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7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Gleason 4+5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13/16 </a:t>
            </a:r>
            <a:r>
              <a:rPr dirty="0" sz="1800" spc="-5">
                <a:latin typeface="Calibri"/>
                <a:cs typeface="Calibri"/>
              </a:rPr>
              <a:t>positive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cores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1063" y="2074164"/>
            <a:ext cx="1944623" cy="13792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02365" y="3509091"/>
            <a:ext cx="2072639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Much disease on </a:t>
            </a:r>
            <a:r>
              <a:rPr dirty="0" sz="1600">
                <a:latin typeface="Calibri"/>
                <a:cs typeface="Calibri"/>
              </a:rPr>
              <a:t>his</a:t>
            </a:r>
            <a:r>
              <a:rPr dirty="0" sz="1600" spc="-7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MRI  of </a:t>
            </a:r>
            <a:r>
              <a:rPr dirty="0" sz="1600">
                <a:latin typeface="Calibri"/>
                <a:cs typeface="Calibri"/>
              </a:rPr>
              <a:t>his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prostate….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91726" y="4329332"/>
            <a:ext cx="32727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PSMA scan with </a:t>
            </a:r>
            <a:r>
              <a:rPr dirty="0" sz="1800" spc="-15">
                <a:latin typeface="Calibri"/>
                <a:cs typeface="Calibri"/>
              </a:rPr>
              <a:t>metastatic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disease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95390" y="4799505"/>
            <a:ext cx="112776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Michael </a:t>
            </a:r>
            <a:r>
              <a:rPr dirty="0" sz="900">
                <a:latin typeface="Arial"/>
                <a:cs typeface="Arial"/>
              </a:rPr>
              <a:t>J. </a:t>
            </a:r>
            <a:r>
              <a:rPr dirty="0" sz="900" spc="-5">
                <a:latin typeface="Arial"/>
                <a:cs typeface="Arial"/>
              </a:rPr>
              <a:t>Morris,</a:t>
            </a:r>
            <a:r>
              <a:rPr dirty="0" sz="900" spc="-6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MD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01393" y="4436417"/>
            <a:ext cx="18021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Bone </a:t>
            </a:r>
            <a:r>
              <a:rPr dirty="0" sz="1600" spc="-10">
                <a:latin typeface="Calibri"/>
                <a:cs typeface="Calibri"/>
              </a:rPr>
              <a:t>scan looks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good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236" y="0"/>
            <a:ext cx="154305" cy="728980"/>
          </a:xfrm>
          <a:custGeom>
            <a:avLst/>
            <a:gdLst/>
            <a:ahLst/>
            <a:cxnLst/>
            <a:rect l="l" t="t" r="r" b="b"/>
            <a:pathLst>
              <a:path w="154304" h="728980">
                <a:moveTo>
                  <a:pt x="153911" y="0"/>
                </a:moveTo>
                <a:lnTo>
                  <a:pt x="0" y="0"/>
                </a:lnTo>
                <a:lnTo>
                  <a:pt x="0" y="728472"/>
                </a:lnTo>
                <a:lnTo>
                  <a:pt x="153911" y="728472"/>
                </a:lnTo>
                <a:lnTo>
                  <a:pt x="153911" y="0"/>
                </a:lnTo>
                <a:close/>
              </a:path>
            </a:pathLst>
          </a:custGeom>
          <a:solidFill>
            <a:srgbClr val="2985E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64236" y="728472"/>
            <a:ext cx="154305" cy="829310"/>
            <a:chOff x="364236" y="728472"/>
            <a:chExt cx="154305" cy="829310"/>
          </a:xfrm>
        </p:grpSpPr>
        <p:sp>
          <p:nvSpPr>
            <p:cNvPr id="4" name="object 4"/>
            <p:cNvSpPr/>
            <p:nvPr/>
          </p:nvSpPr>
          <p:spPr>
            <a:xfrm>
              <a:off x="364236" y="728472"/>
              <a:ext cx="154305" cy="302260"/>
            </a:xfrm>
            <a:custGeom>
              <a:avLst/>
              <a:gdLst/>
              <a:ahLst/>
              <a:cxnLst/>
              <a:rect l="l" t="t" r="r" b="b"/>
              <a:pathLst>
                <a:path w="154304" h="302259">
                  <a:moveTo>
                    <a:pt x="153923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153923" y="301751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F164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4236" y="1030224"/>
              <a:ext cx="154305" cy="527685"/>
            </a:xfrm>
            <a:custGeom>
              <a:avLst/>
              <a:gdLst/>
              <a:ahLst/>
              <a:cxnLst/>
              <a:rect l="l" t="t" r="r" b="b"/>
              <a:pathLst>
                <a:path w="154304" h="527685">
                  <a:moveTo>
                    <a:pt x="153923" y="0"/>
                  </a:moveTo>
                  <a:lnTo>
                    <a:pt x="0" y="0"/>
                  </a:lnTo>
                  <a:lnTo>
                    <a:pt x="0" y="527303"/>
                  </a:lnTo>
                  <a:lnTo>
                    <a:pt x="153923" y="527303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B3B3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6481512" y="4723386"/>
            <a:ext cx="1630800" cy="339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725607" y="87432"/>
            <a:ext cx="7745095" cy="4955540"/>
            <a:chOff x="725607" y="87432"/>
            <a:chExt cx="7745095" cy="4955540"/>
          </a:xfrm>
        </p:grpSpPr>
        <p:sp>
          <p:nvSpPr>
            <p:cNvPr id="8" name="object 8"/>
            <p:cNvSpPr/>
            <p:nvPr/>
          </p:nvSpPr>
          <p:spPr>
            <a:xfrm>
              <a:off x="725607" y="87432"/>
              <a:ext cx="4731964" cy="1481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400300" y="1536191"/>
              <a:ext cx="6070091" cy="35067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73567" y="4975183"/>
            <a:ext cx="108902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latin typeface="Calibri"/>
                <a:cs typeface="Calibri"/>
              </a:rPr>
              <a:t>Hofman, EUA,</a:t>
            </a:r>
            <a:r>
              <a:rPr dirty="0" sz="1050" spc="-9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2020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4236" y="0"/>
            <a:ext cx="154305" cy="1557655"/>
            <a:chOff x="364236" y="0"/>
            <a:chExt cx="154305" cy="1557655"/>
          </a:xfrm>
        </p:grpSpPr>
        <p:sp>
          <p:nvSpPr>
            <p:cNvPr id="3" name="object 3"/>
            <p:cNvSpPr/>
            <p:nvPr/>
          </p:nvSpPr>
          <p:spPr>
            <a:xfrm>
              <a:off x="364236" y="0"/>
              <a:ext cx="154305" cy="728980"/>
            </a:xfrm>
            <a:custGeom>
              <a:avLst/>
              <a:gdLst/>
              <a:ahLst/>
              <a:cxnLst/>
              <a:rect l="l" t="t" r="r" b="b"/>
              <a:pathLst>
                <a:path w="154304" h="728980">
                  <a:moveTo>
                    <a:pt x="153911" y="0"/>
                  </a:moveTo>
                  <a:lnTo>
                    <a:pt x="0" y="0"/>
                  </a:lnTo>
                  <a:lnTo>
                    <a:pt x="0" y="728472"/>
                  </a:lnTo>
                  <a:lnTo>
                    <a:pt x="153911" y="728472"/>
                  </a:lnTo>
                  <a:lnTo>
                    <a:pt x="153911" y="0"/>
                  </a:lnTo>
                  <a:close/>
                </a:path>
              </a:pathLst>
            </a:custGeom>
            <a:solidFill>
              <a:srgbClr val="2985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64236" y="728472"/>
              <a:ext cx="154305" cy="302260"/>
            </a:xfrm>
            <a:custGeom>
              <a:avLst/>
              <a:gdLst/>
              <a:ahLst/>
              <a:cxnLst/>
              <a:rect l="l" t="t" r="r" b="b"/>
              <a:pathLst>
                <a:path w="154304" h="302259">
                  <a:moveTo>
                    <a:pt x="153923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153923" y="301751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F164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4236" y="1030224"/>
              <a:ext cx="154305" cy="527685"/>
            </a:xfrm>
            <a:custGeom>
              <a:avLst/>
              <a:gdLst/>
              <a:ahLst/>
              <a:cxnLst/>
              <a:rect l="l" t="t" r="r" b="b"/>
              <a:pathLst>
                <a:path w="154304" h="527685">
                  <a:moveTo>
                    <a:pt x="153923" y="0"/>
                  </a:moveTo>
                  <a:lnTo>
                    <a:pt x="0" y="0"/>
                  </a:lnTo>
                  <a:lnTo>
                    <a:pt x="0" y="527303"/>
                  </a:lnTo>
                  <a:lnTo>
                    <a:pt x="153923" y="527303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B3B3A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705611" y="400811"/>
            <a:ext cx="7734300" cy="4662170"/>
            <a:chOff x="705611" y="400811"/>
            <a:chExt cx="7734300" cy="4662170"/>
          </a:xfrm>
        </p:grpSpPr>
        <p:sp>
          <p:nvSpPr>
            <p:cNvPr id="7" name="object 7"/>
            <p:cNvSpPr/>
            <p:nvPr/>
          </p:nvSpPr>
          <p:spPr>
            <a:xfrm>
              <a:off x="6481512" y="4723386"/>
              <a:ext cx="1630800" cy="3390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05611" y="400811"/>
              <a:ext cx="7734299" cy="4343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4236" y="0"/>
            <a:ext cx="154305" cy="1557655"/>
            <a:chOff x="364236" y="0"/>
            <a:chExt cx="154305" cy="1557655"/>
          </a:xfrm>
        </p:grpSpPr>
        <p:sp>
          <p:nvSpPr>
            <p:cNvPr id="3" name="object 3"/>
            <p:cNvSpPr/>
            <p:nvPr/>
          </p:nvSpPr>
          <p:spPr>
            <a:xfrm>
              <a:off x="364236" y="0"/>
              <a:ext cx="154305" cy="728980"/>
            </a:xfrm>
            <a:custGeom>
              <a:avLst/>
              <a:gdLst/>
              <a:ahLst/>
              <a:cxnLst/>
              <a:rect l="l" t="t" r="r" b="b"/>
              <a:pathLst>
                <a:path w="154304" h="728980">
                  <a:moveTo>
                    <a:pt x="153911" y="0"/>
                  </a:moveTo>
                  <a:lnTo>
                    <a:pt x="0" y="0"/>
                  </a:lnTo>
                  <a:lnTo>
                    <a:pt x="0" y="728472"/>
                  </a:lnTo>
                  <a:lnTo>
                    <a:pt x="153911" y="728472"/>
                  </a:lnTo>
                  <a:lnTo>
                    <a:pt x="153911" y="0"/>
                  </a:lnTo>
                  <a:close/>
                </a:path>
              </a:pathLst>
            </a:custGeom>
            <a:solidFill>
              <a:srgbClr val="2985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64236" y="728472"/>
              <a:ext cx="154305" cy="302260"/>
            </a:xfrm>
            <a:custGeom>
              <a:avLst/>
              <a:gdLst/>
              <a:ahLst/>
              <a:cxnLst/>
              <a:rect l="l" t="t" r="r" b="b"/>
              <a:pathLst>
                <a:path w="154304" h="302259">
                  <a:moveTo>
                    <a:pt x="153923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153923" y="301751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F164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4236" y="1030224"/>
              <a:ext cx="154305" cy="527685"/>
            </a:xfrm>
            <a:custGeom>
              <a:avLst/>
              <a:gdLst/>
              <a:ahLst/>
              <a:cxnLst/>
              <a:rect l="l" t="t" r="r" b="b"/>
              <a:pathLst>
                <a:path w="154304" h="527685">
                  <a:moveTo>
                    <a:pt x="153923" y="0"/>
                  </a:moveTo>
                  <a:lnTo>
                    <a:pt x="0" y="0"/>
                  </a:lnTo>
                  <a:lnTo>
                    <a:pt x="0" y="527303"/>
                  </a:lnTo>
                  <a:lnTo>
                    <a:pt x="153923" y="527303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B3B3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8124910" y="4507672"/>
            <a:ext cx="5740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PCWG3</a:t>
            </a:r>
            <a:r>
              <a:rPr dirty="0" sz="900" spc="-9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JCO  </a:t>
            </a:r>
            <a:r>
              <a:rPr dirty="0" sz="900">
                <a:latin typeface="Calibri"/>
                <a:cs typeface="Calibri"/>
              </a:rPr>
              <a:t>2016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7348" y="1057655"/>
            <a:ext cx="8909303" cy="1982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2776" y="1053083"/>
            <a:ext cx="8918575" cy="1991995"/>
          </a:xfrm>
          <a:custGeom>
            <a:avLst/>
            <a:gdLst/>
            <a:ahLst/>
            <a:cxnLst/>
            <a:rect l="l" t="t" r="r" b="b"/>
            <a:pathLst>
              <a:path w="8918575" h="1991995">
                <a:moveTo>
                  <a:pt x="0" y="0"/>
                </a:moveTo>
                <a:lnTo>
                  <a:pt x="8918448" y="0"/>
                </a:lnTo>
                <a:lnTo>
                  <a:pt x="8918448" y="1991868"/>
                </a:lnTo>
                <a:lnTo>
                  <a:pt x="0" y="199186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8100" y="3671315"/>
            <a:ext cx="1248410" cy="1004569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91440" marR="202565">
              <a:lnSpc>
                <a:spcPct val="100000"/>
              </a:lnSpc>
              <a:spcBef>
                <a:spcPts val="195"/>
              </a:spcBef>
            </a:pPr>
            <a:r>
              <a:rPr dirty="0" sz="1200" spc="-5">
                <a:latin typeface="Calibri"/>
                <a:cs typeface="Calibri"/>
              </a:rPr>
              <a:t>OSPREY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Cohort  A:</a:t>
            </a:r>
            <a:endParaRPr sz="1200">
              <a:latin typeface="Calibri"/>
              <a:cs typeface="Calibri"/>
            </a:endParaRPr>
          </a:p>
          <a:p>
            <a:pPr marL="91440" marR="216535">
              <a:lnSpc>
                <a:spcPct val="100000"/>
              </a:lnSpc>
            </a:pPr>
            <a:r>
              <a:rPr dirty="0" sz="1200" spc="-5">
                <a:latin typeface="Calibri"/>
                <a:cs typeface="Calibri"/>
              </a:rPr>
              <a:t>Preoperative,  with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pathology  </a:t>
            </a:r>
            <a:r>
              <a:rPr dirty="0" sz="1200" spc="-10">
                <a:latin typeface="Calibri"/>
                <a:cs typeface="Calibri"/>
              </a:rPr>
              <a:t>comparator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10548" y="2177792"/>
            <a:ext cx="3465829" cy="2297430"/>
            <a:chOff x="510548" y="2177792"/>
            <a:chExt cx="3465829" cy="2297430"/>
          </a:xfrm>
        </p:grpSpPr>
        <p:sp>
          <p:nvSpPr>
            <p:cNvPr id="11" name="object 11"/>
            <p:cNvSpPr/>
            <p:nvPr/>
          </p:nvSpPr>
          <p:spPr>
            <a:xfrm>
              <a:off x="597407" y="2322572"/>
              <a:ext cx="0" cy="1337945"/>
            </a:xfrm>
            <a:custGeom>
              <a:avLst/>
              <a:gdLst/>
              <a:ahLst/>
              <a:cxnLst/>
              <a:rect l="l" t="t" r="r" b="b"/>
              <a:pathLst>
                <a:path w="0" h="1337945">
                  <a:moveTo>
                    <a:pt x="0" y="1337690"/>
                  </a:moveTo>
                  <a:lnTo>
                    <a:pt x="0" y="0"/>
                  </a:lnTo>
                </a:path>
              </a:pathLst>
            </a:custGeom>
            <a:ln w="57912">
              <a:solidFill>
                <a:srgbClr val="2283E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10548" y="2177792"/>
              <a:ext cx="173990" cy="173990"/>
            </a:xfrm>
            <a:custGeom>
              <a:avLst/>
              <a:gdLst/>
              <a:ahLst/>
              <a:cxnLst/>
              <a:rect l="l" t="t" r="r" b="b"/>
              <a:pathLst>
                <a:path w="173990" h="173989">
                  <a:moveTo>
                    <a:pt x="86855" y="0"/>
                  </a:moveTo>
                  <a:lnTo>
                    <a:pt x="0" y="173748"/>
                  </a:lnTo>
                  <a:lnTo>
                    <a:pt x="173736" y="173736"/>
                  </a:lnTo>
                  <a:lnTo>
                    <a:pt x="86855" y="0"/>
                  </a:lnTo>
                  <a:close/>
                </a:path>
              </a:pathLst>
            </a:custGeom>
            <a:solidFill>
              <a:srgbClr val="2283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354836" y="3683508"/>
              <a:ext cx="2615565" cy="784860"/>
            </a:xfrm>
            <a:custGeom>
              <a:avLst/>
              <a:gdLst/>
              <a:ahLst/>
              <a:cxnLst/>
              <a:rect l="l" t="t" r="r" b="b"/>
              <a:pathLst>
                <a:path w="2615565" h="784860">
                  <a:moveTo>
                    <a:pt x="0" y="0"/>
                  </a:moveTo>
                  <a:lnTo>
                    <a:pt x="2615184" y="0"/>
                  </a:lnTo>
                  <a:lnTo>
                    <a:pt x="2615184" y="784859"/>
                  </a:lnTo>
                  <a:lnTo>
                    <a:pt x="0" y="784859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354836" y="3671315"/>
            <a:ext cx="2615565" cy="79057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55"/>
              </a:spcBef>
            </a:pPr>
            <a:r>
              <a:rPr dirty="0" sz="1500" spc="-5">
                <a:solidFill>
                  <a:srgbClr val="162B4F"/>
                </a:solidFill>
                <a:latin typeface="Calibri"/>
                <a:cs typeface="Calibri"/>
              </a:rPr>
              <a:t>CONDOR</a:t>
            </a:r>
            <a:endParaRPr sz="1500">
              <a:latin typeface="Calibri"/>
              <a:cs typeface="Calibri"/>
            </a:endParaRPr>
          </a:p>
          <a:p>
            <a:pPr marL="90805" marR="438150">
              <a:lnSpc>
                <a:spcPct val="100000"/>
              </a:lnSpc>
            </a:pPr>
            <a:r>
              <a:rPr dirty="0" sz="1500" spc="-5">
                <a:solidFill>
                  <a:srgbClr val="162B4F"/>
                </a:solidFill>
                <a:latin typeface="Calibri"/>
                <a:cs typeface="Calibri"/>
              </a:rPr>
              <a:t>(composite </a:t>
            </a:r>
            <a:r>
              <a:rPr dirty="0" sz="1500">
                <a:solidFill>
                  <a:srgbClr val="162B4F"/>
                </a:solidFill>
                <a:latin typeface="Calibri"/>
                <a:cs typeface="Calibri"/>
              </a:rPr>
              <a:t>truth</a:t>
            </a:r>
            <a:r>
              <a:rPr dirty="0" sz="1500" spc="-85">
                <a:solidFill>
                  <a:srgbClr val="162B4F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162B4F"/>
                </a:solidFill>
                <a:latin typeface="Calibri"/>
                <a:cs typeface="Calibri"/>
              </a:rPr>
              <a:t>standard;  </a:t>
            </a:r>
            <a:r>
              <a:rPr dirty="0" sz="1500" spc="-5">
                <a:solidFill>
                  <a:srgbClr val="162B4F"/>
                </a:solidFill>
                <a:latin typeface="Calibri"/>
                <a:cs typeface="Calibri"/>
              </a:rPr>
              <a:t>pathology hard </a:t>
            </a:r>
            <a:r>
              <a:rPr dirty="0" sz="1500" spc="-10">
                <a:solidFill>
                  <a:srgbClr val="162B4F"/>
                </a:solidFill>
                <a:latin typeface="Calibri"/>
                <a:cs typeface="Calibri"/>
              </a:rPr>
              <a:t>to</a:t>
            </a:r>
            <a:r>
              <a:rPr dirty="0" sz="1500" spc="-100">
                <a:solidFill>
                  <a:srgbClr val="162B4F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162B4F"/>
                </a:solidFill>
                <a:latin typeface="Calibri"/>
                <a:cs typeface="Calibri"/>
              </a:rPr>
              <a:t>secure</a:t>
            </a:r>
            <a:r>
              <a:rPr dirty="0" sz="1500" spc="-5">
                <a:latin typeface="Calibri"/>
                <a:cs typeface="Calibri"/>
              </a:rPr>
              <a:t>)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924293" y="1810514"/>
            <a:ext cx="6623050" cy="1957070"/>
            <a:chOff x="1924293" y="1810514"/>
            <a:chExt cx="6623050" cy="1957070"/>
          </a:xfrm>
        </p:grpSpPr>
        <p:sp>
          <p:nvSpPr>
            <p:cNvPr id="16" name="object 16"/>
            <p:cNvSpPr/>
            <p:nvPr/>
          </p:nvSpPr>
          <p:spPr>
            <a:xfrm>
              <a:off x="2010745" y="2340843"/>
              <a:ext cx="19685" cy="1337310"/>
            </a:xfrm>
            <a:custGeom>
              <a:avLst/>
              <a:gdLst/>
              <a:ahLst/>
              <a:cxnLst/>
              <a:rect l="l" t="t" r="r" b="b"/>
              <a:pathLst>
                <a:path w="19685" h="1337310">
                  <a:moveTo>
                    <a:pt x="19456" y="1336789"/>
                  </a:moveTo>
                  <a:lnTo>
                    <a:pt x="0" y="0"/>
                  </a:lnTo>
                </a:path>
              </a:pathLst>
            </a:custGeom>
            <a:ln w="57912">
              <a:solidFill>
                <a:srgbClr val="2283E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924293" y="2196081"/>
              <a:ext cx="173990" cy="175260"/>
            </a:xfrm>
            <a:custGeom>
              <a:avLst/>
              <a:gdLst/>
              <a:ahLst/>
              <a:cxnLst/>
              <a:rect l="l" t="t" r="r" b="b"/>
              <a:pathLst>
                <a:path w="173989" h="175260">
                  <a:moveTo>
                    <a:pt x="84340" y="0"/>
                  </a:moveTo>
                  <a:lnTo>
                    <a:pt x="0" y="174980"/>
                  </a:lnTo>
                  <a:lnTo>
                    <a:pt x="173723" y="172453"/>
                  </a:lnTo>
                  <a:lnTo>
                    <a:pt x="84340" y="0"/>
                  </a:lnTo>
                  <a:close/>
                </a:path>
              </a:pathLst>
            </a:custGeom>
            <a:solidFill>
              <a:srgbClr val="2283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023474" y="1883415"/>
              <a:ext cx="3181985" cy="1854200"/>
            </a:xfrm>
            <a:custGeom>
              <a:avLst/>
              <a:gdLst/>
              <a:ahLst/>
              <a:cxnLst/>
              <a:rect l="l" t="t" r="r" b="b"/>
              <a:pathLst>
                <a:path w="3181984" h="1854200">
                  <a:moveTo>
                    <a:pt x="3181451" y="1854098"/>
                  </a:moveTo>
                  <a:lnTo>
                    <a:pt x="0" y="0"/>
                  </a:lnTo>
                </a:path>
              </a:pathLst>
            </a:custGeom>
            <a:ln w="57911">
              <a:solidFill>
                <a:srgbClr val="2283E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898386" y="1810514"/>
              <a:ext cx="194310" cy="162560"/>
            </a:xfrm>
            <a:custGeom>
              <a:avLst/>
              <a:gdLst/>
              <a:ahLst/>
              <a:cxnLst/>
              <a:rect l="l" t="t" r="r" b="b"/>
              <a:pathLst>
                <a:path w="194310" h="162560">
                  <a:moveTo>
                    <a:pt x="0" y="0"/>
                  </a:moveTo>
                  <a:lnTo>
                    <a:pt x="106362" y="162534"/>
                  </a:lnTo>
                  <a:lnTo>
                    <a:pt x="193852" y="124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83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446993" y="2377630"/>
              <a:ext cx="1758950" cy="1360805"/>
            </a:xfrm>
            <a:custGeom>
              <a:avLst/>
              <a:gdLst/>
              <a:ahLst/>
              <a:cxnLst/>
              <a:rect l="l" t="t" r="r" b="b"/>
              <a:pathLst>
                <a:path w="1758950" h="1360804">
                  <a:moveTo>
                    <a:pt x="1758772" y="1360563"/>
                  </a:moveTo>
                  <a:lnTo>
                    <a:pt x="0" y="0"/>
                  </a:lnTo>
                </a:path>
              </a:pathLst>
            </a:custGeom>
            <a:ln w="57912">
              <a:solidFill>
                <a:srgbClr val="2283E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332481" y="2289045"/>
              <a:ext cx="191135" cy="175260"/>
            </a:xfrm>
            <a:custGeom>
              <a:avLst/>
              <a:gdLst/>
              <a:ahLst/>
              <a:cxnLst/>
              <a:rect l="l" t="t" r="r" b="b"/>
              <a:pathLst>
                <a:path w="191135" h="175260">
                  <a:moveTo>
                    <a:pt x="0" y="0"/>
                  </a:moveTo>
                  <a:lnTo>
                    <a:pt x="84251" y="175018"/>
                  </a:lnTo>
                  <a:lnTo>
                    <a:pt x="190563" y="376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83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481413" y="2306982"/>
              <a:ext cx="724535" cy="1431925"/>
            </a:xfrm>
            <a:custGeom>
              <a:avLst/>
              <a:gdLst/>
              <a:ahLst/>
              <a:cxnLst/>
              <a:rect l="l" t="t" r="r" b="b"/>
              <a:pathLst>
                <a:path w="724534" h="1431925">
                  <a:moveTo>
                    <a:pt x="724331" y="1431340"/>
                  </a:moveTo>
                  <a:lnTo>
                    <a:pt x="0" y="0"/>
                  </a:lnTo>
                </a:path>
              </a:pathLst>
            </a:custGeom>
            <a:ln w="57912">
              <a:solidFill>
                <a:srgbClr val="2283E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416041" y="2177789"/>
              <a:ext cx="156210" cy="194310"/>
            </a:xfrm>
            <a:custGeom>
              <a:avLst/>
              <a:gdLst/>
              <a:ahLst/>
              <a:cxnLst/>
              <a:rect l="l" t="t" r="r" b="b"/>
              <a:pathLst>
                <a:path w="156209" h="194310">
                  <a:moveTo>
                    <a:pt x="0" y="0"/>
                  </a:moveTo>
                  <a:lnTo>
                    <a:pt x="927" y="194246"/>
                  </a:lnTo>
                  <a:lnTo>
                    <a:pt x="155943" y="1158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83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205471" y="2395296"/>
              <a:ext cx="1243330" cy="1343025"/>
            </a:xfrm>
            <a:custGeom>
              <a:avLst/>
              <a:gdLst/>
              <a:ahLst/>
              <a:cxnLst/>
              <a:rect l="l" t="t" r="r" b="b"/>
              <a:pathLst>
                <a:path w="1243329" h="1343025">
                  <a:moveTo>
                    <a:pt x="0" y="1342898"/>
                  </a:moveTo>
                  <a:lnTo>
                    <a:pt x="1243063" y="0"/>
                  </a:lnTo>
                </a:path>
              </a:pathLst>
            </a:custGeom>
            <a:ln w="57912">
              <a:solidFill>
                <a:srgbClr val="2283E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8365115" y="2289045"/>
              <a:ext cx="182245" cy="186690"/>
            </a:xfrm>
            <a:custGeom>
              <a:avLst/>
              <a:gdLst/>
              <a:ahLst/>
              <a:cxnLst/>
              <a:rect l="l" t="t" r="r" b="b"/>
              <a:pathLst>
                <a:path w="182245" h="186689">
                  <a:moveTo>
                    <a:pt x="181775" y="0"/>
                  </a:moveTo>
                  <a:lnTo>
                    <a:pt x="0" y="68503"/>
                  </a:lnTo>
                  <a:lnTo>
                    <a:pt x="127507" y="186512"/>
                  </a:lnTo>
                  <a:lnTo>
                    <a:pt x="181775" y="0"/>
                  </a:lnTo>
                  <a:close/>
                </a:path>
              </a:pathLst>
            </a:custGeom>
            <a:solidFill>
              <a:srgbClr val="2283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763880" y="2166628"/>
              <a:ext cx="4441825" cy="1570990"/>
            </a:xfrm>
            <a:custGeom>
              <a:avLst/>
              <a:gdLst/>
              <a:ahLst/>
              <a:cxnLst/>
              <a:rect l="l" t="t" r="r" b="b"/>
              <a:pathLst>
                <a:path w="4441825" h="1570989">
                  <a:moveTo>
                    <a:pt x="4441456" y="1570507"/>
                  </a:moveTo>
                  <a:lnTo>
                    <a:pt x="0" y="0"/>
                  </a:lnTo>
                </a:path>
              </a:pathLst>
            </a:custGeom>
            <a:ln w="57912">
              <a:solidFill>
                <a:srgbClr val="92D05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627370" y="2094391"/>
              <a:ext cx="193040" cy="163830"/>
            </a:xfrm>
            <a:custGeom>
              <a:avLst/>
              <a:gdLst/>
              <a:ahLst/>
              <a:cxnLst/>
              <a:rect l="l" t="t" r="r" b="b"/>
              <a:pathLst>
                <a:path w="193039" h="163830">
                  <a:moveTo>
                    <a:pt x="192760" y="0"/>
                  </a:moveTo>
                  <a:lnTo>
                    <a:pt x="0" y="23964"/>
                  </a:lnTo>
                  <a:lnTo>
                    <a:pt x="134835" y="163791"/>
                  </a:lnTo>
                  <a:lnTo>
                    <a:pt x="19276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659130" y="209576"/>
            <a:ext cx="524129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5000" sz="3000">
                <a:solidFill>
                  <a:srgbClr val="000000"/>
                </a:solidFill>
              </a:rPr>
              <a:t>18</a:t>
            </a:r>
            <a:r>
              <a:rPr dirty="0" sz="3000">
                <a:solidFill>
                  <a:srgbClr val="000000"/>
                </a:solidFill>
              </a:rPr>
              <a:t>F-DCFPyL </a:t>
            </a:r>
            <a:r>
              <a:rPr dirty="0" sz="3000" spc="-25">
                <a:solidFill>
                  <a:srgbClr val="000000"/>
                </a:solidFill>
              </a:rPr>
              <a:t>Path </a:t>
            </a:r>
            <a:r>
              <a:rPr dirty="0" sz="3000" spc="-10">
                <a:solidFill>
                  <a:srgbClr val="000000"/>
                </a:solidFill>
              </a:rPr>
              <a:t>to </a:t>
            </a:r>
            <a:r>
              <a:rPr dirty="0" sz="3000" spc="-25">
                <a:solidFill>
                  <a:srgbClr val="000000"/>
                </a:solidFill>
              </a:rPr>
              <a:t>FDA</a:t>
            </a:r>
            <a:r>
              <a:rPr dirty="0" sz="3000" spc="-95">
                <a:solidFill>
                  <a:srgbClr val="000000"/>
                </a:solidFill>
              </a:rPr>
              <a:t> </a:t>
            </a:r>
            <a:r>
              <a:rPr dirty="0" sz="3000" spc="-20">
                <a:solidFill>
                  <a:srgbClr val="000000"/>
                </a:solidFill>
              </a:rPr>
              <a:t>Approval</a:t>
            </a:r>
            <a:endParaRPr sz="3000"/>
          </a:p>
        </p:txBody>
      </p:sp>
      <p:sp>
        <p:nvSpPr>
          <p:cNvPr id="29" name="object 29"/>
          <p:cNvSpPr txBox="1"/>
          <p:nvPr/>
        </p:nvSpPr>
        <p:spPr>
          <a:xfrm>
            <a:off x="5510784" y="3738371"/>
            <a:ext cx="3389629" cy="72326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33655" rIns="0" bIns="0" rtlCol="0" vert="horz">
            <a:spAutoFit/>
          </a:bodyPr>
          <a:lstStyle/>
          <a:p>
            <a:pPr marL="91440" marR="683260">
              <a:lnSpc>
                <a:spcPct val="100000"/>
              </a:lnSpc>
              <a:spcBef>
                <a:spcPts val="265"/>
              </a:spcBef>
            </a:pPr>
            <a:r>
              <a:rPr dirty="0" sz="1350">
                <a:latin typeface="Calibri"/>
                <a:cs typeface="Calibri"/>
              </a:rPr>
              <a:t>OSPREY Cohort </a:t>
            </a:r>
            <a:r>
              <a:rPr dirty="0" sz="1350" spc="-5">
                <a:latin typeface="Calibri"/>
                <a:cs typeface="Calibri"/>
              </a:rPr>
              <a:t>B: </a:t>
            </a:r>
            <a:r>
              <a:rPr dirty="0" sz="1350">
                <a:latin typeface="Calibri"/>
                <a:cs typeface="Calibri"/>
              </a:rPr>
              <a:t>locally </a:t>
            </a:r>
            <a:r>
              <a:rPr dirty="0" sz="1350" spc="-10">
                <a:latin typeface="Calibri"/>
                <a:cs typeface="Calibri"/>
              </a:rPr>
              <a:t>recurrent </a:t>
            </a:r>
            <a:r>
              <a:rPr dirty="0" sz="1350" spc="5">
                <a:latin typeface="Calibri"/>
                <a:cs typeface="Calibri"/>
              </a:rPr>
              <a:t>or  </a:t>
            </a:r>
            <a:r>
              <a:rPr dirty="0" sz="1350" spc="-10">
                <a:latin typeface="Calibri"/>
                <a:cs typeface="Calibri"/>
              </a:rPr>
              <a:t>metastatic </a:t>
            </a:r>
            <a:r>
              <a:rPr dirty="0" sz="1350" spc="-5">
                <a:latin typeface="Calibri"/>
                <a:cs typeface="Calibri"/>
              </a:rPr>
              <a:t>disease to </a:t>
            </a:r>
            <a:r>
              <a:rPr dirty="0" sz="1350">
                <a:latin typeface="Calibri"/>
                <a:cs typeface="Calibri"/>
              </a:rPr>
              <a:t>be </a:t>
            </a:r>
            <a:r>
              <a:rPr dirty="0" sz="1350" spc="-5">
                <a:latin typeface="Calibri"/>
                <a:cs typeface="Calibri"/>
              </a:rPr>
              <a:t>biopsied  (pathology</a:t>
            </a:r>
            <a:r>
              <a:rPr dirty="0" sz="1350" spc="-15">
                <a:latin typeface="Calibri"/>
                <a:cs typeface="Calibri"/>
              </a:rPr>
              <a:t> </a:t>
            </a:r>
            <a:r>
              <a:rPr dirty="0" sz="1350" spc="-5">
                <a:latin typeface="Calibri"/>
                <a:cs typeface="Calibri"/>
              </a:rPr>
              <a:t>comparator)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458986" y="4853687"/>
            <a:ext cx="10439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56A9DD"/>
                </a:solidFill>
                <a:latin typeface="Calibri"/>
                <a:cs typeface="Calibri"/>
              </a:rPr>
              <a:t>Michael </a:t>
            </a:r>
            <a:r>
              <a:rPr dirty="0" sz="900">
                <a:solidFill>
                  <a:srgbClr val="56A9DD"/>
                </a:solidFill>
                <a:latin typeface="Calibri"/>
                <a:cs typeface="Calibri"/>
              </a:rPr>
              <a:t>J. </a:t>
            </a:r>
            <a:r>
              <a:rPr dirty="0" sz="900" spc="-5">
                <a:solidFill>
                  <a:srgbClr val="56A9DD"/>
                </a:solidFill>
                <a:latin typeface="Calibri"/>
                <a:cs typeface="Calibri"/>
              </a:rPr>
              <a:t>Morris,</a:t>
            </a:r>
            <a:r>
              <a:rPr dirty="0" sz="900" spc="-50">
                <a:solidFill>
                  <a:srgbClr val="56A9DD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6A9DD"/>
                </a:solidFill>
                <a:latin typeface="Calibri"/>
                <a:cs typeface="Calibri"/>
              </a:rPr>
              <a:t>MD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4236" y="0"/>
            <a:ext cx="154305" cy="1557655"/>
            <a:chOff x="364236" y="0"/>
            <a:chExt cx="154305" cy="1557655"/>
          </a:xfrm>
        </p:grpSpPr>
        <p:sp>
          <p:nvSpPr>
            <p:cNvPr id="3" name="object 3"/>
            <p:cNvSpPr/>
            <p:nvPr/>
          </p:nvSpPr>
          <p:spPr>
            <a:xfrm>
              <a:off x="364236" y="0"/>
              <a:ext cx="154305" cy="728980"/>
            </a:xfrm>
            <a:custGeom>
              <a:avLst/>
              <a:gdLst/>
              <a:ahLst/>
              <a:cxnLst/>
              <a:rect l="l" t="t" r="r" b="b"/>
              <a:pathLst>
                <a:path w="154304" h="728980">
                  <a:moveTo>
                    <a:pt x="153911" y="0"/>
                  </a:moveTo>
                  <a:lnTo>
                    <a:pt x="0" y="0"/>
                  </a:lnTo>
                  <a:lnTo>
                    <a:pt x="0" y="728472"/>
                  </a:lnTo>
                  <a:lnTo>
                    <a:pt x="153911" y="728472"/>
                  </a:lnTo>
                  <a:lnTo>
                    <a:pt x="153911" y="0"/>
                  </a:lnTo>
                  <a:close/>
                </a:path>
              </a:pathLst>
            </a:custGeom>
            <a:solidFill>
              <a:srgbClr val="2985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64236" y="728472"/>
              <a:ext cx="154305" cy="302260"/>
            </a:xfrm>
            <a:custGeom>
              <a:avLst/>
              <a:gdLst/>
              <a:ahLst/>
              <a:cxnLst/>
              <a:rect l="l" t="t" r="r" b="b"/>
              <a:pathLst>
                <a:path w="154304" h="302259">
                  <a:moveTo>
                    <a:pt x="153923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153923" y="301751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F164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4236" y="1030224"/>
              <a:ext cx="154305" cy="527685"/>
            </a:xfrm>
            <a:custGeom>
              <a:avLst/>
              <a:gdLst/>
              <a:ahLst/>
              <a:cxnLst/>
              <a:rect l="l" t="t" r="r" b="b"/>
              <a:pathLst>
                <a:path w="154304" h="527685">
                  <a:moveTo>
                    <a:pt x="153923" y="0"/>
                  </a:moveTo>
                  <a:lnTo>
                    <a:pt x="0" y="0"/>
                  </a:lnTo>
                  <a:lnTo>
                    <a:pt x="0" y="527303"/>
                  </a:lnTo>
                  <a:lnTo>
                    <a:pt x="153923" y="527303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B3B3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736286" y="2023414"/>
            <a:ext cx="533400" cy="74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80"/>
              </a:lnSpc>
            </a:pPr>
            <a:r>
              <a:rPr dirty="0" sz="500" spc="10" b="1">
                <a:latin typeface="Arial"/>
                <a:cs typeface="Arial"/>
              </a:rPr>
              <a:t>Study</a:t>
            </a:r>
            <a:r>
              <a:rPr dirty="0" sz="500" spc="-40" b="1">
                <a:latin typeface="Arial"/>
                <a:cs typeface="Arial"/>
              </a:rPr>
              <a:t> </a:t>
            </a:r>
            <a:r>
              <a:rPr dirty="0" sz="500" spc="10" b="1">
                <a:latin typeface="Arial"/>
                <a:cs typeface="Arial"/>
              </a:rPr>
              <a:t>Endpoints</a:t>
            </a:r>
            <a:endParaRPr sz="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3191" y="94488"/>
            <a:ext cx="8357615" cy="4701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710958" y="4929664"/>
            <a:ext cx="3761740" cy="15367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900">
                <a:latin typeface="Arial"/>
                <a:cs typeface="Arial"/>
              </a:rPr>
              <a:t>Presented </a:t>
            </a:r>
            <a:r>
              <a:rPr dirty="0" sz="900" spc="-5">
                <a:latin typeface="Arial"/>
                <a:cs typeface="Arial"/>
              </a:rPr>
              <a:t>By </a:t>
            </a:r>
            <a:r>
              <a:rPr dirty="0" sz="900">
                <a:latin typeface="Arial"/>
                <a:cs typeface="Arial"/>
              </a:rPr>
              <a:t>Frederic </a:t>
            </a:r>
            <a:r>
              <a:rPr dirty="0" sz="900" spc="-5">
                <a:latin typeface="Arial"/>
                <a:cs typeface="Arial"/>
              </a:rPr>
              <a:t>Pouliot </a:t>
            </a:r>
            <a:r>
              <a:rPr dirty="0" sz="900">
                <a:latin typeface="Arial"/>
                <a:cs typeface="Arial"/>
              </a:rPr>
              <a:t>at 2020 </a:t>
            </a:r>
            <a:r>
              <a:rPr dirty="0" sz="900" spc="-5">
                <a:latin typeface="Arial"/>
                <a:cs typeface="Arial"/>
              </a:rPr>
              <a:t>Genitourinary </a:t>
            </a:r>
            <a:r>
              <a:rPr dirty="0" sz="900">
                <a:latin typeface="Arial"/>
                <a:cs typeface="Arial"/>
              </a:rPr>
              <a:t>Cancers</a:t>
            </a:r>
            <a:r>
              <a:rPr dirty="0" sz="900" spc="-114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Symposium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4236" y="0"/>
            <a:ext cx="154305" cy="1557655"/>
            <a:chOff x="364236" y="0"/>
            <a:chExt cx="154305" cy="1557655"/>
          </a:xfrm>
        </p:grpSpPr>
        <p:sp>
          <p:nvSpPr>
            <p:cNvPr id="3" name="object 3"/>
            <p:cNvSpPr/>
            <p:nvPr/>
          </p:nvSpPr>
          <p:spPr>
            <a:xfrm>
              <a:off x="364236" y="0"/>
              <a:ext cx="154305" cy="728980"/>
            </a:xfrm>
            <a:custGeom>
              <a:avLst/>
              <a:gdLst/>
              <a:ahLst/>
              <a:cxnLst/>
              <a:rect l="l" t="t" r="r" b="b"/>
              <a:pathLst>
                <a:path w="154304" h="728980">
                  <a:moveTo>
                    <a:pt x="153911" y="0"/>
                  </a:moveTo>
                  <a:lnTo>
                    <a:pt x="0" y="0"/>
                  </a:lnTo>
                  <a:lnTo>
                    <a:pt x="0" y="728472"/>
                  </a:lnTo>
                  <a:lnTo>
                    <a:pt x="153911" y="728472"/>
                  </a:lnTo>
                  <a:lnTo>
                    <a:pt x="153911" y="0"/>
                  </a:lnTo>
                  <a:close/>
                </a:path>
              </a:pathLst>
            </a:custGeom>
            <a:solidFill>
              <a:srgbClr val="2985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64236" y="728472"/>
              <a:ext cx="154305" cy="302260"/>
            </a:xfrm>
            <a:custGeom>
              <a:avLst/>
              <a:gdLst/>
              <a:ahLst/>
              <a:cxnLst/>
              <a:rect l="l" t="t" r="r" b="b"/>
              <a:pathLst>
                <a:path w="154304" h="302259">
                  <a:moveTo>
                    <a:pt x="153923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153923" y="301751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F164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4236" y="1030224"/>
              <a:ext cx="154305" cy="527685"/>
            </a:xfrm>
            <a:custGeom>
              <a:avLst/>
              <a:gdLst/>
              <a:ahLst/>
              <a:cxnLst/>
              <a:rect l="l" t="t" r="r" b="b"/>
              <a:pathLst>
                <a:path w="154304" h="527685">
                  <a:moveTo>
                    <a:pt x="153923" y="0"/>
                  </a:moveTo>
                  <a:lnTo>
                    <a:pt x="0" y="0"/>
                  </a:lnTo>
                  <a:lnTo>
                    <a:pt x="0" y="527303"/>
                  </a:lnTo>
                  <a:lnTo>
                    <a:pt x="153923" y="527303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B3B3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4369" y="454892"/>
            <a:ext cx="170243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solidFill>
                  <a:srgbClr val="000000"/>
                </a:solidFill>
                <a:latin typeface="Georgia"/>
                <a:cs typeface="Georgia"/>
              </a:rPr>
              <a:t>Disclosures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4369" y="1147994"/>
            <a:ext cx="7468870" cy="168402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82880" indent="-170815">
              <a:lnSpc>
                <a:spcPct val="100000"/>
              </a:lnSpc>
              <a:spcBef>
                <a:spcPts val="484"/>
              </a:spcBef>
              <a:buClr>
                <a:srgbClr val="2985E1"/>
              </a:buClr>
              <a:buChar char="•"/>
              <a:tabLst>
                <a:tab pos="183515" algn="l"/>
              </a:tabLst>
            </a:pPr>
            <a:r>
              <a:rPr dirty="0" sz="1600" spc="-5">
                <a:latin typeface="Arial"/>
                <a:cs typeface="Arial"/>
              </a:rPr>
              <a:t>Uncompensated advisor to AAA, </a:t>
            </a:r>
            <a:r>
              <a:rPr dirty="0" sz="1600" spc="-25">
                <a:latin typeface="Arial"/>
                <a:cs typeface="Arial"/>
              </a:rPr>
              <a:t>Bayer, </a:t>
            </a:r>
            <a:r>
              <a:rPr dirty="0" sz="1600" spc="-10">
                <a:latin typeface="Arial"/>
                <a:cs typeface="Arial"/>
              </a:rPr>
              <a:t>and </a:t>
            </a:r>
            <a:r>
              <a:rPr dirty="0" sz="1600" spc="-5">
                <a:latin typeface="Arial"/>
                <a:cs typeface="Arial"/>
              </a:rPr>
              <a:t>Johnson </a:t>
            </a:r>
            <a:r>
              <a:rPr dirty="0" sz="1600" spc="-10">
                <a:latin typeface="Arial"/>
                <a:cs typeface="Arial"/>
              </a:rPr>
              <a:t>and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Johnson</a:t>
            </a:r>
            <a:endParaRPr sz="1600">
              <a:latin typeface="Arial"/>
              <a:cs typeface="Arial"/>
            </a:endParaRPr>
          </a:p>
          <a:p>
            <a:pPr marL="182880" indent="-170815">
              <a:lnSpc>
                <a:spcPct val="100000"/>
              </a:lnSpc>
              <a:spcBef>
                <a:spcPts val="380"/>
              </a:spcBef>
              <a:buClr>
                <a:srgbClr val="2985E1"/>
              </a:buClr>
              <a:buChar char="•"/>
              <a:tabLst>
                <a:tab pos="183515" algn="l"/>
              </a:tabLst>
            </a:pPr>
            <a:r>
              <a:rPr dirty="0" sz="1600" spc="-10">
                <a:latin typeface="Arial"/>
                <a:cs typeface="Arial"/>
              </a:rPr>
              <a:t>Compensated </a:t>
            </a:r>
            <a:r>
              <a:rPr dirty="0" sz="1600" spc="-5">
                <a:latin typeface="Arial"/>
                <a:cs typeface="Arial"/>
              </a:rPr>
              <a:t>advisor to </a:t>
            </a:r>
            <a:r>
              <a:rPr dirty="0" sz="1600" spc="-10">
                <a:latin typeface="Arial"/>
                <a:cs typeface="Arial"/>
              </a:rPr>
              <a:t>ORIC and</a:t>
            </a:r>
            <a:r>
              <a:rPr dirty="0" sz="1600" spc="6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Curium</a:t>
            </a:r>
            <a:endParaRPr sz="1600">
              <a:latin typeface="Arial"/>
              <a:cs typeface="Arial"/>
            </a:endParaRPr>
          </a:p>
          <a:p>
            <a:pPr marL="182880" marR="5080" indent="-170815">
              <a:lnSpc>
                <a:spcPct val="100000"/>
              </a:lnSpc>
              <a:spcBef>
                <a:spcPts val="385"/>
              </a:spcBef>
              <a:buClr>
                <a:srgbClr val="2985E1"/>
              </a:buClr>
              <a:buChar char="•"/>
              <a:tabLst>
                <a:tab pos="183515" algn="l"/>
              </a:tabLst>
            </a:pPr>
            <a:r>
              <a:rPr dirty="0" sz="1600" spc="-5">
                <a:latin typeface="Arial"/>
                <a:cs typeface="Arial"/>
              </a:rPr>
              <a:t>MSK receives institutional research funding for the conduct of clinical trials </a:t>
            </a:r>
            <a:r>
              <a:rPr dirty="0" sz="1600">
                <a:latin typeface="Arial"/>
                <a:cs typeface="Arial"/>
              </a:rPr>
              <a:t>in  </a:t>
            </a:r>
            <a:r>
              <a:rPr dirty="0" sz="1600" spc="-5">
                <a:latin typeface="Arial"/>
                <a:cs typeface="Arial"/>
              </a:rPr>
              <a:t>which I participate from </a:t>
            </a:r>
            <a:r>
              <a:rPr dirty="0" sz="1600" spc="-25">
                <a:latin typeface="Arial"/>
                <a:cs typeface="Arial"/>
              </a:rPr>
              <a:t>Bayer, </a:t>
            </a:r>
            <a:r>
              <a:rPr dirty="0" sz="1600" spc="-10">
                <a:latin typeface="Arial"/>
                <a:cs typeface="Arial"/>
              </a:rPr>
              <a:t>Endocyte, </a:t>
            </a:r>
            <a:r>
              <a:rPr dirty="0" sz="1600" spc="-5">
                <a:latin typeface="Arial"/>
                <a:cs typeface="Arial"/>
              </a:rPr>
              <a:t>Progenics, Corcept, </a:t>
            </a:r>
            <a:r>
              <a:rPr dirty="0" sz="1600" spc="-10">
                <a:latin typeface="Arial"/>
                <a:cs typeface="Arial"/>
              </a:rPr>
              <a:t>Roche/Genentech,  and </a:t>
            </a:r>
            <a:r>
              <a:rPr dirty="0" sz="1600" spc="-5">
                <a:latin typeface="Arial"/>
                <a:cs typeface="Arial"/>
              </a:rPr>
              <a:t>Janssen</a:t>
            </a:r>
            <a:endParaRPr sz="1600">
              <a:latin typeface="Arial"/>
              <a:cs typeface="Arial"/>
            </a:endParaRPr>
          </a:p>
          <a:p>
            <a:pPr marL="182880" indent="-170815">
              <a:lnSpc>
                <a:spcPct val="100000"/>
              </a:lnSpc>
              <a:spcBef>
                <a:spcPts val="385"/>
              </a:spcBef>
              <a:buClr>
                <a:srgbClr val="2985E1"/>
              </a:buClr>
              <a:buChar char="•"/>
              <a:tabLst>
                <a:tab pos="183515" algn="l"/>
              </a:tabLst>
            </a:pPr>
            <a:r>
              <a:rPr dirty="0" sz="1600" spc="-15">
                <a:latin typeface="Arial"/>
                <a:cs typeface="Arial"/>
              </a:rPr>
              <a:t>Travel </a:t>
            </a:r>
            <a:r>
              <a:rPr dirty="0" sz="1600" spc="-5">
                <a:latin typeface="Arial"/>
                <a:cs typeface="Arial"/>
              </a:rPr>
              <a:t>to academic meetings </a:t>
            </a:r>
            <a:r>
              <a:rPr dirty="0" sz="1600" spc="-10">
                <a:latin typeface="Arial"/>
                <a:cs typeface="Arial"/>
              </a:rPr>
              <a:t>has been </a:t>
            </a:r>
            <a:r>
              <a:rPr dirty="0" sz="1600" spc="-5">
                <a:latin typeface="Arial"/>
                <a:cs typeface="Arial"/>
              </a:rPr>
              <a:t>supported by </a:t>
            </a:r>
            <a:r>
              <a:rPr dirty="0" sz="1600" spc="-10">
                <a:latin typeface="Arial"/>
                <a:cs typeface="Arial"/>
              </a:rPr>
              <a:t>Endocyte and</a:t>
            </a:r>
            <a:r>
              <a:rPr dirty="0" sz="1600" spc="17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Fujifilm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4236" y="0"/>
            <a:ext cx="154305" cy="1557655"/>
            <a:chOff x="364236" y="0"/>
            <a:chExt cx="154305" cy="1557655"/>
          </a:xfrm>
        </p:grpSpPr>
        <p:sp>
          <p:nvSpPr>
            <p:cNvPr id="3" name="object 3"/>
            <p:cNvSpPr/>
            <p:nvPr/>
          </p:nvSpPr>
          <p:spPr>
            <a:xfrm>
              <a:off x="364236" y="0"/>
              <a:ext cx="154305" cy="728980"/>
            </a:xfrm>
            <a:custGeom>
              <a:avLst/>
              <a:gdLst/>
              <a:ahLst/>
              <a:cxnLst/>
              <a:rect l="l" t="t" r="r" b="b"/>
              <a:pathLst>
                <a:path w="154304" h="728980">
                  <a:moveTo>
                    <a:pt x="153911" y="0"/>
                  </a:moveTo>
                  <a:lnTo>
                    <a:pt x="0" y="0"/>
                  </a:lnTo>
                  <a:lnTo>
                    <a:pt x="0" y="728472"/>
                  </a:lnTo>
                  <a:lnTo>
                    <a:pt x="153911" y="728472"/>
                  </a:lnTo>
                  <a:lnTo>
                    <a:pt x="153911" y="0"/>
                  </a:lnTo>
                  <a:close/>
                </a:path>
              </a:pathLst>
            </a:custGeom>
            <a:solidFill>
              <a:srgbClr val="2985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64236" y="728472"/>
              <a:ext cx="154305" cy="302260"/>
            </a:xfrm>
            <a:custGeom>
              <a:avLst/>
              <a:gdLst/>
              <a:ahLst/>
              <a:cxnLst/>
              <a:rect l="l" t="t" r="r" b="b"/>
              <a:pathLst>
                <a:path w="154304" h="302259">
                  <a:moveTo>
                    <a:pt x="153923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153923" y="301751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F164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4236" y="1030224"/>
              <a:ext cx="154305" cy="527685"/>
            </a:xfrm>
            <a:custGeom>
              <a:avLst/>
              <a:gdLst/>
              <a:ahLst/>
              <a:cxnLst/>
              <a:rect l="l" t="t" r="r" b="b"/>
              <a:pathLst>
                <a:path w="154304" h="527685">
                  <a:moveTo>
                    <a:pt x="153923" y="0"/>
                  </a:moveTo>
                  <a:lnTo>
                    <a:pt x="0" y="0"/>
                  </a:lnTo>
                  <a:lnTo>
                    <a:pt x="0" y="527303"/>
                  </a:lnTo>
                  <a:lnTo>
                    <a:pt x="153923" y="527303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B3B3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736286" y="2023414"/>
            <a:ext cx="1836420" cy="74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80"/>
              </a:lnSpc>
            </a:pPr>
            <a:r>
              <a:rPr dirty="0" sz="500" spc="5" b="1">
                <a:latin typeface="Arial"/>
                <a:cs typeface="Arial"/>
              </a:rPr>
              <a:t>Results: </a:t>
            </a:r>
            <a:r>
              <a:rPr dirty="0" sz="500" spc="10" b="1">
                <a:latin typeface="Arial"/>
                <a:cs typeface="Arial"/>
              </a:rPr>
              <a:t>18F-DCFPyL PET/CT </a:t>
            </a:r>
            <a:r>
              <a:rPr dirty="0" sz="500" spc="5" b="1">
                <a:latin typeface="Arial"/>
                <a:cs typeface="Arial"/>
              </a:rPr>
              <a:t>in </a:t>
            </a:r>
            <a:r>
              <a:rPr dirty="0" sz="500" spc="10" b="1">
                <a:latin typeface="Arial"/>
                <a:cs typeface="Arial"/>
              </a:rPr>
              <a:t>High Risk </a:t>
            </a:r>
            <a:r>
              <a:rPr dirty="0" sz="500" spc="15" b="1">
                <a:latin typeface="Arial"/>
                <a:cs typeface="Arial"/>
              </a:rPr>
              <a:t>PCa </a:t>
            </a:r>
            <a:r>
              <a:rPr dirty="0" sz="500" spc="10" b="1">
                <a:latin typeface="Arial"/>
                <a:cs typeface="Arial"/>
              </a:rPr>
              <a:t>(Cohort</a:t>
            </a:r>
            <a:r>
              <a:rPr dirty="0" sz="500" b="1">
                <a:latin typeface="Arial"/>
                <a:cs typeface="Arial"/>
              </a:rPr>
              <a:t> </a:t>
            </a:r>
            <a:r>
              <a:rPr dirty="0" sz="500" spc="5" b="1">
                <a:latin typeface="Arial"/>
                <a:cs typeface="Arial"/>
              </a:rPr>
              <a:t>A)</a:t>
            </a:r>
            <a:endParaRPr sz="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8684" y="0"/>
            <a:ext cx="8866631" cy="4986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710958" y="4929664"/>
            <a:ext cx="3761740" cy="15367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900">
                <a:latin typeface="Arial"/>
                <a:cs typeface="Arial"/>
              </a:rPr>
              <a:t>Presented </a:t>
            </a:r>
            <a:r>
              <a:rPr dirty="0" sz="900" spc="-5">
                <a:latin typeface="Arial"/>
                <a:cs typeface="Arial"/>
              </a:rPr>
              <a:t>By </a:t>
            </a:r>
            <a:r>
              <a:rPr dirty="0" sz="900">
                <a:latin typeface="Arial"/>
                <a:cs typeface="Arial"/>
              </a:rPr>
              <a:t>Frederic </a:t>
            </a:r>
            <a:r>
              <a:rPr dirty="0" sz="900" spc="-5">
                <a:latin typeface="Arial"/>
                <a:cs typeface="Arial"/>
              </a:rPr>
              <a:t>Pouliot </a:t>
            </a:r>
            <a:r>
              <a:rPr dirty="0" sz="900">
                <a:latin typeface="Arial"/>
                <a:cs typeface="Arial"/>
              </a:rPr>
              <a:t>at 2020 </a:t>
            </a:r>
            <a:r>
              <a:rPr dirty="0" sz="900" spc="-5">
                <a:latin typeface="Arial"/>
                <a:cs typeface="Arial"/>
              </a:rPr>
              <a:t>Genitourinary </a:t>
            </a:r>
            <a:r>
              <a:rPr dirty="0" sz="900">
                <a:latin typeface="Arial"/>
                <a:cs typeface="Arial"/>
              </a:rPr>
              <a:t>Cancers</a:t>
            </a:r>
            <a:r>
              <a:rPr dirty="0" sz="900" spc="-114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Symposium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4236" y="0"/>
            <a:ext cx="154305" cy="1557655"/>
            <a:chOff x="364236" y="0"/>
            <a:chExt cx="154305" cy="1557655"/>
          </a:xfrm>
        </p:grpSpPr>
        <p:sp>
          <p:nvSpPr>
            <p:cNvPr id="3" name="object 3"/>
            <p:cNvSpPr/>
            <p:nvPr/>
          </p:nvSpPr>
          <p:spPr>
            <a:xfrm>
              <a:off x="364236" y="0"/>
              <a:ext cx="154305" cy="728980"/>
            </a:xfrm>
            <a:custGeom>
              <a:avLst/>
              <a:gdLst/>
              <a:ahLst/>
              <a:cxnLst/>
              <a:rect l="l" t="t" r="r" b="b"/>
              <a:pathLst>
                <a:path w="154304" h="728980">
                  <a:moveTo>
                    <a:pt x="153911" y="0"/>
                  </a:moveTo>
                  <a:lnTo>
                    <a:pt x="0" y="0"/>
                  </a:lnTo>
                  <a:lnTo>
                    <a:pt x="0" y="728472"/>
                  </a:lnTo>
                  <a:lnTo>
                    <a:pt x="153911" y="728472"/>
                  </a:lnTo>
                  <a:lnTo>
                    <a:pt x="153911" y="0"/>
                  </a:lnTo>
                  <a:close/>
                </a:path>
              </a:pathLst>
            </a:custGeom>
            <a:solidFill>
              <a:srgbClr val="2985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64236" y="728472"/>
              <a:ext cx="154305" cy="302260"/>
            </a:xfrm>
            <a:custGeom>
              <a:avLst/>
              <a:gdLst/>
              <a:ahLst/>
              <a:cxnLst/>
              <a:rect l="l" t="t" r="r" b="b"/>
              <a:pathLst>
                <a:path w="154304" h="302259">
                  <a:moveTo>
                    <a:pt x="153923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153923" y="301751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F164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4236" y="1030224"/>
              <a:ext cx="154305" cy="527685"/>
            </a:xfrm>
            <a:custGeom>
              <a:avLst/>
              <a:gdLst/>
              <a:ahLst/>
              <a:cxnLst/>
              <a:rect l="l" t="t" r="r" b="b"/>
              <a:pathLst>
                <a:path w="154304" h="527685">
                  <a:moveTo>
                    <a:pt x="153923" y="0"/>
                  </a:moveTo>
                  <a:lnTo>
                    <a:pt x="0" y="0"/>
                  </a:lnTo>
                  <a:lnTo>
                    <a:pt x="0" y="527303"/>
                  </a:lnTo>
                  <a:lnTo>
                    <a:pt x="153923" y="527303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B3B3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736286" y="2023414"/>
            <a:ext cx="1836420" cy="74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80"/>
              </a:lnSpc>
            </a:pPr>
            <a:r>
              <a:rPr dirty="0" sz="500" spc="5" b="1">
                <a:latin typeface="Arial"/>
                <a:cs typeface="Arial"/>
              </a:rPr>
              <a:t>Results: </a:t>
            </a:r>
            <a:r>
              <a:rPr dirty="0" sz="500" spc="10" b="1">
                <a:latin typeface="Arial"/>
                <a:cs typeface="Arial"/>
              </a:rPr>
              <a:t>18F-DCFPyL PET/CT </a:t>
            </a:r>
            <a:r>
              <a:rPr dirty="0" sz="500" spc="5" b="1">
                <a:latin typeface="Arial"/>
                <a:cs typeface="Arial"/>
              </a:rPr>
              <a:t>in </a:t>
            </a:r>
            <a:r>
              <a:rPr dirty="0" sz="500" spc="10" b="1">
                <a:latin typeface="Arial"/>
                <a:cs typeface="Arial"/>
              </a:rPr>
              <a:t>High Risk </a:t>
            </a:r>
            <a:r>
              <a:rPr dirty="0" sz="500" spc="15" b="1">
                <a:latin typeface="Arial"/>
                <a:cs typeface="Arial"/>
              </a:rPr>
              <a:t>PCa </a:t>
            </a:r>
            <a:r>
              <a:rPr dirty="0" sz="500" spc="10" b="1">
                <a:latin typeface="Arial"/>
                <a:cs typeface="Arial"/>
              </a:rPr>
              <a:t>(Cohort</a:t>
            </a:r>
            <a:r>
              <a:rPr dirty="0" sz="500" b="1">
                <a:latin typeface="Arial"/>
                <a:cs typeface="Arial"/>
              </a:rPr>
              <a:t> </a:t>
            </a:r>
            <a:r>
              <a:rPr dirty="0" sz="500" spc="5" b="1">
                <a:latin typeface="Arial"/>
                <a:cs typeface="Arial"/>
              </a:rPr>
              <a:t>A)</a:t>
            </a:r>
            <a:endParaRPr sz="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4404" y="103632"/>
            <a:ext cx="8775191" cy="4936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710958" y="4929664"/>
            <a:ext cx="3761740" cy="15367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900">
                <a:latin typeface="Arial"/>
                <a:cs typeface="Arial"/>
              </a:rPr>
              <a:t>Presented </a:t>
            </a:r>
            <a:r>
              <a:rPr dirty="0" sz="900" spc="-5">
                <a:latin typeface="Arial"/>
                <a:cs typeface="Arial"/>
              </a:rPr>
              <a:t>By </a:t>
            </a:r>
            <a:r>
              <a:rPr dirty="0" sz="900">
                <a:latin typeface="Arial"/>
                <a:cs typeface="Arial"/>
              </a:rPr>
              <a:t>Frederic </a:t>
            </a:r>
            <a:r>
              <a:rPr dirty="0" sz="900" spc="-5">
                <a:latin typeface="Arial"/>
                <a:cs typeface="Arial"/>
              </a:rPr>
              <a:t>Pouliot </a:t>
            </a:r>
            <a:r>
              <a:rPr dirty="0" sz="900">
                <a:latin typeface="Arial"/>
                <a:cs typeface="Arial"/>
              </a:rPr>
              <a:t>at 2020 </a:t>
            </a:r>
            <a:r>
              <a:rPr dirty="0" sz="900" spc="-5">
                <a:latin typeface="Arial"/>
                <a:cs typeface="Arial"/>
              </a:rPr>
              <a:t>Genitourinary </a:t>
            </a:r>
            <a:r>
              <a:rPr dirty="0" sz="900">
                <a:latin typeface="Arial"/>
                <a:cs typeface="Arial"/>
              </a:rPr>
              <a:t>Cancers</a:t>
            </a:r>
            <a:r>
              <a:rPr dirty="0" sz="900" spc="-114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Symposium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4236" y="0"/>
            <a:ext cx="154305" cy="1557655"/>
            <a:chOff x="364236" y="0"/>
            <a:chExt cx="154305" cy="1557655"/>
          </a:xfrm>
        </p:grpSpPr>
        <p:sp>
          <p:nvSpPr>
            <p:cNvPr id="3" name="object 3"/>
            <p:cNvSpPr/>
            <p:nvPr/>
          </p:nvSpPr>
          <p:spPr>
            <a:xfrm>
              <a:off x="364236" y="0"/>
              <a:ext cx="154305" cy="728980"/>
            </a:xfrm>
            <a:custGeom>
              <a:avLst/>
              <a:gdLst/>
              <a:ahLst/>
              <a:cxnLst/>
              <a:rect l="l" t="t" r="r" b="b"/>
              <a:pathLst>
                <a:path w="154304" h="728980">
                  <a:moveTo>
                    <a:pt x="153911" y="0"/>
                  </a:moveTo>
                  <a:lnTo>
                    <a:pt x="0" y="0"/>
                  </a:lnTo>
                  <a:lnTo>
                    <a:pt x="0" y="728472"/>
                  </a:lnTo>
                  <a:lnTo>
                    <a:pt x="153911" y="728472"/>
                  </a:lnTo>
                  <a:lnTo>
                    <a:pt x="153911" y="0"/>
                  </a:lnTo>
                  <a:close/>
                </a:path>
              </a:pathLst>
            </a:custGeom>
            <a:solidFill>
              <a:srgbClr val="2985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64236" y="728472"/>
              <a:ext cx="154305" cy="302260"/>
            </a:xfrm>
            <a:custGeom>
              <a:avLst/>
              <a:gdLst/>
              <a:ahLst/>
              <a:cxnLst/>
              <a:rect l="l" t="t" r="r" b="b"/>
              <a:pathLst>
                <a:path w="154304" h="302259">
                  <a:moveTo>
                    <a:pt x="153923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153923" y="301751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F164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4236" y="1030224"/>
              <a:ext cx="154305" cy="527685"/>
            </a:xfrm>
            <a:custGeom>
              <a:avLst/>
              <a:gdLst/>
              <a:ahLst/>
              <a:cxnLst/>
              <a:rect l="l" t="t" r="r" b="b"/>
              <a:pathLst>
                <a:path w="154304" h="527685">
                  <a:moveTo>
                    <a:pt x="153923" y="0"/>
                  </a:moveTo>
                  <a:lnTo>
                    <a:pt x="0" y="0"/>
                  </a:lnTo>
                  <a:lnTo>
                    <a:pt x="0" y="527303"/>
                  </a:lnTo>
                  <a:lnTo>
                    <a:pt x="153923" y="527303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B3B3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736286" y="2023414"/>
            <a:ext cx="1836420" cy="74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80"/>
              </a:lnSpc>
            </a:pPr>
            <a:r>
              <a:rPr dirty="0" sz="500" spc="5" b="1">
                <a:latin typeface="Arial"/>
                <a:cs typeface="Arial"/>
              </a:rPr>
              <a:t>Results: </a:t>
            </a:r>
            <a:r>
              <a:rPr dirty="0" sz="500" spc="10" b="1">
                <a:latin typeface="Arial"/>
                <a:cs typeface="Arial"/>
              </a:rPr>
              <a:t>18F-DCFPyL PET/CT </a:t>
            </a:r>
            <a:r>
              <a:rPr dirty="0" sz="500" spc="5" b="1">
                <a:latin typeface="Arial"/>
                <a:cs typeface="Arial"/>
              </a:rPr>
              <a:t>in </a:t>
            </a:r>
            <a:r>
              <a:rPr dirty="0" sz="500" spc="10" b="1">
                <a:latin typeface="Arial"/>
                <a:cs typeface="Arial"/>
              </a:rPr>
              <a:t>High Risk </a:t>
            </a:r>
            <a:r>
              <a:rPr dirty="0" sz="500" spc="15" b="1">
                <a:latin typeface="Arial"/>
                <a:cs typeface="Arial"/>
              </a:rPr>
              <a:t>PCa </a:t>
            </a:r>
            <a:r>
              <a:rPr dirty="0" sz="500" spc="10" b="1">
                <a:latin typeface="Arial"/>
                <a:cs typeface="Arial"/>
              </a:rPr>
              <a:t>(Cohort</a:t>
            </a:r>
            <a:r>
              <a:rPr dirty="0" sz="500" b="1">
                <a:latin typeface="Arial"/>
                <a:cs typeface="Arial"/>
              </a:rPr>
              <a:t> </a:t>
            </a:r>
            <a:r>
              <a:rPr dirty="0" sz="500" spc="5" b="1">
                <a:latin typeface="Arial"/>
                <a:cs typeface="Arial"/>
              </a:rPr>
              <a:t>A)</a:t>
            </a:r>
            <a:endParaRPr sz="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772" y="0"/>
            <a:ext cx="9063227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710958" y="4929664"/>
            <a:ext cx="3761740" cy="15367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900">
                <a:latin typeface="Arial"/>
                <a:cs typeface="Arial"/>
              </a:rPr>
              <a:t>Presented </a:t>
            </a:r>
            <a:r>
              <a:rPr dirty="0" sz="900" spc="-5">
                <a:latin typeface="Arial"/>
                <a:cs typeface="Arial"/>
              </a:rPr>
              <a:t>By </a:t>
            </a:r>
            <a:r>
              <a:rPr dirty="0" sz="900">
                <a:latin typeface="Arial"/>
                <a:cs typeface="Arial"/>
              </a:rPr>
              <a:t>Frederic </a:t>
            </a:r>
            <a:r>
              <a:rPr dirty="0" sz="900" spc="-5">
                <a:latin typeface="Arial"/>
                <a:cs typeface="Arial"/>
              </a:rPr>
              <a:t>Pouliot </a:t>
            </a:r>
            <a:r>
              <a:rPr dirty="0" sz="900">
                <a:latin typeface="Arial"/>
                <a:cs typeface="Arial"/>
              </a:rPr>
              <a:t>at 2020 </a:t>
            </a:r>
            <a:r>
              <a:rPr dirty="0" sz="900" spc="-5">
                <a:latin typeface="Arial"/>
                <a:cs typeface="Arial"/>
              </a:rPr>
              <a:t>Genitourinary </a:t>
            </a:r>
            <a:r>
              <a:rPr dirty="0" sz="900">
                <a:latin typeface="Arial"/>
                <a:cs typeface="Arial"/>
              </a:rPr>
              <a:t>Cancers</a:t>
            </a:r>
            <a:r>
              <a:rPr dirty="0" sz="900" spc="-114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Symposium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4236" y="0"/>
            <a:ext cx="154305" cy="1557655"/>
            <a:chOff x="364236" y="0"/>
            <a:chExt cx="154305" cy="1557655"/>
          </a:xfrm>
        </p:grpSpPr>
        <p:sp>
          <p:nvSpPr>
            <p:cNvPr id="3" name="object 3"/>
            <p:cNvSpPr/>
            <p:nvPr/>
          </p:nvSpPr>
          <p:spPr>
            <a:xfrm>
              <a:off x="364236" y="0"/>
              <a:ext cx="154305" cy="728980"/>
            </a:xfrm>
            <a:custGeom>
              <a:avLst/>
              <a:gdLst/>
              <a:ahLst/>
              <a:cxnLst/>
              <a:rect l="l" t="t" r="r" b="b"/>
              <a:pathLst>
                <a:path w="154304" h="728980">
                  <a:moveTo>
                    <a:pt x="153911" y="0"/>
                  </a:moveTo>
                  <a:lnTo>
                    <a:pt x="0" y="0"/>
                  </a:lnTo>
                  <a:lnTo>
                    <a:pt x="0" y="728472"/>
                  </a:lnTo>
                  <a:lnTo>
                    <a:pt x="153911" y="728472"/>
                  </a:lnTo>
                  <a:lnTo>
                    <a:pt x="153911" y="0"/>
                  </a:lnTo>
                  <a:close/>
                </a:path>
              </a:pathLst>
            </a:custGeom>
            <a:solidFill>
              <a:srgbClr val="2985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64236" y="728472"/>
              <a:ext cx="154305" cy="302260"/>
            </a:xfrm>
            <a:custGeom>
              <a:avLst/>
              <a:gdLst/>
              <a:ahLst/>
              <a:cxnLst/>
              <a:rect l="l" t="t" r="r" b="b"/>
              <a:pathLst>
                <a:path w="154304" h="302259">
                  <a:moveTo>
                    <a:pt x="153923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153923" y="301751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F164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4236" y="1030224"/>
              <a:ext cx="154305" cy="527685"/>
            </a:xfrm>
            <a:custGeom>
              <a:avLst/>
              <a:gdLst/>
              <a:ahLst/>
              <a:cxnLst/>
              <a:rect l="l" t="t" r="r" b="b"/>
              <a:pathLst>
                <a:path w="154304" h="527685">
                  <a:moveTo>
                    <a:pt x="153923" y="0"/>
                  </a:moveTo>
                  <a:lnTo>
                    <a:pt x="0" y="0"/>
                  </a:lnTo>
                  <a:lnTo>
                    <a:pt x="0" y="527303"/>
                  </a:lnTo>
                  <a:lnTo>
                    <a:pt x="153923" y="527303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B3B3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736286" y="2023414"/>
            <a:ext cx="1836420" cy="74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80"/>
              </a:lnSpc>
            </a:pPr>
            <a:r>
              <a:rPr dirty="0" sz="500" spc="5" b="1">
                <a:latin typeface="Arial"/>
                <a:cs typeface="Arial"/>
              </a:rPr>
              <a:t>Results: </a:t>
            </a:r>
            <a:r>
              <a:rPr dirty="0" sz="500" spc="10" b="1">
                <a:latin typeface="Arial"/>
                <a:cs typeface="Arial"/>
              </a:rPr>
              <a:t>18F-DCFPyL PET/CT </a:t>
            </a:r>
            <a:r>
              <a:rPr dirty="0" sz="500" spc="5" b="1">
                <a:latin typeface="Arial"/>
                <a:cs typeface="Arial"/>
              </a:rPr>
              <a:t>in </a:t>
            </a:r>
            <a:r>
              <a:rPr dirty="0" sz="500" spc="10" b="1">
                <a:latin typeface="Arial"/>
                <a:cs typeface="Arial"/>
              </a:rPr>
              <a:t>High Risk </a:t>
            </a:r>
            <a:r>
              <a:rPr dirty="0" sz="500" spc="15" b="1">
                <a:latin typeface="Arial"/>
                <a:cs typeface="Arial"/>
              </a:rPr>
              <a:t>PCa </a:t>
            </a:r>
            <a:r>
              <a:rPr dirty="0" sz="500" spc="10" b="1">
                <a:latin typeface="Arial"/>
                <a:cs typeface="Arial"/>
              </a:rPr>
              <a:t>(Cohort</a:t>
            </a:r>
            <a:r>
              <a:rPr dirty="0" sz="500" b="1">
                <a:latin typeface="Arial"/>
                <a:cs typeface="Arial"/>
              </a:rPr>
              <a:t> </a:t>
            </a:r>
            <a:r>
              <a:rPr dirty="0" sz="500" spc="5" b="1">
                <a:latin typeface="Arial"/>
                <a:cs typeface="Arial"/>
              </a:rPr>
              <a:t>A)</a:t>
            </a:r>
            <a:endParaRPr sz="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4404" y="0"/>
            <a:ext cx="8674607" cy="48798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710958" y="4929664"/>
            <a:ext cx="3761740" cy="15367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900">
                <a:latin typeface="Arial"/>
                <a:cs typeface="Arial"/>
              </a:rPr>
              <a:t>Presented </a:t>
            </a:r>
            <a:r>
              <a:rPr dirty="0" sz="900" spc="-5">
                <a:latin typeface="Arial"/>
                <a:cs typeface="Arial"/>
              </a:rPr>
              <a:t>By </a:t>
            </a:r>
            <a:r>
              <a:rPr dirty="0" sz="900">
                <a:latin typeface="Arial"/>
                <a:cs typeface="Arial"/>
              </a:rPr>
              <a:t>Frederic </a:t>
            </a:r>
            <a:r>
              <a:rPr dirty="0" sz="900" spc="-5">
                <a:latin typeface="Arial"/>
                <a:cs typeface="Arial"/>
              </a:rPr>
              <a:t>Pouliot </a:t>
            </a:r>
            <a:r>
              <a:rPr dirty="0" sz="900">
                <a:latin typeface="Arial"/>
                <a:cs typeface="Arial"/>
              </a:rPr>
              <a:t>at 2020 </a:t>
            </a:r>
            <a:r>
              <a:rPr dirty="0" sz="900" spc="-5">
                <a:latin typeface="Arial"/>
                <a:cs typeface="Arial"/>
              </a:rPr>
              <a:t>Genitourinary </a:t>
            </a:r>
            <a:r>
              <a:rPr dirty="0" sz="900">
                <a:latin typeface="Arial"/>
                <a:cs typeface="Arial"/>
              </a:rPr>
              <a:t>Cancers</a:t>
            </a:r>
            <a:r>
              <a:rPr dirty="0" sz="900" spc="-114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Symposium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236" y="0"/>
            <a:ext cx="154305" cy="728980"/>
          </a:xfrm>
          <a:custGeom>
            <a:avLst/>
            <a:gdLst/>
            <a:ahLst/>
            <a:cxnLst/>
            <a:rect l="l" t="t" r="r" b="b"/>
            <a:pathLst>
              <a:path w="154304" h="728980">
                <a:moveTo>
                  <a:pt x="153911" y="0"/>
                </a:moveTo>
                <a:lnTo>
                  <a:pt x="0" y="0"/>
                </a:lnTo>
                <a:lnTo>
                  <a:pt x="0" y="728472"/>
                </a:lnTo>
                <a:lnTo>
                  <a:pt x="153911" y="728472"/>
                </a:lnTo>
                <a:lnTo>
                  <a:pt x="153911" y="0"/>
                </a:lnTo>
                <a:close/>
              </a:path>
            </a:pathLst>
          </a:custGeom>
          <a:solidFill>
            <a:srgbClr val="2985E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64236" y="728472"/>
            <a:ext cx="154305" cy="829310"/>
            <a:chOff x="364236" y="728472"/>
            <a:chExt cx="154305" cy="829310"/>
          </a:xfrm>
        </p:grpSpPr>
        <p:sp>
          <p:nvSpPr>
            <p:cNvPr id="4" name="object 4"/>
            <p:cNvSpPr/>
            <p:nvPr/>
          </p:nvSpPr>
          <p:spPr>
            <a:xfrm>
              <a:off x="364236" y="728472"/>
              <a:ext cx="154305" cy="302260"/>
            </a:xfrm>
            <a:custGeom>
              <a:avLst/>
              <a:gdLst/>
              <a:ahLst/>
              <a:cxnLst/>
              <a:rect l="l" t="t" r="r" b="b"/>
              <a:pathLst>
                <a:path w="154304" h="302259">
                  <a:moveTo>
                    <a:pt x="153923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153923" y="301751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F164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4236" y="1030224"/>
              <a:ext cx="154305" cy="527685"/>
            </a:xfrm>
            <a:custGeom>
              <a:avLst/>
              <a:gdLst/>
              <a:ahLst/>
              <a:cxnLst/>
              <a:rect l="l" t="t" r="r" b="b"/>
              <a:pathLst>
                <a:path w="154304" h="527685">
                  <a:moveTo>
                    <a:pt x="153923" y="0"/>
                  </a:moveTo>
                  <a:lnTo>
                    <a:pt x="0" y="0"/>
                  </a:lnTo>
                  <a:lnTo>
                    <a:pt x="0" y="527303"/>
                  </a:lnTo>
                  <a:lnTo>
                    <a:pt x="153923" y="527303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B3B3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6481512" y="4723386"/>
            <a:ext cx="1630800" cy="339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476758" y="2671317"/>
            <a:ext cx="1194435" cy="1193800"/>
            <a:chOff x="476758" y="2671317"/>
            <a:chExt cx="1194435" cy="1193800"/>
          </a:xfrm>
        </p:grpSpPr>
        <p:sp>
          <p:nvSpPr>
            <p:cNvPr id="8" name="object 8"/>
            <p:cNvSpPr/>
            <p:nvPr/>
          </p:nvSpPr>
          <p:spPr>
            <a:xfrm>
              <a:off x="1457705" y="3264998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4" h="0">
                  <a:moveTo>
                    <a:pt x="0" y="0"/>
                  </a:moveTo>
                  <a:lnTo>
                    <a:pt x="137172" y="0"/>
                  </a:lnTo>
                </a:path>
              </a:pathLst>
            </a:custGeom>
            <a:ln w="4080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555663" y="3208832"/>
              <a:ext cx="115570" cy="114300"/>
            </a:xfrm>
            <a:custGeom>
              <a:avLst/>
              <a:gdLst/>
              <a:ahLst/>
              <a:cxnLst/>
              <a:rect l="l" t="t" r="r" b="b"/>
              <a:pathLst>
                <a:path w="115569" h="114300">
                  <a:moveTo>
                    <a:pt x="2247" y="0"/>
                  </a:moveTo>
                  <a:lnTo>
                    <a:pt x="0" y="114274"/>
                  </a:lnTo>
                  <a:lnTo>
                    <a:pt x="115404" y="59385"/>
                  </a:lnTo>
                  <a:lnTo>
                    <a:pt x="224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86918" y="2681477"/>
              <a:ext cx="970915" cy="1173480"/>
            </a:xfrm>
            <a:custGeom>
              <a:avLst/>
              <a:gdLst/>
              <a:ahLst/>
              <a:cxnLst/>
              <a:rect l="l" t="t" r="r" b="b"/>
              <a:pathLst>
                <a:path w="970915" h="1173479">
                  <a:moveTo>
                    <a:pt x="970788" y="0"/>
                  </a:moveTo>
                  <a:lnTo>
                    <a:pt x="0" y="0"/>
                  </a:lnTo>
                  <a:lnTo>
                    <a:pt x="0" y="1173480"/>
                  </a:lnTo>
                  <a:lnTo>
                    <a:pt x="970788" y="1173480"/>
                  </a:lnTo>
                  <a:lnTo>
                    <a:pt x="970788" y="0"/>
                  </a:lnTo>
                  <a:close/>
                </a:path>
              </a:pathLst>
            </a:custGeom>
            <a:solidFill>
              <a:srgbClr val="AFC9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86918" y="2681477"/>
              <a:ext cx="970915" cy="1173480"/>
            </a:xfrm>
            <a:custGeom>
              <a:avLst/>
              <a:gdLst/>
              <a:ahLst/>
              <a:cxnLst/>
              <a:rect l="l" t="t" r="r" b="b"/>
              <a:pathLst>
                <a:path w="970915" h="1173479">
                  <a:moveTo>
                    <a:pt x="0" y="0"/>
                  </a:moveTo>
                  <a:lnTo>
                    <a:pt x="970788" y="0"/>
                  </a:lnTo>
                  <a:lnTo>
                    <a:pt x="970788" y="1173480"/>
                  </a:lnTo>
                  <a:lnTo>
                    <a:pt x="0" y="1173480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496823" y="2975791"/>
            <a:ext cx="95123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51765" marR="146050" indent="2286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Clinically  </a:t>
            </a:r>
            <a:r>
              <a:rPr dirty="0" sz="1200">
                <a:latin typeface="Arial"/>
                <a:cs typeface="Arial"/>
              </a:rPr>
              <a:t>Lo</a:t>
            </a:r>
            <a:r>
              <a:rPr dirty="0" sz="1200" spc="-5">
                <a:latin typeface="Arial"/>
                <a:cs typeface="Arial"/>
              </a:rPr>
              <a:t>c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5">
                <a:latin typeface="Arial"/>
                <a:cs typeface="Arial"/>
              </a:rPr>
              <a:t>li</a:t>
            </a:r>
            <a:r>
              <a:rPr dirty="0" sz="1200" spc="-15">
                <a:latin typeface="Arial"/>
                <a:cs typeface="Arial"/>
              </a:rPr>
              <a:t>z</a:t>
            </a:r>
            <a:r>
              <a:rPr dirty="0" sz="1200">
                <a:latin typeface="Arial"/>
                <a:cs typeface="Arial"/>
              </a:rPr>
              <a:t>ed  </a:t>
            </a:r>
            <a:r>
              <a:rPr dirty="0" sz="1200" spc="-5">
                <a:latin typeface="Arial"/>
                <a:cs typeface="Arial"/>
              </a:rPr>
              <a:t>Disease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604516" y="2334514"/>
            <a:ext cx="1557020" cy="1617980"/>
            <a:chOff x="2604516" y="2334514"/>
            <a:chExt cx="1557020" cy="1617980"/>
          </a:xfrm>
        </p:grpSpPr>
        <p:sp>
          <p:nvSpPr>
            <p:cNvPr id="14" name="object 14"/>
            <p:cNvSpPr/>
            <p:nvPr/>
          </p:nvSpPr>
          <p:spPr>
            <a:xfrm>
              <a:off x="2623566" y="3478530"/>
              <a:ext cx="287655" cy="396875"/>
            </a:xfrm>
            <a:custGeom>
              <a:avLst/>
              <a:gdLst/>
              <a:ahLst/>
              <a:cxnLst/>
              <a:rect l="l" t="t" r="r" b="b"/>
              <a:pathLst>
                <a:path w="287655" h="396875">
                  <a:moveTo>
                    <a:pt x="0" y="0"/>
                  </a:moveTo>
                  <a:lnTo>
                    <a:pt x="287070" y="396798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853168" y="3826388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4" h="126364">
                  <a:moveTo>
                    <a:pt x="92608" y="0"/>
                  </a:moveTo>
                  <a:lnTo>
                    <a:pt x="0" y="66992"/>
                  </a:lnTo>
                  <a:lnTo>
                    <a:pt x="113296" y="126111"/>
                  </a:lnTo>
                  <a:lnTo>
                    <a:pt x="9260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853433" y="2864358"/>
              <a:ext cx="257175" cy="407670"/>
            </a:xfrm>
            <a:custGeom>
              <a:avLst/>
              <a:gdLst/>
              <a:ahLst/>
              <a:cxnLst/>
              <a:rect l="l" t="t" r="r" b="b"/>
              <a:pathLst>
                <a:path w="257175" h="407670">
                  <a:moveTo>
                    <a:pt x="0" y="0"/>
                  </a:moveTo>
                  <a:lnTo>
                    <a:pt x="257009" y="407136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051942" y="3224876"/>
              <a:ext cx="109855" cy="127635"/>
            </a:xfrm>
            <a:custGeom>
              <a:avLst/>
              <a:gdLst/>
              <a:ahLst/>
              <a:cxnLst/>
              <a:rect l="l" t="t" r="r" b="b"/>
              <a:pathLst>
                <a:path w="109854" h="127635">
                  <a:moveTo>
                    <a:pt x="96659" y="0"/>
                  </a:moveTo>
                  <a:lnTo>
                    <a:pt x="0" y="61010"/>
                  </a:lnTo>
                  <a:lnTo>
                    <a:pt x="109334" y="127165"/>
                  </a:lnTo>
                  <a:lnTo>
                    <a:pt x="9665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824734" y="2344674"/>
              <a:ext cx="1042669" cy="1030605"/>
            </a:xfrm>
            <a:custGeom>
              <a:avLst/>
              <a:gdLst/>
              <a:ahLst/>
              <a:cxnLst/>
              <a:rect l="l" t="t" r="r" b="b"/>
              <a:pathLst>
                <a:path w="1042670" h="1030604">
                  <a:moveTo>
                    <a:pt x="1042416" y="0"/>
                  </a:moveTo>
                  <a:lnTo>
                    <a:pt x="0" y="0"/>
                  </a:lnTo>
                  <a:lnTo>
                    <a:pt x="0" y="1030224"/>
                  </a:lnTo>
                  <a:lnTo>
                    <a:pt x="1042416" y="1030224"/>
                  </a:lnTo>
                  <a:lnTo>
                    <a:pt x="1042416" y="0"/>
                  </a:lnTo>
                  <a:close/>
                </a:path>
              </a:pathLst>
            </a:custGeom>
            <a:solidFill>
              <a:srgbClr val="AFC9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824734" y="2344674"/>
              <a:ext cx="1042669" cy="1030605"/>
            </a:xfrm>
            <a:custGeom>
              <a:avLst/>
              <a:gdLst/>
              <a:ahLst/>
              <a:cxnLst/>
              <a:rect l="l" t="t" r="r" b="b"/>
              <a:pathLst>
                <a:path w="1042670" h="1030604">
                  <a:moveTo>
                    <a:pt x="0" y="0"/>
                  </a:moveTo>
                  <a:lnTo>
                    <a:pt x="1042416" y="0"/>
                  </a:lnTo>
                  <a:lnTo>
                    <a:pt x="1042416" y="1030224"/>
                  </a:lnTo>
                  <a:lnTo>
                    <a:pt x="0" y="1030224"/>
                  </a:lnTo>
                  <a:lnTo>
                    <a:pt x="0" y="0"/>
                  </a:lnTo>
                  <a:close/>
                </a:path>
              </a:pathLst>
            </a:custGeom>
            <a:ln w="19811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2834639" y="2476158"/>
            <a:ext cx="102298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97790" marR="92075" indent="1905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Clinical  M</a:t>
            </a:r>
            <a:r>
              <a:rPr dirty="0" sz="1200">
                <a:latin typeface="Arial"/>
                <a:cs typeface="Arial"/>
              </a:rPr>
              <a:t>eta</a:t>
            </a:r>
            <a:r>
              <a:rPr dirty="0" sz="1200" spc="-5">
                <a:latin typeface="Arial"/>
                <a:cs typeface="Arial"/>
              </a:rPr>
              <a:t>s</a:t>
            </a:r>
            <a:r>
              <a:rPr dirty="0" sz="1200">
                <a:latin typeface="Arial"/>
                <a:cs typeface="Arial"/>
              </a:rPr>
              <a:t>ta</a:t>
            </a:r>
            <a:r>
              <a:rPr dirty="0" sz="1200" spc="-5">
                <a:latin typeface="Arial"/>
                <a:cs typeface="Arial"/>
              </a:rPr>
              <a:t>s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5">
                <a:latin typeface="Arial"/>
                <a:cs typeface="Arial"/>
              </a:rPr>
              <a:t>s</a:t>
            </a:r>
            <a:r>
              <a:rPr dirty="0" sz="1200">
                <a:latin typeface="Arial"/>
                <a:cs typeface="Arial"/>
              </a:rPr>
              <a:t>:  </a:t>
            </a:r>
            <a:r>
              <a:rPr dirty="0" sz="1200" spc="-5">
                <a:latin typeface="Arial"/>
                <a:cs typeface="Arial"/>
              </a:rPr>
              <a:t>Sensitive </a:t>
            </a:r>
            <a:r>
              <a:rPr dirty="0" sz="1200">
                <a:latin typeface="Arial"/>
                <a:cs typeface="Arial"/>
              </a:rPr>
              <a:t>to  </a:t>
            </a:r>
            <a:r>
              <a:rPr dirty="0" sz="1200" spc="-5">
                <a:latin typeface="Arial"/>
                <a:cs typeface="Arial"/>
              </a:rPr>
              <a:t>ADT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65241" y="2679954"/>
            <a:ext cx="1001394" cy="1355090"/>
          </a:xfrm>
          <a:prstGeom prst="rect">
            <a:avLst/>
          </a:prstGeom>
          <a:solidFill>
            <a:srgbClr val="B6DF88"/>
          </a:solidFill>
          <a:ln w="38100">
            <a:solidFill>
              <a:srgbClr val="00AF5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algn="ctr" marL="131445" marR="127635" indent="1905">
              <a:lnSpc>
                <a:spcPct val="100000"/>
              </a:lnSpc>
              <a:spcBef>
                <a:spcPts val="915"/>
              </a:spcBef>
            </a:pPr>
            <a:r>
              <a:rPr dirty="0" sz="1200">
                <a:latin typeface="Arial"/>
                <a:cs typeface="Arial"/>
              </a:rPr>
              <a:t>Metastatic  </a:t>
            </a:r>
            <a:r>
              <a:rPr dirty="0" sz="1200" spc="-5">
                <a:latin typeface="Arial"/>
                <a:cs typeface="Arial"/>
              </a:rPr>
              <a:t>Disease  </a:t>
            </a:r>
            <a:r>
              <a:rPr dirty="0" sz="1200" spc="-40">
                <a:latin typeface="Arial"/>
                <a:cs typeface="Arial"/>
              </a:rPr>
              <a:t>T</a:t>
            </a:r>
            <a:r>
              <a:rPr dirty="0" sz="1200" spc="-5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eat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t:  </a:t>
            </a:r>
            <a:r>
              <a:rPr dirty="0" sz="1200" spc="-5">
                <a:latin typeface="Arial"/>
                <a:cs typeface="Arial"/>
              </a:rPr>
              <a:t>2</a:t>
            </a:r>
            <a:r>
              <a:rPr dirty="0" baseline="24305" sz="1200" spc="-7">
                <a:latin typeface="Arial"/>
                <a:cs typeface="Arial"/>
              </a:rPr>
              <a:t>nd</a:t>
            </a:r>
            <a:r>
              <a:rPr dirty="0" baseline="24305" sz="1200" spc="127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54873" y="2679954"/>
            <a:ext cx="1003300" cy="1355090"/>
          </a:xfrm>
          <a:prstGeom prst="rect">
            <a:avLst/>
          </a:prstGeom>
          <a:solidFill>
            <a:srgbClr val="B6DF88"/>
          </a:solidFill>
          <a:ln w="38100">
            <a:solidFill>
              <a:srgbClr val="00AF5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algn="ctr" marL="132715" marR="127635" indent="1905">
              <a:lnSpc>
                <a:spcPct val="100000"/>
              </a:lnSpc>
              <a:spcBef>
                <a:spcPts val="915"/>
              </a:spcBef>
            </a:pPr>
            <a:r>
              <a:rPr dirty="0" sz="1200">
                <a:latin typeface="Arial"/>
                <a:cs typeface="Arial"/>
              </a:rPr>
              <a:t>Metastatic  </a:t>
            </a:r>
            <a:r>
              <a:rPr dirty="0" sz="1200" spc="-5">
                <a:latin typeface="Arial"/>
                <a:cs typeface="Arial"/>
              </a:rPr>
              <a:t>Disease  </a:t>
            </a:r>
            <a:r>
              <a:rPr dirty="0" sz="1200" spc="-40">
                <a:latin typeface="Arial"/>
                <a:cs typeface="Arial"/>
              </a:rPr>
              <a:t>T</a:t>
            </a:r>
            <a:r>
              <a:rPr dirty="0" sz="1200" spc="-5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eat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t:  4th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66154" y="2679954"/>
            <a:ext cx="1001394" cy="1355090"/>
          </a:xfrm>
          <a:prstGeom prst="rect">
            <a:avLst/>
          </a:prstGeom>
          <a:solidFill>
            <a:srgbClr val="B6DF88"/>
          </a:solidFill>
          <a:ln w="38100">
            <a:solidFill>
              <a:srgbClr val="00AF5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algn="ctr" marL="132715" marR="126364" indent="1905">
              <a:lnSpc>
                <a:spcPct val="100000"/>
              </a:lnSpc>
              <a:spcBef>
                <a:spcPts val="915"/>
              </a:spcBef>
            </a:pPr>
            <a:r>
              <a:rPr dirty="0" sz="1200">
                <a:latin typeface="Arial"/>
                <a:cs typeface="Arial"/>
              </a:rPr>
              <a:t>Metastatic  </a:t>
            </a:r>
            <a:r>
              <a:rPr dirty="0" sz="1200" spc="-5">
                <a:latin typeface="Arial"/>
                <a:cs typeface="Arial"/>
              </a:rPr>
              <a:t>Disease  </a:t>
            </a:r>
            <a:r>
              <a:rPr dirty="0" sz="1200" spc="-40">
                <a:latin typeface="Arial"/>
                <a:cs typeface="Arial"/>
              </a:rPr>
              <a:t>T</a:t>
            </a:r>
            <a:r>
              <a:rPr dirty="0" sz="1200" spc="-5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eat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t:  </a:t>
            </a:r>
            <a:r>
              <a:rPr dirty="0" sz="1200" spc="-5">
                <a:latin typeface="Arial"/>
                <a:cs typeface="Arial"/>
              </a:rPr>
              <a:t>3rd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Line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956303" y="3664460"/>
            <a:ext cx="211454" cy="353060"/>
            <a:chOff x="3956303" y="3664460"/>
            <a:chExt cx="211454" cy="353060"/>
          </a:xfrm>
        </p:grpSpPr>
        <p:sp>
          <p:nvSpPr>
            <p:cNvPr id="25" name="object 25"/>
            <p:cNvSpPr/>
            <p:nvPr/>
          </p:nvSpPr>
          <p:spPr>
            <a:xfrm>
              <a:off x="3975353" y="3747020"/>
              <a:ext cx="144780" cy="251460"/>
            </a:xfrm>
            <a:custGeom>
              <a:avLst/>
              <a:gdLst/>
              <a:ahLst/>
              <a:cxnLst/>
              <a:rect l="l" t="t" r="r" b="b"/>
              <a:pathLst>
                <a:path w="144779" h="251460">
                  <a:moveTo>
                    <a:pt x="0" y="251193"/>
                  </a:moveTo>
                  <a:lnTo>
                    <a:pt x="144526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060846" y="3664460"/>
              <a:ext cx="106680" cy="127635"/>
            </a:xfrm>
            <a:custGeom>
              <a:avLst/>
              <a:gdLst/>
              <a:ahLst/>
              <a:cxnLst/>
              <a:rect l="l" t="t" r="r" b="b"/>
              <a:pathLst>
                <a:path w="106679" h="127635">
                  <a:moveTo>
                    <a:pt x="106527" y="0"/>
                  </a:moveTo>
                  <a:lnTo>
                    <a:pt x="0" y="70573"/>
                  </a:lnTo>
                  <a:lnTo>
                    <a:pt x="99072" y="127571"/>
                  </a:lnTo>
                  <a:lnTo>
                    <a:pt x="10652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/>
          <p:cNvGrpSpPr/>
          <p:nvPr/>
        </p:nvGrpSpPr>
        <p:grpSpPr>
          <a:xfrm>
            <a:off x="1663445" y="2695194"/>
            <a:ext cx="1163320" cy="1148080"/>
            <a:chOff x="1663445" y="2695194"/>
            <a:chExt cx="1163320" cy="1148080"/>
          </a:xfrm>
        </p:grpSpPr>
        <p:sp>
          <p:nvSpPr>
            <p:cNvPr id="28" name="object 28"/>
            <p:cNvSpPr/>
            <p:nvPr/>
          </p:nvSpPr>
          <p:spPr>
            <a:xfrm>
              <a:off x="2614421" y="2932544"/>
              <a:ext cx="168910" cy="332740"/>
            </a:xfrm>
            <a:custGeom>
              <a:avLst/>
              <a:gdLst/>
              <a:ahLst/>
              <a:cxnLst/>
              <a:rect l="l" t="t" r="r" b="b"/>
              <a:pathLst>
                <a:path w="168910" h="332739">
                  <a:moveTo>
                    <a:pt x="0" y="332625"/>
                  </a:moveTo>
                  <a:lnTo>
                    <a:pt x="168744" y="0"/>
                  </a:lnTo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2723589" y="2847596"/>
              <a:ext cx="102870" cy="128270"/>
            </a:xfrm>
            <a:custGeom>
              <a:avLst/>
              <a:gdLst/>
              <a:ahLst/>
              <a:cxnLst/>
              <a:rect l="l" t="t" r="r" b="b"/>
              <a:pathLst>
                <a:path w="102869" h="128269">
                  <a:moveTo>
                    <a:pt x="102666" y="0"/>
                  </a:moveTo>
                  <a:lnTo>
                    <a:pt x="0" y="76085"/>
                  </a:lnTo>
                  <a:lnTo>
                    <a:pt x="101930" y="127787"/>
                  </a:lnTo>
                  <a:lnTo>
                    <a:pt x="10266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663445" y="2695194"/>
              <a:ext cx="954405" cy="1148080"/>
            </a:xfrm>
            <a:custGeom>
              <a:avLst/>
              <a:gdLst/>
              <a:ahLst/>
              <a:cxnLst/>
              <a:rect l="l" t="t" r="r" b="b"/>
              <a:pathLst>
                <a:path w="954405" h="1148079">
                  <a:moveTo>
                    <a:pt x="954024" y="0"/>
                  </a:moveTo>
                  <a:lnTo>
                    <a:pt x="0" y="0"/>
                  </a:lnTo>
                  <a:lnTo>
                    <a:pt x="0" y="1147572"/>
                  </a:lnTo>
                  <a:lnTo>
                    <a:pt x="954024" y="1147572"/>
                  </a:lnTo>
                  <a:lnTo>
                    <a:pt x="954024" y="0"/>
                  </a:lnTo>
                  <a:close/>
                </a:path>
              </a:pathLst>
            </a:custGeom>
            <a:solidFill>
              <a:srgbClr val="AFC9E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1663445" y="2695194"/>
            <a:ext cx="954405" cy="1148080"/>
          </a:xfrm>
          <a:prstGeom prst="rect">
            <a:avLst/>
          </a:prstGeom>
          <a:ln w="19812">
            <a:solidFill>
              <a:srgbClr val="0000C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imes New Roman"/>
              <a:cs typeface="Times New Roman"/>
            </a:endParaRPr>
          </a:p>
          <a:p>
            <a:pPr marL="321945" marR="278765" indent="-78105">
              <a:lnSpc>
                <a:spcPct val="100000"/>
              </a:lnSpc>
            </a:pPr>
            <a:r>
              <a:rPr dirty="0" sz="1200" spc="-5">
                <a:latin typeface="Arial"/>
                <a:cs typeface="Arial"/>
              </a:rPr>
              <a:t>Risi</a:t>
            </a:r>
            <a:r>
              <a:rPr dirty="0" sz="1200">
                <a:latin typeface="Arial"/>
                <a:cs typeface="Arial"/>
              </a:rPr>
              <a:t>ng  PSA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986277" y="3554729"/>
            <a:ext cx="989330" cy="1146175"/>
          </a:xfrm>
          <a:prstGeom prst="rect">
            <a:avLst/>
          </a:prstGeom>
          <a:solidFill>
            <a:srgbClr val="B6DF88"/>
          </a:solidFill>
          <a:ln w="38100">
            <a:solidFill>
              <a:srgbClr val="00AF5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Times New Roman"/>
              <a:cs typeface="Times New Roman"/>
            </a:endParaRPr>
          </a:p>
          <a:p>
            <a:pPr marL="144145" marR="139700" indent="182880">
              <a:lnSpc>
                <a:spcPct val="100000"/>
              </a:lnSpc>
            </a:pPr>
            <a:r>
              <a:rPr dirty="0" sz="1200" spc="-5">
                <a:latin typeface="Arial"/>
                <a:cs typeface="Arial"/>
              </a:rPr>
              <a:t>Non-  M</a:t>
            </a:r>
            <a:r>
              <a:rPr dirty="0" sz="1200">
                <a:latin typeface="Arial"/>
                <a:cs typeface="Arial"/>
              </a:rPr>
              <a:t>et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st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-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188458" y="3299454"/>
            <a:ext cx="165100" cy="114300"/>
            <a:chOff x="5188458" y="3299454"/>
            <a:chExt cx="165100" cy="114300"/>
          </a:xfrm>
        </p:grpSpPr>
        <p:sp>
          <p:nvSpPr>
            <p:cNvPr id="34" name="object 34"/>
            <p:cNvSpPr/>
            <p:nvPr/>
          </p:nvSpPr>
          <p:spPr>
            <a:xfrm>
              <a:off x="5188458" y="3356609"/>
              <a:ext cx="69850" cy="0"/>
            </a:xfrm>
            <a:custGeom>
              <a:avLst/>
              <a:gdLst/>
              <a:ahLst/>
              <a:cxnLst/>
              <a:rect l="l" t="t" r="r" b="b"/>
              <a:pathLst>
                <a:path w="69850" h="0">
                  <a:moveTo>
                    <a:pt x="0" y="0"/>
                  </a:moveTo>
                  <a:lnTo>
                    <a:pt x="69342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5238752" y="3299454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6" name="object 36"/>
          <p:cNvGrpSpPr/>
          <p:nvPr/>
        </p:nvGrpSpPr>
        <p:grpSpPr>
          <a:xfrm>
            <a:off x="6384797" y="3299454"/>
            <a:ext cx="169545" cy="114300"/>
            <a:chOff x="6384797" y="3299454"/>
            <a:chExt cx="169545" cy="114300"/>
          </a:xfrm>
        </p:grpSpPr>
        <p:sp>
          <p:nvSpPr>
            <p:cNvPr id="37" name="object 37"/>
            <p:cNvSpPr/>
            <p:nvPr/>
          </p:nvSpPr>
          <p:spPr>
            <a:xfrm>
              <a:off x="6384797" y="3356609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 h="0">
                  <a:moveTo>
                    <a:pt x="0" y="0"/>
                  </a:moveTo>
                  <a:lnTo>
                    <a:pt x="73914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6439664" y="3299454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9" name="object 39"/>
          <p:cNvGrpSpPr/>
          <p:nvPr/>
        </p:nvGrpSpPr>
        <p:grpSpPr>
          <a:xfrm>
            <a:off x="7585709" y="3299454"/>
            <a:ext cx="170815" cy="114300"/>
            <a:chOff x="7585709" y="3299454"/>
            <a:chExt cx="170815" cy="114300"/>
          </a:xfrm>
        </p:grpSpPr>
        <p:sp>
          <p:nvSpPr>
            <p:cNvPr id="40" name="object 40"/>
            <p:cNvSpPr/>
            <p:nvPr/>
          </p:nvSpPr>
          <p:spPr>
            <a:xfrm>
              <a:off x="7585709" y="3356609"/>
              <a:ext cx="75565" cy="0"/>
            </a:xfrm>
            <a:custGeom>
              <a:avLst/>
              <a:gdLst/>
              <a:ahLst/>
              <a:cxnLst/>
              <a:rect l="l" t="t" r="r" b="b"/>
              <a:pathLst>
                <a:path w="75565" h="0">
                  <a:moveTo>
                    <a:pt x="0" y="0"/>
                  </a:moveTo>
                  <a:lnTo>
                    <a:pt x="75438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7642100" y="3299454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/>
          <p:cNvSpPr txBox="1"/>
          <p:nvPr/>
        </p:nvSpPr>
        <p:spPr>
          <a:xfrm>
            <a:off x="4187190" y="2679954"/>
            <a:ext cx="1001394" cy="1355090"/>
          </a:xfrm>
          <a:prstGeom prst="rect">
            <a:avLst/>
          </a:prstGeom>
          <a:solidFill>
            <a:srgbClr val="B6DF88"/>
          </a:solidFill>
          <a:ln w="38100">
            <a:solidFill>
              <a:srgbClr val="00AF50"/>
            </a:solidFill>
          </a:ln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Times New Roman"/>
              <a:cs typeface="Times New Roman"/>
            </a:endParaRPr>
          </a:p>
          <a:p>
            <a:pPr algn="ctr" marL="132080" marR="126364" indent="1905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Metastatic  </a:t>
            </a:r>
            <a:r>
              <a:rPr dirty="0" sz="1200" spc="-5">
                <a:latin typeface="Arial"/>
                <a:cs typeface="Arial"/>
              </a:rPr>
              <a:t>Disease  </a:t>
            </a:r>
            <a:r>
              <a:rPr dirty="0" sz="1200" spc="-40">
                <a:latin typeface="Arial"/>
                <a:cs typeface="Arial"/>
              </a:rPr>
              <a:t>T</a:t>
            </a:r>
            <a:r>
              <a:rPr dirty="0" sz="1200" spc="-5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eat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t:  1</a:t>
            </a:r>
            <a:r>
              <a:rPr dirty="0" baseline="24305" sz="1200">
                <a:latin typeface="Arial"/>
                <a:cs typeface="Arial"/>
              </a:rPr>
              <a:t>st</a:t>
            </a:r>
            <a:r>
              <a:rPr dirty="0" baseline="24305" sz="1200" spc="104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827133" y="109668"/>
            <a:ext cx="6999605" cy="1065530"/>
          </a:xfrm>
          <a:prstGeom prst="rect"/>
        </p:spPr>
        <p:txBody>
          <a:bodyPr wrap="square" lIns="0" tIns="603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z="2700" spc="-5">
                <a:solidFill>
                  <a:srgbClr val="000000"/>
                </a:solidFill>
                <a:latin typeface="Arial"/>
                <a:cs typeface="Arial"/>
              </a:rPr>
              <a:t>PSMA PET Imaging: Impact on Rising</a:t>
            </a:r>
            <a:r>
              <a:rPr dirty="0" sz="2700" spc="-9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700" spc="-5">
                <a:solidFill>
                  <a:srgbClr val="000000"/>
                </a:solidFill>
                <a:latin typeface="Arial"/>
                <a:cs typeface="Arial"/>
              </a:rPr>
              <a:t>PSA</a:t>
            </a:r>
            <a:endParaRPr sz="27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50"/>
              </a:spcBef>
            </a:pPr>
            <a:r>
              <a:rPr dirty="0" sz="1800" spc="-5" b="0">
                <a:solidFill>
                  <a:srgbClr val="000000"/>
                </a:solidFill>
                <a:latin typeface="Calibri"/>
                <a:cs typeface="Calibri"/>
              </a:rPr>
              <a:t>Crucial decision on whether </a:t>
            </a:r>
            <a:r>
              <a:rPr dirty="0" sz="1800" spc="-10" b="0">
                <a:solidFill>
                  <a:srgbClr val="000000"/>
                </a:solidFill>
                <a:latin typeface="Calibri"/>
                <a:cs typeface="Calibri"/>
              </a:rPr>
              <a:t>to </a:t>
            </a:r>
            <a:r>
              <a:rPr dirty="0" sz="1800" spc="-5" b="0">
                <a:solidFill>
                  <a:srgbClr val="000000"/>
                </a:solidFill>
                <a:latin typeface="Calibri"/>
                <a:cs typeface="Calibri"/>
              </a:rPr>
              <a:t>give </a:t>
            </a:r>
            <a:r>
              <a:rPr dirty="0" sz="1800" b="0">
                <a:solidFill>
                  <a:srgbClr val="000000"/>
                </a:solidFill>
                <a:latin typeface="Calibri"/>
                <a:cs typeface="Calibri"/>
              </a:rPr>
              <a:t>no </a:t>
            </a:r>
            <a:r>
              <a:rPr dirty="0" sz="1800" spc="-25" b="0">
                <a:solidFill>
                  <a:srgbClr val="000000"/>
                </a:solidFill>
                <a:latin typeface="Calibri"/>
                <a:cs typeface="Calibri"/>
              </a:rPr>
              <a:t>therapy, </a:t>
            </a:r>
            <a:r>
              <a:rPr dirty="0" sz="1800" spc="-10" b="0">
                <a:solidFill>
                  <a:srgbClr val="000000"/>
                </a:solidFill>
                <a:latin typeface="Calibri"/>
                <a:cs typeface="Calibri"/>
              </a:rPr>
              <a:t>local salvage treatments, </a:t>
            </a:r>
            <a:r>
              <a:rPr dirty="0" sz="1800" spc="-5" b="0">
                <a:solidFill>
                  <a:srgbClr val="000000"/>
                </a:solidFill>
                <a:latin typeface="Calibri"/>
                <a:cs typeface="Calibri"/>
              </a:rPr>
              <a:t>or  </a:t>
            </a:r>
            <a:r>
              <a:rPr dirty="0" sz="1800" spc="-15" b="0">
                <a:solidFill>
                  <a:srgbClr val="000000"/>
                </a:solidFill>
                <a:latin typeface="Calibri"/>
                <a:cs typeface="Calibri"/>
              </a:rPr>
              <a:t>systemic</a:t>
            </a:r>
            <a:r>
              <a:rPr dirty="0" sz="1800" spc="-10" b="0">
                <a:solidFill>
                  <a:srgbClr val="000000"/>
                </a:solidFill>
                <a:latin typeface="Calibri"/>
                <a:cs typeface="Calibri"/>
              </a:rPr>
              <a:t> therapy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420367" y="2433827"/>
            <a:ext cx="1457325" cy="1705610"/>
            <a:chOff x="1420367" y="2433827"/>
            <a:chExt cx="1457325" cy="1705610"/>
          </a:xfrm>
        </p:grpSpPr>
        <p:sp>
          <p:nvSpPr>
            <p:cNvPr id="45" name="object 45"/>
            <p:cNvSpPr/>
            <p:nvPr/>
          </p:nvSpPr>
          <p:spPr>
            <a:xfrm>
              <a:off x="1420367" y="2433827"/>
              <a:ext cx="1456943" cy="17053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491995" y="2482595"/>
              <a:ext cx="1313815" cy="1562100"/>
            </a:xfrm>
            <a:custGeom>
              <a:avLst/>
              <a:gdLst/>
              <a:ahLst/>
              <a:cxnLst/>
              <a:rect l="l" t="t" r="r" b="b"/>
              <a:pathLst>
                <a:path w="1313814" h="1562100">
                  <a:moveTo>
                    <a:pt x="0" y="0"/>
                  </a:moveTo>
                  <a:lnTo>
                    <a:pt x="1313688" y="0"/>
                  </a:lnTo>
                  <a:lnTo>
                    <a:pt x="1313688" y="1562100"/>
                  </a:lnTo>
                  <a:lnTo>
                    <a:pt x="0" y="1562100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/>
          <p:cNvSpPr txBox="1"/>
          <p:nvPr/>
        </p:nvSpPr>
        <p:spPr>
          <a:xfrm>
            <a:off x="827133" y="1423870"/>
            <a:ext cx="547878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latin typeface="Calibri"/>
                <a:cs typeface="Calibri"/>
              </a:rPr>
              <a:t>Typically </a:t>
            </a:r>
            <a:r>
              <a:rPr dirty="0" sz="1800" spc="-5">
                <a:latin typeface="Calibri"/>
                <a:cs typeface="Calibri"/>
              </a:rPr>
              <a:t>this decision-making </a:t>
            </a:r>
            <a:r>
              <a:rPr dirty="0" sz="1800" spc="-15">
                <a:latin typeface="Calibri"/>
                <a:cs typeface="Calibri"/>
              </a:rPr>
              <a:t>occurs </a:t>
            </a:r>
            <a:r>
              <a:rPr dirty="0" sz="1800" spc="-10">
                <a:latin typeface="Calibri"/>
                <a:cs typeface="Calibri"/>
              </a:rPr>
              <a:t>at </a:t>
            </a:r>
            <a:r>
              <a:rPr dirty="0" sz="1800" spc="-5">
                <a:latin typeface="Calibri"/>
                <a:cs typeface="Calibri"/>
              </a:rPr>
              <a:t>very </a:t>
            </a:r>
            <a:r>
              <a:rPr dirty="0" sz="1800" spc="-10">
                <a:latin typeface="Calibri"/>
                <a:cs typeface="Calibri"/>
              </a:rPr>
              <a:t>low PSA</a:t>
            </a:r>
            <a:r>
              <a:rPr dirty="0" sz="1800" spc="14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levels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Knowing where </a:t>
            </a:r>
            <a:r>
              <a:rPr dirty="0" sz="1800" spc="-5">
                <a:latin typeface="Calibri"/>
                <a:cs typeface="Calibri"/>
              </a:rPr>
              <a:t>the disease is, </a:t>
            </a:r>
            <a:r>
              <a:rPr dirty="0" sz="1800" spc="-25">
                <a:latin typeface="Calibri"/>
                <a:cs typeface="Calibri"/>
              </a:rPr>
              <a:t>early, </a:t>
            </a:r>
            <a:r>
              <a:rPr dirty="0" sz="1800" spc="-5">
                <a:latin typeface="Calibri"/>
                <a:cs typeface="Calibri"/>
              </a:rPr>
              <a:t>is</a:t>
            </a:r>
            <a:r>
              <a:rPr dirty="0" sz="1800" spc="114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crucial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092195" y="4703064"/>
            <a:ext cx="5963920" cy="370840"/>
          </a:xfrm>
          <a:custGeom>
            <a:avLst/>
            <a:gdLst/>
            <a:ahLst/>
            <a:cxnLst/>
            <a:rect l="l" t="t" r="r" b="b"/>
            <a:pathLst>
              <a:path w="5963920" h="370839">
                <a:moveTo>
                  <a:pt x="5963411" y="0"/>
                </a:moveTo>
                <a:lnTo>
                  <a:pt x="0" y="0"/>
                </a:lnTo>
                <a:lnTo>
                  <a:pt x="0" y="370332"/>
                </a:lnTo>
                <a:lnTo>
                  <a:pt x="5963411" y="370332"/>
                </a:lnTo>
                <a:lnTo>
                  <a:pt x="5963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3171238" y="4721364"/>
            <a:ext cx="51638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Progressing </a:t>
            </a:r>
            <a:r>
              <a:rPr dirty="0" sz="1800" spc="-5">
                <a:latin typeface="Calibri"/>
                <a:cs typeface="Calibri"/>
              </a:rPr>
              <a:t>despite </a:t>
            </a:r>
            <a:r>
              <a:rPr dirty="0" sz="1800" spc="-10">
                <a:latin typeface="Calibri"/>
                <a:cs typeface="Calibri"/>
              </a:rPr>
              <a:t>ADT </a:t>
            </a:r>
            <a:r>
              <a:rPr dirty="0" sz="1800" spc="-15">
                <a:latin typeface="Calibri"/>
                <a:cs typeface="Calibri"/>
              </a:rPr>
              <a:t>(testosterone </a:t>
            </a:r>
            <a:r>
              <a:rPr dirty="0" sz="1800" spc="-10">
                <a:latin typeface="Calibri"/>
                <a:cs typeface="Calibri"/>
              </a:rPr>
              <a:t>lowering</a:t>
            </a:r>
            <a:r>
              <a:rPr dirty="0" sz="1800" spc="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agents)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2993135" y="4562855"/>
            <a:ext cx="5812790" cy="355600"/>
            <a:chOff x="2993135" y="4562855"/>
            <a:chExt cx="5812790" cy="355600"/>
          </a:xfrm>
        </p:grpSpPr>
        <p:sp>
          <p:nvSpPr>
            <p:cNvPr id="51" name="object 51"/>
            <p:cNvSpPr/>
            <p:nvPr/>
          </p:nvSpPr>
          <p:spPr>
            <a:xfrm>
              <a:off x="2993135" y="4562855"/>
              <a:ext cx="5812535" cy="3550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3040379" y="4593335"/>
              <a:ext cx="5716523" cy="24841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3040379" y="4593337"/>
              <a:ext cx="5716905" cy="248920"/>
            </a:xfrm>
            <a:custGeom>
              <a:avLst/>
              <a:gdLst/>
              <a:ahLst/>
              <a:cxnLst/>
              <a:rect l="l" t="t" r="r" b="b"/>
              <a:pathLst>
                <a:path w="5716905" h="248920">
                  <a:moveTo>
                    <a:pt x="0" y="62103"/>
                  </a:moveTo>
                  <a:lnTo>
                    <a:pt x="5592318" y="62103"/>
                  </a:lnTo>
                  <a:lnTo>
                    <a:pt x="5592318" y="0"/>
                  </a:lnTo>
                  <a:lnTo>
                    <a:pt x="5716524" y="124206"/>
                  </a:lnTo>
                  <a:lnTo>
                    <a:pt x="5592318" y="248412"/>
                  </a:lnTo>
                  <a:lnTo>
                    <a:pt x="5592318" y="186309"/>
                  </a:lnTo>
                  <a:lnTo>
                    <a:pt x="0" y="186309"/>
                  </a:lnTo>
                  <a:lnTo>
                    <a:pt x="0" y="62103"/>
                  </a:lnTo>
                  <a:close/>
                </a:path>
              </a:pathLst>
            </a:custGeom>
            <a:ln w="9144">
              <a:solidFill>
                <a:srgbClr val="2283E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4236" y="0"/>
            <a:ext cx="154305" cy="1557655"/>
            <a:chOff x="364236" y="0"/>
            <a:chExt cx="154305" cy="1557655"/>
          </a:xfrm>
        </p:grpSpPr>
        <p:sp>
          <p:nvSpPr>
            <p:cNvPr id="3" name="object 3"/>
            <p:cNvSpPr/>
            <p:nvPr/>
          </p:nvSpPr>
          <p:spPr>
            <a:xfrm>
              <a:off x="364236" y="0"/>
              <a:ext cx="154305" cy="728980"/>
            </a:xfrm>
            <a:custGeom>
              <a:avLst/>
              <a:gdLst/>
              <a:ahLst/>
              <a:cxnLst/>
              <a:rect l="l" t="t" r="r" b="b"/>
              <a:pathLst>
                <a:path w="154304" h="728980">
                  <a:moveTo>
                    <a:pt x="153911" y="0"/>
                  </a:moveTo>
                  <a:lnTo>
                    <a:pt x="0" y="0"/>
                  </a:lnTo>
                  <a:lnTo>
                    <a:pt x="0" y="728472"/>
                  </a:lnTo>
                  <a:lnTo>
                    <a:pt x="153911" y="728472"/>
                  </a:lnTo>
                  <a:lnTo>
                    <a:pt x="153911" y="0"/>
                  </a:lnTo>
                  <a:close/>
                </a:path>
              </a:pathLst>
            </a:custGeom>
            <a:solidFill>
              <a:srgbClr val="2985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64236" y="728472"/>
              <a:ext cx="154305" cy="302260"/>
            </a:xfrm>
            <a:custGeom>
              <a:avLst/>
              <a:gdLst/>
              <a:ahLst/>
              <a:cxnLst/>
              <a:rect l="l" t="t" r="r" b="b"/>
              <a:pathLst>
                <a:path w="154304" h="302259">
                  <a:moveTo>
                    <a:pt x="153923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153923" y="301751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F164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4236" y="1030224"/>
              <a:ext cx="154305" cy="527685"/>
            </a:xfrm>
            <a:custGeom>
              <a:avLst/>
              <a:gdLst/>
              <a:ahLst/>
              <a:cxnLst/>
              <a:rect l="l" t="t" r="r" b="b"/>
              <a:pathLst>
                <a:path w="154304" h="527685">
                  <a:moveTo>
                    <a:pt x="153923" y="0"/>
                  </a:moveTo>
                  <a:lnTo>
                    <a:pt x="0" y="0"/>
                  </a:lnTo>
                  <a:lnTo>
                    <a:pt x="0" y="527303"/>
                  </a:lnTo>
                  <a:lnTo>
                    <a:pt x="153923" y="527303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B3B3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6481512" y="4723386"/>
            <a:ext cx="1630800" cy="339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4556696" y="1536128"/>
            <a:ext cx="2018030" cy="1021715"/>
            <a:chOff x="4556696" y="1536128"/>
            <a:chExt cx="2018030" cy="1021715"/>
          </a:xfrm>
        </p:grpSpPr>
        <p:sp>
          <p:nvSpPr>
            <p:cNvPr id="8" name="object 8"/>
            <p:cNvSpPr/>
            <p:nvPr/>
          </p:nvSpPr>
          <p:spPr>
            <a:xfrm>
              <a:off x="4569714" y="1549146"/>
              <a:ext cx="1991995" cy="995680"/>
            </a:xfrm>
            <a:custGeom>
              <a:avLst/>
              <a:gdLst/>
              <a:ahLst/>
              <a:cxnLst/>
              <a:rect l="l" t="t" r="r" b="b"/>
              <a:pathLst>
                <a:path w="1991995" h="995680">
                  <a:moveTo>
                    <a:pt x="1991867" y="0"/>
                  </a:moveTo>
                  <a:lnTo>
                    <a:pt x="0" y="0"/>
                  </a:lnTo>
                  <a:lnTo>
                    <a:pt x="0" y="995172"/>
                  </a:lnTo>
                  <a:lnTo>
                    <a:pt x="1991867" y="995172"/>
                  </a:lnTo>
                  <a:lnTo>
                    <a:pt x="199186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569714" y="1549146"/>
              <a:ext cx="1991995" cy="995680"/>
            </a:xfrm>
            <a:custGeom>
              <a:avLst/>
              <a:gdLst/>
              <a:ahLst/>
              <a:cxnLst/>
              <a:rect l="l" t="t" r="r" b="b"/>
              <a:pathLst>
                <a:path w="1991995" h="995680">
                  <a:moveTo>
                    <a:pt x="0" y="0"/>
                  </a:moveTo>
                  <a:lnTo>
                    <a:pt x="1991867" y="0"/>
                  </a:lnTo>
                  <a:lnTo>
                    <a:pt x="1991867" y="995172"/>
                  </a:lnTo>
                  <a:lnTo>
                    <a:pt x="0" y="995172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4569714" y="1549146"/>
            <a:ext cx="1991995" cy="99568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Times New Roman"/>
              <a:cs typeface="Times New Roman"/>
            </a:endParaRPr>
          </a:p>
          <a:p>
            <a:pPr algn="ctr">
              <a:lnSpc>
                <a:spcPts val="1535"/>
              </a:lnSpc>
            </a:pPr>
            <a:r>
              <a:rPr dirty="0" sz="1350" b="1">
                <a:solidFill>
                  <a:srgbClr val="FFFFFF"/>
                </a:solidFill>
                <a:latin typeface="Calibri"/>
                <a:cs typeface="Calibri"/>
              </a:rPr>
              <a:t>Pts with ≥1 lesion</a:t>
            </a:r>
            <a:r>
              <a:rPr dirty="0" sz="1350" spc="-11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50" spc="-10" b="1">
                <a:solidFill>
                  <a:srgbClr val="FFFFFF"/>
                </a:solidFill>
                <a:latin typeface="Calibri"/>
                <a:cs typeface="Calibri"/>
              </a:rPr>
              <a:t>detected</a:t>
            </a:r>
            <a:endParaRPr sz="1350">
              <a:latin typeface="Calibri"/>
              <a:cs typeface="Calibri"/>
            </a:endParaRPr>
          </a:p>
          <a:p>
            <a:pPr algn="ctr">
              <a:lnSpc>
                <a:spcPts val="1535"/>
              </a:lnSpc>
            </a:pPr>
            <a:r>
              <a:rPr dirty="0" sz="1350" b="1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35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aseline="24691" sz="1350" spc="-15" b="1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r>
              <a:rPr dirty="0" sz="1350" spc="-10" b="1">
                <a:solidFill>
                  <a:srgbClr val="FFFFFF"/>
                </a:solidFill>
                <a:latin typeface="Calibri"/>
                <a:cs typeface="Calibri"/>
              </a:rPr>
              <a:t>F-DCFPyL-PET/CT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509964" y="900620"/>
            <a:ext cx="1506220" cy="902335"/>
            <a:chOff x="2509964" y="900620"/>
            <a:chExt cx="1506220" cy="902335"/>
          </a:xfrm>
        </p:grpSpPr>
        <p:sp>
          <p:nvSpPr>
            <p:cNvPr id="12" name="object 12"/>
            <p:cNvSpPr/>
            <p:nvPr/>
          </p:nvSpPr>
          <p:spPr>
            <a:xfrm>
              <a:off x="2522981" y="913638"/>
              <a:ext cx="1480185" cy="876300"/>
            </a:xfrm>
            <a:custGeom>
              <a:avLst/>
              <a:gdLst/>
              <a:ahLst/>
              <a:cxnLst/>
              <a:rect l="l" t="t" r="r" b="b"/>
              <a:pathLst>
                <a:path w="1480185" h="876300">
                  <a:moveTo>
                    <a:pt x="1479804" y="0"/>
                  </a:moveTo>
                  <a:lnTo>
                    <a:pt x="0" y="0"/>
                  </a:lnTo>
                  <a:lnTo>
                    <a:pt x="0" y="876300"/>
                  </a:lnTo>
                  <a:lnTo>
                    <a:pt x="1479804" y="876300"/>
                  </a:lnTo>
                  <a:lnTo>
                    <a:pt x="147980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522981" y="913638"/>
              <a:ext cx="1480185" cy="876300"/>
            </a:xfrm>
            <a:custGeom>
              <a:avLst/>
              <a:gdLst/>
              <a:ahLst/>
              <a:cxnLst/>
              <a:rect l="l" t="t" r="r" b="b"/>
              <a:pathLst>
                <a:path w="1480185" h="876300">
                  <a:moveTo>
                    <a:pt x="0" y="0"/>
                  </a:moveTo>
                  <a:lnTo>
                    <a:pt x="1479804" y="0"/>
                  </a:lnTo>
                  <a:lnTo>
                    <a:pt x="1479804" y="876300"/>
                  </a:lnTo>
                  <a:lnTo>
                    <a:pt x="0" y="876300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2505513" y="915069"/>
            <a:ext cx="1513205" cy="416559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223520" marR="30480" indent="-186055">
              <a:lnSpc>
                <a:spcPts val="1450"/>
              </a:lnSpc>
              <a:spcBef>
                <a:spcPts val="295"/>
              </a:spcBef>
            </a:pPr>
            <a:r>
              <a:rPr dirty="0" baseline="24691" sz="1350" b="1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r>
              <a:rPr dirty="0" sz="1350" b="1">
                <a:solidFill>
                  <a:srgbClr val="FFFFFF"/>
                </a:solidFill>
                <a:latin typeface="Calibri"/>
                <a:cs typeface="Calibri"/>
              </a:rPr>
              <a:t>F-DCFPyL</a:t>
            </a:r>
            <a:r>
              <a:rPr dirty="0" sz="1350" spc="-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50" spc="-5" b="1">
                <a:solidFill>
                  <a:srgbClr val="FFFFFF"/>
                </a:solidFill>
                <a:latin typeface="Calibri"/>
                <a:cs typeface="Calibri"/>
              </a:rPr>
              <a:t>followed  by</a:t>
            </a:r>
            <a:r>
              <a:rPr dirty="0" sz="135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50" b="1">
                <a:solidFill>
                  <a:srgbClr val="FFFFFF"/>
                </a:solidFill>
                <a:latin typeface="Calibri"/>
                <a:cs typeface="Calibri"/>
              </a:rPr>
              <a:t>whole-body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23426" y="1285497"/>
            <a:ext cx="87693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15" b="1">
                <a:solidFill>
                  <a:srgbClr val="FFFFFF"/>
                </a:solidFill>
                <a:latin typeface="Calibri"/>
                <a:cs typeface="Calibri"/>
              </a:rPr>
              <a:t>PET/CT</a:t>
            </a:r>
            <a:r>
              <a:rPr dirty="0" sz="135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50" spc="-5" b="1">
                <a:solidFill>
                  <a:srgbClr val="FFFFFF"/>
                </a:solidFill>
                <a:latin typeface="Calibri"/>
                <a:cs typeface="Calibri"/>
              </a:rPr>
              <a:t>scan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83897" y="1547529"/>
            <a:ext cx="954405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0" b="1">
                <a:solidFill>
                  <a:srgbClr val="FFFFFF"/>
                </a:solidFill>
                <a:latin typeface="Calibri"/>
                <a:cs typeface="Calibri"/>
              </a:rPr>
              <a:t>Day 1, t=1-2</a:t>
            </a:r>
            <a:r>
              <a:rPr dirty="0" sz="1100" spc="-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5" b="1">
                <a:solidFill>
                  <a:srgbClr val="FFFFFF"/>
                </a:solidFill>
                <a:latin typeface="Calibri"/>
                <a:cs typeface="Calibri"/>
              </a:rPr>
              <a:t>hrs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37908" y="894524"/>
            <a:ext cx="1507490" cy="902335"/>
            <a:chOff x="537908" y="894524"/>
            <a:chExt cx="1507490" cy="902335"/>
          </a:xfrm>
        </p:grpSpPr>
        <p:sp>
          <p:nvSpPr>
            <p:cNvPr id="18" name="object 18"/>
            <p:cNvSpPr/>
            <p:nvPr/>
          </p:nvSpPr>
          <p:spPr>
            <a:xfrm>
              <a:off x="550925" y="907541"/>
              <a:ext cx="1481455" cy="876300"/>
            </a:xfrm>
            <a:custGeom>
              <a:avLst/>
              <a:gdLst/>
              <a:ahLst/>
              <a:cxnLst/>
              <a:rect l="l" t="t" r="r" b="b"/>
              <a:pathLst>
                <a:path w="1481455" h="876300">
                  <a:moveTo>
                    <a:pt x="1481328" y="0"/>
                  </a:moveTo>
                  <a:lnTo>
                    <a:pt x="0" y="0"/>
                  </a:lnTo>
                  <a:lnTo>
                    <a:pt x="0" y="876300"/>
                  </a:lnTo>
                  <a:lnTo>
                    <a:pt x="1481328" y="876300"/>
                  </a:lnTo>
                  <a:lnTo>
                    <a:pt x="148132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50925" y="907541"/>
              <a:ext cx="1481455" cy="876300"/>
            </a:xfrm>
            <a:custGeom>
              <a:avLst/>
              <a:gdLst/>
              <a:ahLst/>
              <a:cxnLst/>
              <a:rect l="l" t="t" r="r" b="b"/>
              <a:pathLst>
                <a:path w="1481455" h="876300">
                  <a:moveTo>
                    <a:pt x="0" y="0"/>
                  </a:moveTo>
                  <a:lnTo>
                    <a:pt x="1481328" y="0"/>
                  </a:lnTo>
                  <a:lnTo>
                    <a:pt x="1481328" y="876300"/>
                  </a:lnTo>
                  <a:lnTo>
                    <a:pt x="0" y="876300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550926" y="907541"/>
            <a:ext cx="1481455" cy="8763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 sz="1350" spc="-5" b="1">
                <a:solidFill>
                  <a:srgbClr val="FFFFFF"/>
                </a:solidFill>
                <a:latin typeface="Calibri"/>
                <a:cs typeface="Calibri"/>
              </a:rPr>
              <a:t>Pre</a:t>
            </a:r>
            <a:r>
              <a:rPr dirty="0" sz="135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aseline="24691" sz="1350" b="1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r>
              <a:rPr dirty="0" sz="1350" b="1">
                <a:solidFill>
                  <a:srgbClr val="FFFFFF"/>
                </a:solidFill>
                <a:latin typeface="Calibri"/>
                <a:cs typeface="Calibri"/>
              </a:rPr>
              <a:t>F-DCFPyL-</a:t>
            </a:r>
            <a:endParaRPr sz="1350">
              <a:latin typeface="Calibri"/>
              <a:cs typeface="Calibri"/>
            </a:endParaRPr>
          </a:p>
          <a:p>
            <a:pPr algn="ctr" marL="108585" marR="104139" indent="-635">
              <a:lnSpc>
                <a:spcPct val="100000"/>
              </a:lnSpc>
            </a:pPr>
            <a:r>
              <a:rPr dirty="0" sz="1350" spc="-15" b="1">
                <a:solidFill>
                  <a:srgbClr val="FFFFFF"/>
                </a:solidFill>
                <a:latin typeface="Calibri"/>
                <a:cs typeface="Calibri"/>
              </a:rPr>
              <a:t>PET/CT </a:t>
            </a:r>
            <a:r>
              <a:rPr dirty="0" sz="1350" spc="-5" b="1">
                <a:solidFill>
                  <a:srgbClr val="FFFFFF"/>
                </a:solidFill>
                <a:latin typeface="Calibri"/>
                <a:cs typeface="Calibri"/>
              </a:rPr>
              <a:t>Intended  </a:t>
            </a:r>
            <a:r>
              <a:rPr dirty="0" sz="1350" b="1">
                <a:solidFill>
                  <a:srgbClr val="FFFFFF"/>
                </a:solidFill>
                <a:latin typeface="Calibri"/>
                <a:cs typeface="Calibri"/>
              </a:rPr>
              <a:t>Clin</a:t>
            </a:r>
            <a:r>
              <a:rPr dirty="0" sz="1350" spc="-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50" spc="-5" b="1">
                <a:solidFill>
                  <a:srgbClr val="FFFFFF"/>
                </a:solidFill>
                <a:latin typeface="Calibri"/>
                <a:cs typeface="Calibri"/>
              </a:rPr>
              <a:t>Management  Questionnaire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556696" y="365696"/>
            <a:ext cx="2018030" cy="949960"/>
            <a:chOff x="4556696" y="365696"/>
            <a:chExt cx="2018030" cy="949960"/>
          </a:xfrm>
        </p:grpSpPr>
        <p:sp>
          <p:nvSpPr>
            <p:cNvPr id="22" name="object 22"/>
            <p:cNvSpPr/>
            <p:nvPr/>
          </p:nvSpPr>
          <p:spPr>
            <a:xfrm>
              <a:off x="4569714" y="378714"/>
              <a:ext cx="1991995" cy="923925"/>
            </a:xfrm>
            <a:custGeom>
              <a:avLst/>
              <a:gdLst/>
              <a:ahLst/>
              <a:cxnLst/>
              <a:rect l="l" t="t" r="r" b="b"/>
              <a:pathLst>
                <a:path w="1991995" h="923925">
                  <a:moveTo>
                    <a:pt x="1991867" y="0"/>
                  </a:moveTo>
                  <a:lnTo>
                    <a:pt x="0" y="0"/>
                  </a:lnTo>
                  <a:lnTo>
                    <a:pt x="0" y="923543"/>
                  </a:lnTo>
                  <a:lnTo>
                    <a:pt x="1991867" y="923543"/>
                  </a:lnTo>
                  <a:lnTo>
                    <a:pt x="199186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569714" y="378714"/>
              <a:ext cx="1991995" cy="923925"/>
            </a:xfrm>
            <a:custGeom>
              <a:avLst/>
              <a:gdLst/>
              <a:ahLst/>
              <a:cxnLst/>
              <a:rect l="l" t="t" r="r" b="b"/>
              <a:pathLst>
                <a:path w="1991995" h="923925">
                  <a:moveTo>
                    <a:pt x="0" y="0"/>
                  </a:moveTo>
                  <a:lnTo>
                    <a:pt x="1991867" y="0"/>
                  </a:lnTo>
                  <a:lnTo>
                    <a:pt x="1991867" y="923543"/>
                  </a:lnTo>
                  <a:lnTo>
                    <a:pt x="0" y="923543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4569714" y="378713"/>
            <a:ext cx="1991995" cy="923925"/>
          </a:xfrm>
          <a:prstGeom prst="rect">
            <a:avLst/>
          </a:prstGeom>
        </p:spPr>
        <p:txBody>
          <a:bodyPr wrap="square" lIns="0" tIns="1409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10"/>
              </a:spcBef>
            </a:pPr>
            <a:r>
              <a:rPr dirty="0" sz="1350" spc="-10" b="1">
                <a:solidFill>
                  <a:srgbClr val="FFFFFF"/>
                </a:solidFill>
                <a:latin typeface="Calibri"/>
                <a:cs typeface="Calibri"/>
              </a:rPr>
              <a:t>Post-</a:t>
            </a:r>
            <a:r>
              <a:rPr dirty="0" baseline="24691" sz="1350" spc="-15" b="1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r>
              <a:rPr dirty="0" sz="1350" spc="-10" b="1">
                <a:solidFill>
                  <a:srgbClr val="FFFFFF"/>
                </a:solidFill>
                <a:latin typeface="Calibri"/>
                <a:cs typeface="Calibri"/>
              </a:rPr>
              <a:t>F-DCFPyL-PET/CT</a:t>
            </a:r>
            <a:endParaRPr sz="1350">
              <a:latin typeface="Calibri"/>
              <a:cs typeface="Calibri"/>
            </a:endParaRPr>
          </a:p>
          <a:p>
            <a:pPr algn="ctr" marL="24765" marR="19050">
              <a:lnSpc>
                <a:spcPct val="100000"/>
              </a:lnSpc>
            </a:pPr>
            <a:r>
              <a:rPr dirty="0" sz="1350" spc="-5" b="1">
                <a:solidFill>
                  <a:srgbClr val="FFFFFF"/>
                </a:solidFill>
                <a:latin typeface="Calibri"/>
                <a:cs typeface="Calibri"/>
              </a:rPr>
              <a:t>Intended </a:t>
            </a:r>
            <a:r>
              <a:rPr dirty="0" sz="1350" b="1">
                <a:solidFill>
                  <a:srgbClr val="FFFFFF"/>
                </a:solidFill>
                <a:latin typeface="Calibri"/>
                <a:cs typeface="Calibri"/>
              </a:rPr>
              <a:t>Clin</a:t>
            </a:r>
            <a:r>
              <a:rPr dirty="0" sz="1350" spc="-1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50" spc="-5" b="1">
                <a:solidFill>
                  <a:srgbClr val="FFFFFF"/>
                </a:solidFill>
                <a:latin typeface="Calibri"/>
                <a:cs typeface="Calibri"/>
              </a:rPr>
              <a:t>Management  Questionnaire by </a:t>
            </a:r>
            <a:r>
              <a:rPr dirty="0" sz="1350" spc="-10" b="1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r>
              <a:rPr dirty="0" sz="1350" spc="-1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50" b="1">
                <a:solidFill>
                  <a:srgbClr val="FFFFFF"/>
                </a:solidFill>
                <a:latin typeface="Calibri"/>
                <a:cs typeface="Calibri"/>
              </a:rPr>
              <a:t>60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494980" y="835149"/>
            <a:ext cx="3032760" cy="3016250"/>
            <a:chOff x="1494980" y="835149"/>
            <a:chExt cx="3032760" cy="3016250"/>
          </a:xfrm>
        </p:grpSpPr>
        <p:sp>
          <p:nvSpPr>
            <p:cNvPr id="26" name="object 26"/>
            <p:cNvSpPr/>
            <p:nvPr/>
          </p:nvSpPr>
          <p:spPr>
            <a:xfrm>
              <a:off x="3700272" y="1331976"/>
              <a:ext cx="541655" cy="8890"/>
            </a:xfrm>
            <a:custGeom>
              <a:avLst/>
              <a:gdLst/>
              <a:ahLst/>
              <a:cxnLst/>
              <a:rect l="l" t="t" r="r" b="b"/>
              <a:pathLst>
                <a:path w="541654" h="8890">
                  <a:moveTo>
                    <a:pt x="0" y="0"/>
                  </a:moveTo>
                  <a:lnTo>
                    <a:pt x="541147" y="8699"/>
                  </a:lnTo>
                </a:path>
              </a:pathLst>
            </a:custGeom>
            <a:ln w="9144">
              <a:solidFill>
                <a:srgbClr val="2283E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248913" y="871728"/>
              <a:ext cx="0" cy="1218565"/>
            </a:xfrm>
            <a:custGeom>
              <a:avLst/>
              <a:gdLst/>
              <a:ahLst/>
              <a:cxnLst/>
              <a:rect l="l" t="t" r="r" b="b"/>
              <a:pathLst>
                <a:path w="0" h="1218564">
                  <a:moveTo>
                    <a:pt x="0" y="0"/>
                  </a:moveTo>
                  <a:lnTo>
                    <a:pt x="0" y="1218184"/>
                  </a:lnTo>
                </a:path>
              </a:pathLst>
            </a:custGeom>
            <a:ln w="9144">
              <a:solidFill>
                <a:srgbClr val="2283E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031491" y="1340453"/>
              <a:ext cx="428625" cy="6350"/>
            </a:xfrm>
            <a:custGeom>
              <a:avLst/>
              <a:gdLst/>
              <a:ahLst/>
              <a:cxnLst/>
              <a:rect l="l" t="t" r="r" b="b"/>
              <a:pathLst>
                <a:path w="428625" h="6350">
                  <a:moveTo>
                    <a:pt x="0" y="5791"/>
                  </a:moveTo>
                  <a:lnTo>
                    <a:pt x="428231" y="0"/>
                  </a:lnTo>
                </a:path>
              </a:pathLst>
            </a:custGeom>
            <a:ln w="12700">
              <a:solidFill>
                <a:srgbClr val="2283E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2446517" y="1302538"/>
              <a:ext cx="76835" cy="76200"/>
            </a:xfrm>
            <a:custGeom>
              <a:avLst/>
              <a:gdLst/>
              <a:ahLst/>
              <a:cxnLst/>
              <a:rect l="l" t="t" r="r" b="b"/>
              <a:pathLst>
                <a:path w="76835" h="76200">
                  <a:moveTo>
                    <a:pt x="0" y="0"/>
                  </a:moveTo>
                  <a:lnTo>
                    <a:pt x="1028" y="76187"/>
                  </a:lnTo>
                  <a:lnTo>
                    <a:pt x="76707" y="370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83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4248911" y="873252"/>
              <a:ext cx="215265" cy="0"/>
            </a:xfrm>
            <a:custGeom>
              <a:avLst/>
              <a:gdLst/>
              <a:ahLst/>
              <a:cxnLst/>
              <a:rect l="l" t="t" r="r" b="b"/>
              <a:pathLst>
                <a:path w="215264" h="0">
                  <a:moveTo>
                    <a:pt x="0" y="0"/>
                  </a:moveTo>
                  <a:lnTo>
                    <a:pt x="215252" y="0"/>
                  </a:lnTo>
                </a:path>
              </a:pathLst>
            </a:custGeom>
            <a:ln w="12700">
              <a:solidFill>
                <a:srgbClr val="2283E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451464" y="83514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83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369563" y="3413760"/>
              <a:ext cx="600710" cy="0"/>
            </a:xfrm>
            <a:custGeom>
              <a:avLst/>
              <a:gdLst/>
              <a:ahLst/>
              <a:cxnLst/>
              <a:rect l="l" t="t" r="r" b="b"/>
              <a:pathLst>
                <a:path w="600710" h="0">
                  <a:moveTo>
                    <a:pt x="0" y="0"/>
                  </a:moveTo>
                  <a:lnTo>
                    <a:pt x="600163" y="0"/>
                  </a:lnTo>
                </a:path>
              </a:pathLst>
            </a:custGeom>
            <a:ln w="12700">
              <a:solidFill>
                <a:srgbClr val="2283E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957034" y="337565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83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507997" y="2801874"/>
              <a:ext cx="1866900" cy="1036319"/>
            </a:xfrm>
            <a:custGeom>
              <a:avLst/>
              <a:gdLst/>
              <a:ahLst/>
              <a:cxnLst/>
              <a:rect l="l" t="t" r="r" b="b"/>
              <a:pathLst>
                <a:path w="1866900" h="1036320">
                  <a:moveTo>
                    <a:pt x="1866900" y="0"/>
                  </a:moveTo>
                  <a:lnTo>
                    <a:pt x="0" y="0"/>
                  </a:lnTo>
                  <a:lnTo>
                    <a:pt x="0" y="1036319"/>
                  </a:lnTo>
                  <a:lnTo>
                    <a:pt x="1866900" y="1036319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507997" y="2801874"/>
              <a:ext cx="1866900" cy="1036319"/>
            </a:xfrm>
            <a:custGeom>
              <a:avLst/>
              <a:gdLst/>
              <a:ahLst/>
              <a:cxnLst/>
              <a:rect l="l" t="t" r="r" b="b"/>
              <a:pathLst>
                <a:path w="1866900" h="1036320">
                  <a:moveTo>
                    <a:pt x="0" y="0"/>
                  </a:moveTo>
                  <a:lnTo>
                    <a:pt x="1866900" y="0"/>
                  </a:lnTo>
                  <a:lnTo>
                    <a:pt x="1866900" y="1036319"/>
                  </a:lnTo>
                  <a:lnTo>
                    <a:pt x="0" y="1036319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1507997" y="2801873"/>
            <a:ext cx="1866900" cy="10363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34290" marR="28575" indent="100330">
              <a:lnSpc>
                <a:spcPts val="1450"/>
              </a:lnSpc>
              <a:spcBef>
                <a:spcPts val="1065"/>
              </a:spcBef>
            </a:pPr>
            <a:r>
              <a:rPr dirty="0" sz="1350" spc="-10" b="1">
                <a:solidFill>
                  <a:srgbClr val="FFFFFF"/>
                </a:solidFill>
                <a:latin typeface="Calibri"/>
                <a:cs typeface="Calibri"/>
              </a:rPr>
              <a:t>Biopsy/surgery </a:t>
            </a:r>
            <a:r>
              <a:rPr dirty="0" sz="1350" b="1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dirty="0" sz="1350" spc="-5" b="1">
                <a:solidFill>
                  <a:srgbClr val="FFFFFF"/>
                </a:solidFill>
                <a:latin typeface="Calibri"/>
                <a:cs typeface="Calibri"/>
              </a:rPr>
              <a:t>local  histopathology by </a:t>
            </a:r>
            <a:r>
              <a:rPr dirty="0" sz="1350" spc="-10" b="1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r>
              <a:rPr dirty="0" sz="1350" spc="-1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50" b="1">
                <a:solidFill>
                  <a:srgbClr val="FFFFFF"/>
                </a:solidFill>
                <a:latin typeface="Calibri"/>
                <a:cs typeface="Calibri"/>
              </a:rPr>
              <a:t>60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040060" y="2057397"/>
            <a:ext cx="1892935" cy="1793875"/>
            <a:chOff x="4040060" y="2057397"/>
            <a:chExt cx="1892935" cy="1793875"/>
          </a:xfrm>
        </p:grpSpPr>
        <p:sp>
          <p:nvSpPr>
            <p:cNvPr id="38" name="object 38"/>
            <p:cNvSpPr/>
            <p:nvPr/>
          </p:nvSpPr>
          <p:spPr>
            <a:xfrm>
              <a:off x="4250435" y="2095500"/>
              <a:ext cx="215265" cy="0"/>
            </a:xfrm>
            <a:custGeom>
              <a:avLst/>
              <a:gdLst/>
              <a:ahLst/>
              <a:cxnLst/>
              <a:rect l="l" t="t" r="r" b="b"/>
              <a:pathLst>
                <a:path w="215264" h="0">
                  <a:moveTo>
                    <a:pt x="0" y="0"/>
                  </a:moveTo>
                  <a:lnTo>
                    <a:pt x="215252" y="0"/>
                  </a:lnTo>
                </a:path>
              </a:pathLst>
            </a:custGeom>
            <a:ln w="12700">
              <a:solidFill>
                <a:srgbClr val="2283E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4452988" y="205739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83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4053077" y="2801874"/>
              <a:ext cx="1866900" cy="1036319"/>
            </a:xfrm>
            <a:custGeom>
              <a:avLst/>
              <a:gdLst/>
              <a:ahLst/>
              <a:cxnLst/>
              <a:rect l="l" t="t" r="r" b="b"/>
              <a:pathLst>
                <a:path w="1866900" h="1036320">
                  <a:moveTo>
                    <a:pt x="1866900" y="0"/>
                  </a:moveTo>
                  <a:lnTo>
                    <a:pt x="0" y="0"/>
                  </a:lnTo>
                  <a:lnTo>
                    <a:pt x="0" y="1036319"/>
                  </a:lnTo>
                  <a:lnTo>
                    <a:pt x="1866900" y="1036319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4053077" y="2801874"/>
              <a:ext cx="1866900" cy="1036319"/>
            </a:xfrm>
            <a:custGeom>
              <a:avLst/>
              <a:gdLst/>
              <a:ahLst/>
              <a:cxnLst/>
              <a:rect l="l" t="t" r="r" b="b"/>
              <a:pathLst>
                <a:path w="1866900" h="1036320">
                  <a:moveTo>
                    <a:pt x="0" y="0"/>
                  </a:moveTo>
                  <a:lnTo>
                    <a:pt x="1866900" y="0"/>
                  </a:lnTo>
                  <a:lnTo>
                    <a:pt x="1866900" y="1036319"/>
                  </a:lnTo>
                  <a:lnTo>
                    <a:pt x="0" y="1036319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/>
          <p:cNvSpPr txBox="1"/>
          <p:nvPr/>
        </p:nvSpPr>
        <p:spPr>
          <a:xfrm>
            <a:off x="4053078" y="2801873"/>
            <a:ext cx="1866900" cy="1036319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algn="ctr" marL="67310" marR="62230">
              <a:lnSpc>
                <a:spcPts val="1450"/>
              </a:lnSpc>
              <a:spcBef>
                <a:spcPts val="1100"/>
              </a:spcBef>
            </a:pPr>
            <a:r>
              <a:rPr dirty="0" sz="1350" spc="-5" b="1">
                <a:solidFill>
                  <a:srgbClr val="FFFFFF"/>
                </a:solidFill>
                <a:latin typeface="Calibri"/>
                <a:cs typeface="Calibri"/>
              </a:rPr>
              <a:t>Conventional </a:t>
            </a:r>
            <a:r>
              <a:rPr dirty="0" sz="1350" b="1">
                <a:solidFill>
                  <a:srgbClr val="FFFFFF"/>
                </a:solidFill>
                <a:latin typeface="Calibri"/>
                <a:cs typeface="Calibri"/>
              </a:rPr>
              <a:t>imaging</a:t>
            </a:r>
            <a:r>
              <a:rPr dirty="0" sz="1350" spc="-1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50" b="1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dirty="0" sz="1350" spc="-5" b="1">
                <a:solidFill>
                  <a:srgbClr val="FFFFFF"/>
                </a:solidFill>
                <a:latin typeface="Calibri"/>
                <a:cs typeface="Calibri"/>
              </a:rPr>
              <a:t>anatomical </a:t>
            </a:r>
            <a:r>
              <a:rPr dirty="0" sz="1350" spc="-10" b="1">
                <a:solidFill>
                  <a:srgbClr val="FFFFFF"/>
                </a:solidFill>
                <a:latin typeface="Calibri"/>
                <a:cs typeface="Calibri"/>
              </a:rPr>
              <a:t>correlate</a:t>
            </a:r>
            <a:r>
              <a:rPr dirty="0" sz="135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50" spc="-5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endParaRPr sz="1350">
              <a:latin typeface="Calibri"/>
              <a:cs typeface="Calibri"/>
            </a:endParaRPr>
          </a:p>
          <a:p>
            <a:pPr algn="ctr">
              <a:lnSpc>
                <a:spcPts val="1360"/>
              </a:lnSpc>
            </a:pPr>
            <a:r>
              <a:rPr dirty="0" baseline="24691" sz="1350" spc="-7" b="1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r>
              <a:rPr dirty="0" sz="1350" spc="-5" b="1">
                <a:solidFill>
                  <a:srgbClr val="FFFFFF"/>
                </a:solidFill>
                <a:latin typeface="Calibri"/>
                <a:cs typeface="Calibri"/>
              </a:rPr>
              <a:t>F-DCFPyL-suspected</a:t>
            </a:r>
            <a:endParaRPr sz="1350">
              <a:latin typeface="Calibri"/>
              <a:cs typeface="Calibri"/>
            </a:endParaRPr>
          </a:p>
          <a:p>
            <a:pPr algn="ctr">
              <a:lnSpc>
                <a:spcPts val="1535"/>
              </a:lnSpc>
            </a:pPr>
            <a:r>
              <a:rPr dirty="0" sz="1350" b="1">
                <a:solidFill>
                  <a:srgbClr val="FFFFFF"/>
                </a:solidFill>
                <a:latin typeface="Calibri"/>
                <a:cs typeface="Calibri"/>
              </a:rPr>
              <a:t>lesion(s) </a:t>
            </a:r>
            <a:r>
              <a:rPr dirty="0" sz="1350" spc="-5" b="1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dirty="0" sz="1350" spc="-10" b="1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r>
              <a:rPr dirty="0" sz="1350" spc="-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50" b="1">
                <a:solidFill>
                  <a:srgbClr val="FFFFFF"/>
                </a:solidFill>
                <a:latin typeface="Calibri"/>
                <a:cs typeface="Calibri"/>
              </a:rPr>
              <a:t>60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6589712" y="2811716"/>
            <a:ext cx="1979930" cy="970915"/>
            <a:chOff x="6589712" y="2811716"/>
            <a:chExt cx="1979930" cy="970915"/>
          </a:xfrm>
        </p:grpSpPr>
        <p:sp>
          <p:nvSpPr>
            <p:cNvPr id="44" name="object 44"/>
            <p:cNvSpPr/>
            <p:nvPr/>
          </p:nvSpPr>
          <p:spPr>
            <a:xfrm>
              <a:off x="6602729" y="2824734"/>
              <a:ext cx="1953895" cy="944880"/>
            </a:xfrm>
            <a:custGeom>
              <a:avLst/>
              <a:gdLst/>
              <a:ahLst/>
              <a:cxnLst/>
              <a:rect l="l" t="t" r="r" b="b"/>
              <a:pathLst>
                <a:path w="1953895" h="944879">
                  <a:moveTo>
                    <a:pt x="1953768" y="0"/>
                  </a:moveTo>
                  <a:lnTo>
                    <a:pt x="0" y="0"/>
                  </a:lnTo>
                  <a:lnTo>
                    <a:pt x="0" y="944880"/>
                  </a:lnTo>
                  <a:lnTo>
                    <a:pt x="1953768" y="944880"/>
                  </a:lnTo>
                  <a:lnTo>
                    <a:pt x="1953768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6602729" y="2824734"/>
              <a:ext cx="1953895" cy="944880"/>
            </a:xfrm>
            <a:custGeom>
              <a:avLst/>
              <a:gdLst/>
              <a:ahLst/>
              <a:cxnLst/>
              <a:rect l="l" t="t" r="r" b="b"/>
              <a:pathLst>
                <a:path w="1953895" h="944879">
                  <a:moveTo>
                    <a:pt x="0" y="0"/>
                  </a:moveTo>
                  <a:lnTo>
                    <a:pt x="1953768" y="0"/>
                  </a:lnTo>
                  <a:lnTo>
                    <a:pt x="1953768" y="944880"/>
                  </a:lnTo>
                  <a:lnTo>
                    <a:pt x="0" y="944880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 txBox="1"/>
          <p:nvPr/>
        </p:nvSpPr>
        <p:spPr>
          <a:xfrm>
            <a:off x="6602730" y="2824733"/>
            <a:ext cx="1953895" cy="94488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Times New Roman"/>
              <a:cs typeface="Times New Roman"/>
            </a:endParaRPr>
          </a:p>
          <a:p>
            <a:pPr marL="735330" marR="170180" indent="-561340">
              <a:lnSpc>
                <a:spcPts val="1450"/>
              </a:lnSpc>
            </a:pPr>
            <a:r>
              <a:rPr dirty="0" sz="1350" spc="-10" b="1">
                <a:solidFill>
                  <a:srgbClr val="FFFFFF"/>
                </a:solidFill>
                <a:latin typeface="Calibri"/>
                <a:cs typeface="Calibri"/>
              </a:rPr>
              <a:t>Post-RT PSA </a:t>
            </a:r>
            <a:r>
              <a:rPr dirty="0" sz="1350" b="1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r>
              <a:rPr dirty="0" sz="1350" spc="-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50" spc="-5" b="1">
                <a:solidFill>
                  <a:srgbClr val="FFFFFF"/>
                </a:solidFill>
                <a:latin typeface="Calibri"/>
                <a:cs typeface="Calibri"/>
              </a:rPr>
              <a:t>by  </a:t>
            </a:r>
            <a:r>
              <a:rPr dirty="0" sz="1350" spc="-10" b="1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r>
              <a:rPr dirty="0" sz="135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50" b="1">
                <a:solidFill>
                  <a:srgbClr val="FFFFFF"/>
                </a:solidFill>
                <a:latin typeface="Calibri"/>
                <a:cs typeface="Calibri"/>
              </a:rPr>
              <a:t>90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223772" y="2481072"/>
            <a:ext cx="5365750" cy="980440"/>
            <a:chOff x="1223772" y="2481072"/>
            <a:chExt cx="5365750" cy="980440"/>
          </a:xfrm>
        </p:grpSpPr>
        <p:sp>
          <p:nvSpPr>
            <p:cNvPr id="48" name="object 48"/>
            <p:cNvSpPr/>
            <p:nvPr/>
          </p:nvSpPr>
          <p:spPr>
            <a:xfrm>
              <a:off x="5925312" y="3380232"/>
              <a:ext cx="600710" cy="0"/>
            </a:xfrm>
            <a:custGeom>
              <a:avLst/>
              <a:gdLst/>
              <a:ahLst/>
              <a:cxnLst/>
              <a:rect l="l" t="t" r="r" b="b"/>
              <a:pathLst>
                <a:path w="600709" h="0">
                  <a:moveTo>
                    <a:pt x="0" y="0"/>
                  </a:moveTo>
                  <a:lnTo>
                    <a:pt x="600163" y="0"/>
                  </a:lnTo>
                </a:path>
              </a:pathLst>
            </a:custGeom>
            <a:ln w="12700">
              <a:solidFill>
                <a:srgbClr val="2283E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6512780" y="334212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199"/>
                  </a:lnTo>
                  <a:lnTo>
                    <a:pt x="76200" y="38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83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228344" y="3422904"/>
              <a:ext cx="215265" cy="0"/>
            </a:xfrm>
            <a:custGeom>
              <a:avLst/>
              <a:gdLst/>
              <a:ahLst/>
              <a:cxnLst/>
              <a:rect l="l" t="t" r="r" b="b"/>
              <a:pathLst>
                <a:path w="215265" h="0">
                  <a:moveTo>
                    <a:pt x="0" y="0"/>
                  </a:moveTo>
                  <a:lnTo>
                    <a:pt x="215252" y="0"/>
                  </a:lnTo>
                </a:path>
              </a:pathLst>
            </a:custGeom>
            <a:ln w="12700">
              <a:solidFill>
                <a:srgbClr val="2283E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430896" y="338480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199"/>
                  </a:lnTo>
                  <a:lnTo>
                    <a:pt x="76200" y="38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83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228344" y="2651760"/>
              <a:ext cx="4227195" cy="8890"/>
            </a:xfrm>
            <a:custGeom>
              <a:avLst/>
              <a:gdLst/>
              <a:ahLst/>
              <a:cxnLst/>
              <a:rect l="l" t="t" r="r" b="b"/>
              <a:pathLst>
                <a:path w="4227195" h="8889">
                  <a:moveTo>
                    <a:pt x="0" y="8699"/>
                  </a:moveTo>
                  <a:lnTo>
                    <a:pt x="4226572" y="0"/>
                  </a:lnTo>
                </a:path>
              </a:pathLst>
            </a:custGeom>
            <a:ln w="9144">
              <a:solidFill>
                <a:srgbClr val="2283E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228344" y="2651760"/>
              <a:ext cx="0" cy="769620"/>
            </a:xfrm>
            <a:custGeom>
              <a:avLst/>
              <a:gdLst/>
              <a:ahLst/>
              <a:cxnLst/>
              <a:rect l="l" t="t" r="r" b="b"/>
              <a:pathLst>
                <a:path w="0" h="769620">
                  <a:moveTo>
                    <a:pt x="0" y="0"/>
                  </a:moveTo>
                  <a:lnTo>
                    <a:pt x="0" y="769442"/>
                  </a:lnTo>
                </a:path>
              </a:pathLst>
            </a:custGeom>
            <a:ln w="9144">
              <a:solidFill>
                <a:srgbClr val="2283E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5454395" y="2481072"/>
              <a:ext cx="0" cy="171450"/>
            </a:xfrm>
            <a:custGeom>
              <a:avLst/>
              <a:gdLst/>
              <a:ahLst/>
              <a:cxnLst/>
              <a:rect l="l" t="t" r="r" b="b"/>
              <a:pathLst>
                <a:path w="0" h="171450">
                  <a:moveTo>
                    <a:pt x="0" y="0"/>
                  </a:moveTo>
                  <a:lnTo>
                    <a:pt x="0" y="171348"/>
                  </a:lnTo>
                </a:path>
              </a:pathLst>
            </a:custGeom>
            <a:ln w="9144">
              <a:solidFill>
                <a:srgbClr val="2283E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/>
          <p:cNvSpPr txBox="1"/>
          <p:nvPr/>
        </p:nvSpPr>
        <p:spPr>
          <a:xfrm>
            <a:off x="289822" y="3988173"/>
            <a:ext cx="4115435" cy="643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10" b="1">
                <a:latin typeface="Calibri"/>
                <a:cs typeface="Calibri"/>
              </a:rPr>
              <a:t>Central </a:t>
            </a:r>
            <a:r>
              <a:rPr dirty="0" sz="1350" b="1">
                <a:latin typeface="Calibri"/>
                <a:cs typeface="Calibri"/>
              </a:rPr>
              <a:t>imaging </a:t>
            </a:r>
            <a:r>
              <a:rPr dirty="0" sz="1350" spc="-10" b="1">
                <a:latin typeface="Calibri"/>
                <a:cs typeface="Calibri"/>
              </a:rPr>
              <a:t>core</a:t>
            </a:r>
            <a:r>
              <a:rPr dirty="0" sz="1350" spc="-105" b="1">
                <a:latin typeface="Calibri"/>
                <a:cs typeface="Calibri"/>
              </a:rPr>
              <a:t> </a:t>
            </a:r>
            <a:r>
              <a:rPr dirty="0" sz="1350" b="1">
                <a:latin typeface="Calibri"/>
                <a:cs typeface="Calibri"/>
              </a:rPr>
              <a:t>lab</a:t>
            </a:r>
            <a:endParaRPr sz="1350">
              <a:latin typeface="Calibri"/>
              <a:cs typeface="Calibri"/>
            </a:endParaRPr>
          </a:p>
          <a:p>
            <a:pPr marL="167640" indent="-129539">
              <a:lnSpc>
                <a:spcPct val="100000"/>
              </a:lnSpc>
              <a:buFont typeface="Arial"/>
              <a:buChar char="•"/>
              <a:tabLst>
                <a:tab pos="167640" algn="l"/>
              </a:tabLst>
            </a:pPr>
            <a:r>
              <a:rPr dirty="0" sz="1350" spc="-5" b="1">
                <a:latin typeface="Calibri"/>
                <a:cs typeface="Calibri"/>
              </a:rPr>
              <a:t>Three </a:t>
            </a:r>
            <a:r>
              <a:rPr dirty="0" sz="1350" b="1">
                <a:latin typeface="Calibri"/>
                <a:cs typeface="Calibri"/>
              </a:rPr>
              <a:t>blinded, </a:t>
            </a:r>
            <a:r>
              <a:rPr dirty="0" sz="1350" spc="-5" b="1">
                <a:latin typeface="Calibri"/>
                <a:cs typeface="Calibri"/>
              </a:rPr>
              <a:t>independent </a:t>
            </a:r>
            <a:r>
              <a:rPr dirty="0" baseline="24691" sz="1350" spc="-15" b="1">
                <a:latin typeface="Calibri"/>
                <a:cs typeface="Calibri"/>
              </a:rPr>
              <a:t>18</a:t>
            </a:r>
            <a:r>
              <a:rPr dirty="0" sz="1350" spc="-10" b="1">
                <a:latin typeface="Calibri"/>
                <a:cs typeface="Calibri"/>
              </a:rPr>
              <a:t>F-DCFPyL-PET/CT</a:t>
            </a:r>
            <a:r>
              <a:rPr dirty="0" sz="1350" spc="-135" b="1">
                <a:latin typeface="Calibri"/>
                <a:cs typeface="Calibri"/>
              </a:rPr>
              <a:t> </a:t>
            </a:r>
            <a:r>
              <a:rPr dirty="0" sz="1350" spc="-5" b="1">
                <a:latin typeface="Calibri"/>
                <a:cs typeface="Calibri"/>
              </a:rPr>
              <a:t>readers</a:t>
            </a:r>
            <a:endParaRPr sz="1350">
              <a:latin typeface="Calibri"/>
              <a:cs typeface="Calibri"/>
            </a:endParaRPr>
          </a:p>
          <a:p>
            <a:pPr marL="167640" indent="-129539">
              <a:lnSpc>
                <a:spcPct val="100000"/>
              </a:lnSpc>
              <a:buFont typeface="Arial"/>
              <a:buChar char="•"/>
              <a:tabLst>
                <a:tab pos="167640" algn="l"/>
              </a:tabLst>
            </a:pPr>
            <a:r>
              <a:rPr dirty="0" sz="1350" spc="-15" b="1">
                <a:latin typeface="Calibri"/>
                <a:cs typeface="Calibri"/>
              </a:rPr>
              <a:t>Two </a:t>
            </a:r>
            <a:r>
              <a:rPr dirty="0" sz="1350" spc="-10" b="1">
                <a:latin typeface="Calibri"/>
                <a:cs typeface="Calibri"/>
              </a:rPr>
              <a:t>separate </a:t>
            </a:r>
            <a:r>
              <a:rPr dirty="0" sz="1350" spc="-5" b="1">
                <a:latin typeface="Calibri"/>
                <a:cs typeface="Calibri"/>
              </a:rPr>
              <a:t>truth </a:t>
            </a:r>
            <a:r>
              <a:rPr dirty="0" sz="1350" b="1">
                <a:latin typeface="Calibri"/>
                <a:cs typeface="Calibri"/>
              </a:rPr>
              <a:t>panel</a:t>
            </a:r>
            <a:r>
              <a:rPr dirty="0" sz="1350" spc="-125" b="1">
                <a:latin typeface="Calibri"/>
                <a:cs typeface="Calibri"/>
              </a:rPr>
              <a:t> </a:t>
            </a:r>
            <a:r>
              <a:rPr dirty="0" sz="1350" spc="-5" b="1">
                <a:latin typeface="Calibri"/>
                <a:cs typeface="Calibri"/>
              </a:rPr>
              <a:t>readers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458986" y="4882262"/>
            <a:ext cx="161226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 sz="900" spc="-5">
                <a:solidFill>
                  <a:srgbClr val="56A9DD"/>
                </a:solidFill>
                <a:latin typeface="Calibri"/>
                <a:cs typeface="Calibri"/>
              </a:rPr>
              <a:t>Michael </a:t>
            </a:r>
            <a:r>
              <a:rPr dirty="0" sz="900">
                <a:solidFill>
                  <a:srgbClr val="56A9DD"/>
                </a:solidFill>
                <a:latin typeface="Calibri"/>
                <a:cs typeface="Calibri"/>
              </a:rPr>
              <a:t>J. </a:t>
            </a:r>
            <a:r>
              <a:rPr dirty="0" sz="900" spc="-5">
                <a:solidFill>
                  <a:srgbClr val="56A9DD"/>
                </a:solidFill>
                <a:latin typeface="Calibri"/>
                <a:cs typeface="Calibri"/>
              </a:rPr>
              <a:t>Morris, MD, ASCO</a:t>
            </a:r>
            <a:r>
              <a:rPr dirty="0" sz="900" spc="-15">
                <a:solidFill>
                  <a:srgbClr val="56A9DD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6A9DD"/>
                </a:solidFill>
                <a:latin typeface="Calibri"/>
                <a:cs typeface="Calibri"/>
              </a:rPr>
              <a:t>2020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750477" y="4381397"/>
            <a:ext cx="211645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b="1">
                <a:solidFill>
                  <a:srgbClr val="171616"/>
                </a:solidFill>
                <a:latin typeface="Calibri"/>
                <a:cs typeface="Calibri"/>
              </a:rPr>
              <a:t>14 </a:t>
            </a:r>
            <a:r>
              <a:rPr dirty="0" sz="1350" spc="-5" b="1">
                <a:solidFill>
                  <a:srgbClr val="171616"/>
                </a:solidFill>
                <a:latin typeface="Calibri"/>
                <a:cs typeface="Calibri"/>
              </a:rPr>
              <a:t>sites </a:t>
            </a:r>
            <a:r>
              <a:rPr dirty="0" sz="1350" b="1">
                <a:solidFill>
                  <a:srgbClr val="171616"/>
                </a:solidFill>
                <a:latin typeface="Calibri"/>
                <a:cs typeface="Calibri"/>
              </a:rPr>
              <a:t>in the US and</a:t>
            </a:r>
            <a:r>
              <a:rPr dirty="0" sz="1350" spc="-145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b="1">
                <a:solidFill>
                  <a:srgbClr val="171616"/>
                </a:solidFill>
                <a:latin typeface="Calibri"/>
                <a:cs typeface="Calibri"/>
              </a:rPr>
              <a:t>Canada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615530" y="3142332"/>
            <a:ext cx="24193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5" i="1">
                <a:solidFill>
                  <a:srgbClr val="113468"/>
                </a:solidFill>
                <a:latin typeface="Trebuchet MS"/>
                <a:cs typeface="Trebuchet MS"/>
              </a:rPr>
              <a:t>OR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139641" y="3079647"/>
            <a:ext cx="24193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5" i="1">
                <a:solidFill>
                  <a:srgbClr val="113468"/>
                </a:solidFill>
                <a:latin typeface="Trebuchet MS"/>
                <a:cs typeface="Trebuchet MS"/>
              </a:rPr>
              <a:t>OR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>
            <a:spLocks noGrp="1"/>
          </p:cNvSpPr>
          <p:nvPr>
            <p:ph type="title"/>
          </p:nvPr>
        </p:nvSpPr>
        <p:spPr>
          <a:xfrm>
            <a:off x="741329" y="215831"/>
            <a:ext cx="331914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000000"/>
                </a:solidFill>
              </a:rPr>
              <a:t>Condor Study</a:t>
            </a:r>
            <a:r>
              <a:rPr dirty="0" spc="-6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Design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Select Baseline </a:t>
            </a:r>
            <a:r>
              <a:rPr dirty="0" spc="-15"/>
              <a:t>Characteristics, </a:t>
            </a:r>
            <a:r>
              <a:rPr dirty="0"/>
              <a:t>N=208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96871" y="4966642"/>
            <a:ext cx="161226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 sz="900" spc="-5">
                <a:solidFill>
                  <a:srgbClr val="56A9DD"/>
                </a:solidFill>
                <a:latin typeface="Calibri"/>
                <a:cs typeface="Calibri"/>
              </a:rPr>
              <a:t>Michael </a:t>
            </a:r>
            <a:r>
              <a:rPr dirty="0" sz="900">
                <a:solidFill>
                  <a:srgbClr val="56A9DD"/>
                </a:solidFill>
                <a:latin typeface="Calibri"/>
                <a:cs typeface="Calibri"/>
              </a:rPr>
              <a:t>J. </a:t>
            </a:r>
            <a:r>
              <a:rPr dirty="0" sz="900" spc="-5">
                <a:solidFill>
                  <a:srgbClr val="56A9DD"/>
                </a:solidFill>
                <a:latin typeface="Calibri"/>
                <a:cs typeface="Calibri"/>
              </a:rPr>
              <a:t>Morris, MD, ASCO</a:t>
            </a:r>
            <a:r>
              <a:rPr dirty="0" sz="900" spc="-15">
                <a:solidFill>
                  <a:srgbClr val="56A9DD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6A9DD"/>
                </a:solidFill>
                <a:latin typeface="Calibri"/>
                <a:cs typeface="Calibri"/>
              </a:rPr>
              <a:t>2020</a:t>
            </a:r>
            <a:endParaRPr sz="9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57886" y="0"/>
          <a:ext cx="4227195" cy="4562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"/>
                <a:gridCol w="52705"/>
                <a:gridCol w="2662555"/>
                <a:gridCol w="1391919"/>
              </a:tblGrid>
              <a:tr h="728472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985E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0175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642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802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3B3A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05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B3B3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3B3A6"/>
                    </a:solidFill>
                  </a:tcPr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spc="-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Patients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Screened/Consented</a:t>
                      </a:r>
                      <a:r>
                        <a:rPr dirty="0" sz="1200" spc="-2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(N)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217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B3B3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B3B3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208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24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67945">
                        <a:lnSpc>
                          <a:spcPts val="1355"/>
                        </a:lnSpc>
                      </a:pPr>
                      <a:r>
                        <a:rPr dirty="0" sz="1200" spc="-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Patients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dosed</a:t>
                      </a: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(N)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5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spc="-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Age (years): </a:t>
                      </a: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Median</a:t>
                      </a:r>
                      <a:r>
                        <a:rPr dirty="0" sz="1200" spc="-2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(range)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68 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(43,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91)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Months from </a:t>
                      </a:r>
                      <a:r>
                        <a:rPr dirty="0" sz="1200" spc="-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Prostate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Cancer</a:t>
                      </a:r>
                      <a:r>
                        <a:rPr dirty="0" sz="1200" spc="-2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Diagnosis: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Median</a:t>
                      </a:r>
                      <a:r>
                        <a:rPr dirty="0" sz="1200" spc="-3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(range)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71 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(3,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356)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62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9151"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Prior </a:t>
                      </a:r>
                      <a:r>
                        <a:rPr dirty="0" sz="1200" spc="-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Prostate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Cancer Therapies, </a:t>
                      </a: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-4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5145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 spc="-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RP</a:t>
                      </a: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only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103</a:t>
                      </a:r>
                      <a:r>
                        <a:rPr dirty="0" sz="1200" spc="-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(49.5)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14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 spc="-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RP </a:t>
                      </a: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200" spc="-1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RT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74</a:t>
                      </a:r>
                      <a:r>
                        <a:rPr dirty="0" sz="1200" spc="-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(35.6)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14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 spc="-1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RT</a:t>
                      </a: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only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31</a:t>
                      </a:r>
                      <a:r>
                        <a:rPr dirty="0" sz="1200" spc="-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(14.9)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145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 spc="-2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At </a:t>
                      </a:r>
                      <a:r>
                        <a:rPr dirty="0" sz="1200" spc="-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least </a:t>
                      </a: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1 prior </a:t>
                      </a:r>
                      <a:r>
                        <a:rPr dirty="0" sz="1200" spc="-1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systemic</a:t>
                      </a:r>
                      <a:r>
                        <a:rPr dirty="0" sz="1200" spc="1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therapy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58</a:t>
                      </a:r>
                      <a:r>
                        <a:rPr dirty="0" sz="1200" spc="-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(27.9)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14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 spc="-2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Total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Gleason Score, </a:t>
                      </a: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2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145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&lt; 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153</a:t>
                      </a:r>
                      <a:r>
                        <a:rPr dirty="0" sz="1200" spc="-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(73.6)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774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≥ 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55</a:t>
                      </a:r>
                      <a:r>
                        <a:rPr dirty="0" sz="1200" spc="-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(26.4)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795466" y="1181897"/>
          <a:ext cx="4125595" cy="2457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3990"/>
                <a:gridCol w="1391919"/>
              </a:tblGrid>
              <a:tr h="343999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PSA: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Median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(range)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ng/mL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0.8 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(0.17,</a:t>
                      </a:r>
                      <a:r>
                        <a:rPr dirty="0" sz="12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98.45)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3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PSA 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Group (N=202)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,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(%)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92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73558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&lt;2.0 </a:t>
                      </a:r>
                      <a:r>
                        <a:rPr dirty="0" sz="1200" spc="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ng/mL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139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 (68.8)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1459"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 spc="-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&lt;0.5</a:t>
                      </a: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ng/mL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69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(34.2)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 spc="-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0.5 to &lt;1.0</a:t>
                      </a:r>
                      <a:r>
                        <a:rPr dirty="0" sz="1200" spc="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ng/mL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37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(18.3)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 spc="-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1.0 to &lt;2.0</a:t>
                      </a:r>
                      <a:r>
                        <a:rPr dirty="0" sz="1200" spc="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ng/mL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33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(16.3)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≥2.0 </a:t>
                      </a:r>
                      <a:r>
                        <a:rPr dirty="0" sz="1200" spc="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ng/mL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63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 (31.2)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 spc="-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2.0 to &lt;5.0</a:t>
                      </a:r>
                      <a:r>
                        <a:rPr dirty="0" sz="1200" spc="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ng/mL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33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(16.3)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7789"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 spc="-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≥5.0</a:t>
                      </a: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ng/mL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30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(14.9)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Select Baseline </a:t>
            </a:r>
            <a:r>
              <a:rPr dirty="0" spc="-15"/>
              <a:t>Characteristics, </a:t>
            </a:r>
            <a:r>
              <a:rPr dirty="0"/>
              <a:t>N=208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58986" y="4882262"/>
            <a:ext cx="161226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 sz="900" spc="-5">
                <a:solidFill>
                  <a:srgbClr val="56A9DD"/>
                </a:solidFill>
                <a:latin typeface="Calibri"/>
                <a:cs typeface="Calibri"/>
              </a:rPr>
              <a:t>Michael </a:t>
            </a:r>
            <a:r>
              <a:rPr dirty="0" sz="900">
                <a:solidFill>
                  <a:srgbClr val="56A9DD"/>
                </a:solidFill>
                <a:latin typeface="Calibri"/>
                <a:cs typeface="Calibri"/>
              </a:rPr>
              <a:t>J. </a:t>
            </a:r>
            <a:r>
              <a:rPr dirty="0" sz="900" spc="-5">
                <a:solidFill>
                  <a:srgbClr val="56A9DD"/>
                </a:solidFill>
                <a:latin typeface="Calibri"/>
                <a:cs typeface="Calibri"/>
              </a:rPr>
              <a:t>Morris, MD, ASCO</a:t>
            </a:r>
            <a:r>
              <a:rPr dirty="0" sz="900" spc="-15">
                <a:solidFill>
                  <a:srgbClr val="56A9DD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6A9DD"/>
                </a:solidFill>
                <a:latin typeface="Calibri"/>
                <a:cs typeface="Calibri"/>
              </a:rPr>
              <a:t>2020</a:t>
            </a:r>
            <a:endParaRPr sz="9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57886" y="0"/>
          <a:ext cx="4227195" cy="4562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"/>
                <a:gridCol w="52705"/>
                <a:gridCol w="2662555"/>
                <a:gridCol w="1391919"/>
              </a:tblGrid>
              <a:tr h="728472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985E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0175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642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802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3B3A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05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B3B3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3B3A6"/>
                    </a:solidFill>
                  </a:tcPr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spc="-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Patients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Screened/Consented</a:t>
                      </a:r>
                      <a:r>
                        <a:rPr dirty="0" sz="1200" spc="-2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(N)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217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B3B3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B3B3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208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24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67945">
                        <a:lnSpc>
                          <a:spcPts val="1355"/>
                        </a:lnSpc>
                      </a:pPr>
                      <a:r>
                        <a:rPr dirty="0" sz="1200" spc="-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Patients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dosed</a:t>
                      </a: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(N)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5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spc="-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Age (years): </a:t>
                      </a: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Median</a:t>
                      </a:r>
                      <a:r>
                        <a:rPr dirty="0" sz="1200" spc="-2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(range)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68 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(43,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91)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Months from </a:t>
                      </a:r>
                      <a:r>
                        <a:rPr dirty="0" sz="1200" spc="-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Prostate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Cancer</a:t>
                      </a:r>
                      <a:r>
                        <a:rPr dirty="0" sz="1200" spc="-2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Diagnosis: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Median</a:t>
                      </a:r>
                      <a:r>
                        <a:rPr dirty="0" sz="1200" spc="-3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(range)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71 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(3,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356)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62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9151"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Prior </a:t>
                      </a:r>
                      <a:r>
                        <a:rPr dirty="0" sz="1200" spc="-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Prostate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Cancer Therapies, </a:t>
                      </a: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-4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5145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 spc="-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RP</a:t>
                      </a: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only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103</a:t>
                      </a:r>
                      <a:r>
                        <a:rPr dirty="0" sz="1200" spc="-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(49.5)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14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 spc="-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RP </a:t>
                      </a: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200" spc="-1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RT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74</a:t>
                      </a:r>
                      <a:r>
                        <a:rPr dirty="0" sz="1200" spc="-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(35.6)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14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 spc="-1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RT</a:t>
                      </a: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only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31</a:t>
                      </a:r>
                      <a:r>
                        <a:rPr dirty="0" sz="1200" spc="-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(14.9)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145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 spc="-2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At </a:t>
                      </a:r>
                      <a:r>
                        <a:rPr dirty="0" sz="1200" spc="-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least </a:t>
                      </a: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1 prior </a:t>
                      </a:r>
                      <a:r>
                        <a:rPr dirty="0" sz="1200" spc="-1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systemic</a:t>
                      </a:r>
                      <a:r>
                        <a:rPr dirty="0" sz="1200" spc="1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therapy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58</a:t>
                      </a:r>
                      <a:r>
                        <a:rPr dirty="0" sz="1200" spc="-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(27.9)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14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 spc="-2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Total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Gleason Score, </a:t>
                      </a: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2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145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&lt; 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153</a:t>
                      </a:r>
                      <a:r>
                        <a:rPr dirty="0" sz="1200" spc="-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(73.6)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774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≥ 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55</a:t>
                      </a:r>
                      <a:r>
                        <a:rPr dirty="0" sz="1200" spc="-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(26.4)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787338" y="1181100"/>
          <a:ext cx="4150359" cy="24580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3990"/>
                <a:gridCol w="1391919"/>
              </a:tblGrid>
              <a:tr h="322766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PSA: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Median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(range)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ng/mL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0.8 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(0.17,</a:t>
                      </a:r>
                      <a:r>
                        <a:rPr dirty="0" sz="12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98.45)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  <a:tr h="345433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PSA 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Group (N=202)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,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(%)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31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</a:tcPr>
                </a:tc>
              </a:tr>
              <a:tr h="273558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&lt;2.0 </a:t>
                      </a:r>
                      <a:r>
                        <a:rPr dirty="0" sz="1200" spc="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ng/mL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139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 (68.8)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1459"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 spc="-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&lt;0.5</a:t>
                      </a: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ng/mL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69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(34.2)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 spc="-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0.5 to &lt;1.0</a:t>
                      </a:r>
                      <a:r>
                        <a:rPr dirty="0" sz="1200" spc="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ng/mL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37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(18.3)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 spc="-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1.0 to &lt;2.0</a:t>
                      </a:r>
                      <a:r>
                        <a:rPr dirty="0" sz="1200" spc="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ng/mL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33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(16.3)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≥2.0 </a:t>
                      </a:r>
                      <a:r>
                        <a:rPr dirty="0" sz="1200" spc="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ng/mL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63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 (31.2)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 spc="-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2.0 to &lt;5.0</a:t>
                      </a:r>
                      <a:r>
                        <a:rPr dirty="0" sz="1200" spc="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ng/mL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33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(16.3)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7789"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 spc="-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≥5.0</a:t>
                      </a: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ng/mL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30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(14.9)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Select Baseline </a:t>
            </a:r>
            <a:r>
              <a:rPr dirty="0" spc="-15"/>
              <a:t>Characteristics, </a:t>
            </a:r>
            <a:r>
              <a:rPr dirty="0"/>
              <a:t>N=208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57886" y="0"/>
          <a:ext cx="4227195" cy="4562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"/>
                <a:gridCol w="52705"/>
                <a:gridCol w="2662555"/>
                <a:gridCol w="1391919"/>
              </a:tblGrid>
              <a:tr h="728472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985E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0175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642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802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3B3A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05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B3B3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3B3A6"/>
                    </a:solidFill>
                  </a:tcPr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spc="-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Patients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Screened/Consented</a:t>
                      </a:r>
                      <a:r>
                        <a:rPr dirty="0" sz="1200" spc="-2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(N)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217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B3B3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B3B3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208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24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67945">
                        <a:lnSpc>
                          <a:spcPts val="1355"/>
                        </a:lnSpc>
                      </a:pPr>
                      <a:r>
                        <a:rPr dirty="0" sz="1200" spc="-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Patients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dosed</a:t>
                      </a: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(N)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5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spc="-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Age (years): </a:t>
                      </a: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Median</a:t>
                      </a:r>
                      <a:r>
                        <a:rPr dirty="0" sz="1200" spc="-2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(range)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68 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(43,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91)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Months from </a:t>
                      </a:r>
                      <a:r>
                        <a:rPr dirty="0" sz="1200" spc="-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Prostate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Cancer</a:t>
                      </a:r>
                      <a:r>
                        <a:rPr dirty="0" sz="1200" spc="-2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Diagnosis: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Median</a:t>
                      </a:r>
                      <a:r>
                        <a:rPr dirty="0" sz="1200" spc="-3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(range)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71 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(3,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356)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62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9151"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Prior </a:t>
                      </a:r>
                      <a:r>
                        <a:rPr dirty="0" sz="1200" spc="-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Prostate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Cancer Therapies, </a:t>
                      </a: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-4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5145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 spc="-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RP</a:t>
                      </a: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only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103</a:t>
                      </a:r>
                      <a:r>
                        <a:rPr dirty="0" sz="1200" spc="-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(49.5)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14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 spc="-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RP </a:t>
                      </a: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200" spc="-1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RT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74</a:t>
                      </a:r>
                      <a:r>
                        <a:rPr dirty="0" sz="1200" spc="-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(35.6)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14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 spc="-1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RT</a:t>
                      </a: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only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31</a:t>
                      </a:r>
                      <a:r>
                        <a:rPr dirty="0" sz="1200" spc="-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(14.9)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145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 spc="-2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At </a:t>
                      </a:r>
                      <a:r>
                        <a:rPr dirty="0" sz="1200" spc="-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least </a:t>
                      </a: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1 prior </a:t>
                      </a:r>
                      <a:r>
                        <a:rPr dirty="0" sz="1200" spc="-1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systemic</a:t>
                      </a:r>
                      <a:r>
                        <a:rPr dirty="0" sz="1200" spc="1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therapy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58</a:t>
                      </a:r>
                      <a:r>
                        <a:rPr dirty="0" sz="1200" spc="-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(27.9)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14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 spc="-2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Total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Gleason Score, </a:t>
                      </a: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2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145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&lt; 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153</a:t>
                      </a:r>
                      <a:r>
                        <a:rPr dirty="0" sz="1200" spc="-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(73.6)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774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≥ 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55</a:t>
                      </a:r>
                      <a:r>
                        <a:rPr dirty="0" sz="1200" spc="-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(26.4)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787338" y="1181100"/>
          <a:ext cx="4150359" cy="24580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3990"/>
                <a:gridCol w="1391919"/>
              </a:tblGrid>
              <a:tr h="322766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PSA: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Median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(range)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ng/mL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0.8 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(0.17,</a:t>
                      </a:r>
                      <a:r>
                        <a:rPr dirty="0" sz="12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98.45)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  <a:tr h="345433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PSA 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Group (N=202)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,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(%)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31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</a:tcPr>
                </a:tc>
              </a:tr>
              <a:tr h="273558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&lt;2.0 </a:t>
                      </a:r>
                      <a:r>
                        <a:rPr dirty="0" sz="1200" spc="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ng/mL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139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 (68.8)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1459"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 spc="-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&lt;0.5</a:t>
                      </a: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ng/mL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69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(34.2)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 spc="-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0.5 to &lt;1.0</a:t>
                      </a:r>
                      <a:r>
                        <a:rPr dirty="0" sz="1200" spc="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ng/mL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37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(18.3)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 spc="-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1.0 to &lt;2.0</a:t>
                      </a:r>
                      <a:r>
                        <a:rPr dirty="0" sz="1200" spc="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ng/mL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33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(16.3)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≥2.0 </a:t>
                      </a:r>
                      <a:r>
                        <a:rPr dirty="0" sz="1200" spc="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ng/mL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63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 (31.2)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 spc="-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2.0 to &lt;5.0</a:t>
                      </a:r>
                      <a:r>
                        <a:rPr dirty="0" sz="1200" spc="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ng/mL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33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(16.3)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7789"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 spc="-5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≥5.0</a:t>
                      </a:r>
                      <a:r>
                        <a:rPr dirty="0" sz="120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0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ng/mL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30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(14.9)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7770114" y="1777745"/>
            <a:ext cx="908685" cy="885825"/>
          </a:xfrm>
          <a:custGeom>
            <a:avLst/>
            <a:gdLst/>
            <a:ahLst/>
            <a:cxnLst/>
            <a:rect l="l" t="t" r="r" b="b"/>
            <a:pathLst>
              <a:path w="908684" h="885825">
                <a:moveTo>
                  <a:pt x="0" y="442721"/>
                </a:moveTo>
                <a:lnTo>
                  <a:pt x="2664" y="394481"/>
                </a:lnTo>
                <a:lnTo>
                  <a:pt x="10474" y="347746"/>
                </a:lnTo>
                <a:lnTo>
                  <a:pt x="23152" y="302785"/>
                </a:lnTo>
                <a:lnTo>
                  <a:pt x="40421" y="259870"/>
                </a:lnTo>
                <a:lnTo>
                  <a:pt x="62004" y="219269"/>
                </a:lnTo>
                <a:lnTo>
                  <a:pt x="87623" y="181254"/>
                </a:lnTo>
                <a:lnTo>
                  <a:pt x="117003" y="146093"/>
                </a:lnTo>
                <a:lnTo>
                  <a:pt x="149865" y="114058"/>
                </a:lnTo>
                <a:lnTo>
                  <a:pt x="185934" y="85418"/>
                </a:lnTo>
                <a:lnTo>
                  <a:pt x="224931" y="60443"/>
                </a:lnTo>
                <a:lnTo>
                  <a:pt x="266579" y="39404"/>
                </a:lnTo>
                <a:lnTo>
                  <a:pt x="310603" y="22569"/>
                </a:lnTo>
                <a:lnTo>
                  <a:pt x="356724" y="10211"/>
                </a:lnTo>
                <a:lnTo>
                  <a:pt x="404666" y="2597"/>
                </a:lnTo>
                <a:lnTo>
                  <a:pt x="454152" y="0"/>
                </a:lnTo>
                <a:lnTo>
                  <a:pt x="503637" y="2597"/>
                </a:lnTo>
                <a:lnTo>
                  <a:pt x="551579" y="10211"/>
                </a:lnTo>
                <a:lnTo>
                  <a:pt x="597700" y="22569"/>
                </a:lnTo>
                <a:lnTo>
                  <a:pt x="641724" y="39404"/>
                </a:lnTo>
                <a:lnTo>
                  <a:pt x="683372" y="60443"/>
                </a:lnTo>
                <a:lnTo>
                  <a:pt x="722369" y="85418"/>
                </a:lnTo>
                <a:lnTo>
                  <a:pt x="758438" y="114058"/>
                </a:lnTo>
                <a:lnTo>
                  <a:pt x="791300" y="146093"/>
                </a:lnTo>
                <a:lnTo>
                  <a:pt x="820680" y="181254"/>
                </a:lnTo>
                <a:lnTo>
                  <a:pt x="846299" y="219269"/>
                </a:lnTo>
                <a:lnTo>
                  <a:pt x="867882" y="259870"/>
                </a:lnTo>
                <a:lnTo>
                  <a:pt x="885151" y="302785"/>
                </a:lnTo>
                <a:lnTo>
                  <a:pt x="897829" y="347746"/>
                </a:lnTo>
                <a:lnTo>
                  <a:pt x="905639" y="394481"/>
                </a:lnTo>
                <a:lnTo>
                  <a:pt x="908304" y="442721"/>
                </a:lnTo>
                <a:lnTo>
                  <a:pt x="905639" y="490962"/>
                </a:lnTo>
                <a:lnTo>
                  <a:pt x="897829" y="537697"/>
                </a:lnTo>
                <a:lnTo>
                  <a:pt x="885151" y="582658"/>
                </a:lnTo>
                <a:lnTo>
                  <a:pt x="867882" y="625573"/>
                </a:lnTo>
                <a:lnTo>
                  <a:pt x="846299" y="666174"/>
                </a:lnTo>
                <a:lnTo>
                  <a:pt x="820680" y="704189"/>
                </a:lnTo>
                <a:lnTo>
                  <a:pt x="791300" y="739350"/>
                </a:lnTo>
                <a:lnTo>
                  <a:pt x="758438" y="771385"/>
                </a:lnTo>
                <a:lnTo>
                  <a:pt x="722369" y="800025"/>
                </a:lnTo>
                <a:lnTo>
                  <a:pt x="683372" y="825000"/>
                </a:lnTo>
                <a:lnTo>
                  <a:pt x="641724" y="846039"/>
                </a:lnTo>
                <a:lnTo>
                  <a:pt x="597700" y="862874"/>
                </a:lnTo>
                <a:lnTo>
                  <a:pt x="551579" y="875232"/>
                </a:lnTo>
                <a:lnTo>
                  <a:pt x="503637" y="882846"/>
                </a:lnTo>
                <a:lnTo>
                  <a:pt x="454152" y="885443"/>
                </a:lnTo>
                <a:lnTo>
                  <a:pt x="404666" y="882846"/>
                </a:lnTo>
                <a:lnTo>
                  <a:pt x="356724" y="875232"/>
                </a:lnTo>
                <a:lnTo>
                  <a:pt x="310603" y="862874"/>
                </a:lnTo>
                <a:lnTo>
                  <a:pt x="266579" y="846039"/>
                </a:lnTo>
                <a:lnTo>
                  <a:pt x="224931" y="825000"/>
                </a:lnTo>
                <a:lnTo>
                  <a:pt x="185934" y="800025"/>
                </a:lnTo>
                <a:lnTo>
                  <a:pt x="149865" y="771385"/>
                </a:lnTo>
                <a:lnTo>
                  <a:pt x="117003" y="739350"/>
                </a:lnTo>
                <a:lnTo>
                  <a:pt x="87623" y="704189"/>
                </a:lnTo>
                <a:lnTo>
                  <a:pt x="62004" y="666174"/>
                </a:lnTo>
                <a:lnTo>
                  <a:pt x="40421" y="625573"/>
                </a:lnTo>
                <a:lnTo>
                  <a:pt x="23152" y="582658"/>
                </a:lnTo>
                <a:lnTo>
                  <a:pt x="10474" y="537697"/>
                </a:lnTo>
                <a:lnTo>
                  <a:pt x="2664" y="490962"/>
                </a:lnTo>
                <a:lnTo>
                  <a:pt x="0" y="442721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458986" y="4882262"/>
            <a:ext cx="161226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 sz="900" spc="-5">
                <a:solidFill>
                  <a:srgbClr val="56A9DD"/>
                </a:solidFill>
                <a:latin typeface="Calibri"/>
                <a:cs typeface="Calibri"/>
              </a:rPr>
              <a:t>Michael </a:t>
            </a:r>
            <a:r>
              <a:rPr dirty="0" sz="900">
                <a:solidFill>
                  <a:srgbClr val="56A9DD"/>
                </a:solidFill>
                <a:latin typeface="Calibri"/>
                <a:cs typeface="Calibri"/>
              </a:rPr>
              <a:t>J. </a:t>
            </a:r>
            <a:r>
              <a:rPr dirty="0" sz="900" spc="-5">
                <a:solidFill>
                  <a:srgbClr val="56A9DD"/>
                </a:solidFill>
                <a:latin typeface="Calibri"/>
                <a:cs typeface="Calibri"/>
              </a:rPr>
              <a:t>Morris, MD, ASCO</a:t>
            </a:r>
            <a:r>
              <a:rPr dirty="0" sz="900" spc="-15">
                <a:solidFill>
                  <a:srgbClr val="56A9DD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6A9DD"/>
                </a:solidFill>
                <a:latin typeface="Calibri"/>
                <a:cs typeface="Calibri"/>
              </a:rPr>
              <a:t>2020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57972" y="2997685"/>
            <a:ext cx="614680" cy="624205"/>
            <a:chOff x="2957972" y="2997685"/>
            <a:chExt cx="614680" cy="624205"/>
          </a:xfrm>
        </p:grpSpPr>
        <p:sp>
          <p:nvSpPr>
            <p:cNvPr id="3" name="object 3"/>
            <p:cNvSpPr/>
            <p:nvPr/>
          </p:nvSpPr>
          <p:spPr>
            <a:xfrm>
              <a:off x="2957972" y="3007588"/>
              <a:ext cx="614680" cy="614680"/>
            </a:xfrm>
            <a:custGeom>
              <a:avLst/>
              <a:gdLst/>
              <a:ahLst/>
              <a:cxnLst/>
              <a:rect l="l" t="t" r="r" b="b"/>
              <a:pathLst>
                <a:path w="614679" h="614679">
                  <a:moveTo>
                    <a:pt x="307124" y="0"/>
                  </a:moveTo>
                  <a:lnTo>
                    <a:pt x="307124" y="307124"/>
                  </a:lnTo>
                  <a:lnTo>
                    <a:pt x="65646" y="117360"/>
                  </a:lnTo>
                  <a:lnTo>
                    <a:pt x="37445" y="160162"/>
                  </a:lnTo>
                  <a:lnTo>
                    <a:pt x="16873" y="206727"/>
                  </a:lnTo>
                  <a:lnTo>
                    <a:pt x="4276" y="256049"/>
                  </a:lnTo>
                  <a:lnTo>
                    <a:pt x="0" y="307124"/>
                  </a:lnTo>
                  <a:lnTo>
                    <a:pt x="3329" y="352505"/>
                  </a:lnTo>
                  <a:lnTo>
                    <a:pt x="13003" y="395820"/>
                  </a:lnTo>
                  <a:lnTo>
                    <a:pt x="28544" y="436592"/>
                  </a:lnTo>
                  <a:lnTo>
                    <a:pt x="49479" y="474347"/>
                  </a:lnTo>
                  <a:lnTo>
                    <a:pt x="75331" y="508609"/>
                  </a:lnTo>
                  <a:lnTo>
                    <a:pt x="105627" y="538904"/>
                  </a:lnTo>
                  <a:lnTo>
                    <a:pt x="139891" y="564756"/>
                  </a:lnTo>
                  <a:lnTo>
                    <a:pt x="177647" y="585691"/>
                  </a:lnTo>
                  <a:lnTo>
                    <a:pt x="218422" y="601232"/>
                  </a:lnTo>
                  <a:lnTo>
                    <a:pt x="261739" y="610905"/>
                  </a:lnTo>
                  <a:lnTo>
                    <a:pt x="307124" y="614235"/>
                  </a:lnTo>
                  <a:lnTo>
                    <a:pt x="352508" y="610905"/>
                  </a:lnTo>
                  <a:lnTo>
                    <a:pt x="395826" y="601232"/>
                  </a:lnTo>
                  <a:lnTo>
                    <a:pt x="436600" y="585691"/>
                  </a:lnTo>
                  <a:lnTo>
                    <a:pt x="474356" y="564756"/>
                  </a:lnTo>
                  <a:lnTo>
                    <a:pt x="508620" y="538904"/>
                  </a:lnTo>
                  <a:lnTo>
                    <a:pt x="538916" y="508609"/>
                  </a:lnTo>
                  <a:lnTo>
                    <a:pt x="564768" y="474347"/>
                  </a:lnTo>
                  <a:lnTo>
                    <a:pt x="585703" y="436592"/>
                  </a:lnTo>
                  <a:lnTo>
                    <a:pt x="601244" y="395820"/>
                  </a:lnTo>
                  <a:lnTo>
                    <a:pt x="610918" y="352505"/>
                  </a:lnTo>
                  <a:lnTo>
                    <a:pt x="614248" y="307124"/>
                  </a:lnTo>
                  <a:lnTo>
                    <a:pt x="610918" y="261739"/>
                  </a:lnTo>
                  <a:lnTo>
                    <a:pt x="601244" y="218422"/>
                  </a:lnTo>
                  <a:lnTo>
                    <a:pt x="585703" y="177647"/>
                  </a:lnTo>
                  <a:lnTo>
                    <a:pt x="564768" y="139891"/>
                  </a:lnTo>
                  <a:lnTo>
                    <a:pt x="538916" y="105627"/>
                  </a:lnTo>
                  <a:lnTo>
                    <a:pt x="508620" y="75331"/>
                  </a:lnTo>
                  <a:lnTo>
                    <a:pt x="474356" y="49479"/>
                  </a:lnTo>
                  <a:lnTo>
                    <a:pt x="436600" y="28544"/>
                  </a:lnTo>
                  <a:lnTo>
                    <a:pt x="395826" y="13003"/>
                  </a:lnTo>
                  <a:lnTo>
                    <a:pt x="352508" y="3329"/>
                  </a:lnTo>
                  <a:lnTo>
                    <a:pt x="30712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023612" y="3007591"/>
              <a:ext cx="241935" cy="307340"/>
            </a:xfrm>
            <a:custGeom>
              <a:avLst/>
              <a:gdLst/>
              <a:ahLst/>
              <a:cxnLst/>
              <a:rect l="l" t="t" r="r" b="b"/>
              <a:pathLst>
                <a:path w="241935" h="307339">
                  <a:moveTo>
                    <a:pt x="241477" y="0"/>
                  </a:moveTo>
                  <a:lnTo>
                    <a:pt x="194914" y="3548"/>
                  </a:lnTo>
                  <a:lnTo>
                    <a:pt x="149930" y="13962"/>
                  </a:lnTo>
                  <a:lnTo>
                    <a:pt x="107237" y="30895"/>
                  </a:lnTo>
                  <a:lnTo>
                    <a:pt x="67544" y="54004"/>
                  </a:lnTo>
                  <a:lnTo>
                    <a:pt x="31561" y="82940"/>
                  </a:lnTo>
                  <a:lnTo>
                    <a:pt x="0" y="117360"/>
                  </a:lnTo>
                  <a:lnTo>
                    <a:pt x="241477" y="307111"/>
                  </a:lnTo>
                  <a:lnTo>
                    <a:pt x="241477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023612" y="3007591"/>
              <a:ext cx="241935" cy="307340"/>
            </a:xfrm>
            <a:custGeom>
              <a:avLst/>
              <a:gdLst/>
              <a:ahLst/>
              <a:cxnLst/>
              <a:rect l="l" t="t" r="r" b="b"/>
              <a:pathLst>
                <a:path w="241935" h="307339">
                  <a:moveTo>
                    <a:pt x="0" y="117360"/>
                  </a:moveTo>
                  <a:lnTo>
                    <a:pt x="31561" y="82940"/>
                  </a:lnTo>
                  <a:lnTo>
                    <a:pt x="67544" y="54004"/>
                  </a:lnTo>
                  <a:lnTo>
                    <a:pt x="107237" y="30895"/>
                  </a:lnTo>
                  <a:lnTo>
                    <a:pt x="149930" y="13962"/>
                  </a:lnTo>
                  <a:lnTo>
                    <a:pt x="194914" y="3548"/>
                  </a:lnTo>
                  <a:lnTo>
                    <a:pt x="241477" y="0"/>
                  </a:lnTo>
                  <a:lnTo>
                    <a:pt x="241477" y="307111"/>
                  </a:lnTo>
                  <a:lnTo>
                    <a:pt x="0" y="11736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2878073" y="3867150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>
                <a:moveTo>
                  <a:pt x="111251" y="0"/>
                </a:moveTo>
                <a:lnTo>
                  <a:pt x="0" y="0"/>
                </a:lnTo>
                <a:lnTo>
                  <a:pt x="0" y="111252"/>
                </a:lnTo>
                <a:lnTo>
                  <a:pt x="111251" y="111252"/>
                </a:lnTo>
                <a:lnTo>
                  <a:pt x="111251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61182" y="3867150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>
                <a:moveTo>
                  <a:pt x="111251" y="0"/>
                </a:moveTo>
                <a:lnTo>
                  <a:pt x="0" y="0"/>
                </a:lnTo>
                <a:lnTo>
                  <a:pt x="0" y="111252"/>
                </a:lnTo>
                <a:lnTo>
                  <a:pt x="111251" y="111252"/>
                </a:lnTo>
                <a:lnTo>
                  <a:pt x="111251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5304395" y="2997688"/>
            <a:ext cx="614680" cy="624205"/>
            <a:chOff x="5304395" y="2997688"/>
            <a:chExt cx="614680" cy="624205"/>
          </a:xfrm>
        </p:grpSpPr>
        <p:sp>
          <p:nvSpPr>
            <p:cNvPr id="9" name="object 9"/>
            <p:cNvSpPr/>
            <p:nvPr/>
          </p:nvSpPr>
          <p:spPr>
            <a:xfrm>
              <a:off x="5304395" y="3007589"/>
              <a:ext cx="614680" cy="614680"/>
            </a:xfrm>
            <a:custGeom>
              <a:avLst/>
              <a:gdLst/>
              <a:ahLst/>
              <a:cxnLst/>
              <a:rect l="l" t="t" r="r" b="b"/>
              <a:pathLst>
                <a:path w="614679" h="614679">
                  <a:moveTo>
                    <a:pt x="307124" y="0"/>
                  </a:moveTo>
                  <a:lnTo>
                    <a:pt x="307124" y="307124"/>
                  </a:lnTo>
                  <a:lnTo>
                    <a:pt x="83248" y="96875"/>
                  </a:lnTo>
                  <a:lnTo>
                    <a:pt x="54054" y="133109"/>
                  </a:lnTo>
                  <a:lnTo>
                    <a:pt x="30841" y="172986"/>
                  </a:lnTo>
                  <a:lnTo>
                    <a:pt x="13901" y="215770"/>
                  </a:lnTo>
                  <a:lnTo>
                    <a:pt x="3523" y="260727"/>
                  </a:lnTo>
                  <a:lnTo>
                    <a:pt x="0" y="307124"/>
                  </a:lnTo>
                  <a:lnTo>
                    <a:pt x="3329" y="352505"/>
                  </a:lnTo>
                  <a:lnTo>
                    <a:pt x="13003" y="395820"/>
                  </a:lnTo>
                  <a:lnTo>
                    <a:pt x="28544" y="436592"/>
                  </a:lnTo>
                  <a:lnTo>
                    <a:pt x="49479" y="474347"/>
                  </a:lnTo>
                  <a:lnTo>
                    <a:pt x="75331" y="508609"/>
                  </a:lnTo>
                  <a:lnTo>
                    <a:pt x="105627" y="538904"/>
                  </a:lnTo>
                  <a:lnTo>
                    <a:pt x="139891" y="564756"/>
                  </a:lnTo>
                  <a:lnTo>
                    <a:pt x="177647" y="585691"/>
                  </a:lnTo>
                  <a:lnTo>
                    <a:pt x="218422" y="601232"/>
                  </a:lnTo>
                  <a:lnTo>
                    <a:pt x="261739" y="610905"/>
                  </a:lnTo>
                  <a:lnTo>
                    <a:pt x="307124" y="614235"/>
                  </a:lnTo>
                  <a:lnTo>
                    <a:pt x="352508" y="610905"/>
                  </a:lnTo>
                  <a:lnTo>
                    <a:pt x="395826" y="601232"/>
                  </a:lnTo>
                  <a:lnTo>
                    <a:pt x="436600" y="585691"/>
                  </a:lnTo>
                  <a:lnTo>
                    <a:pt x="474356" y="564756"/>
                  </a:lnTo>
                  <a:lnTo>
                    <a:pt x="508620" y="538904"/>
                  </a:lnTo>
                  <a:lnTo>
                    <a:pt x="538916" y="508609"/>
                  </a:lnTo>
                  <a:lnTo>
                    <a:pt x="564768" y="474347"/>
                  </a:lnTo>
                  <a:lnTo>
                    <a:pt x="585703" y="436592"/>
                  </a:lnTo>
                  <a:lnTo>
                    <a:pt x="601244" y="395820"/>
                  </a:lnTo>
                  <a:lnTo>
                    <a:pt x="610918" y="352505"/>
                  </a:lnTo>
                  <a:lnTo>
                    <a:pt x="614248" y="307124"/>
                  </a:lnTo>
                  <a:lnTo>
                    <a:pt x="610918" y="261739"/>
                  </a:lnTo>
                  <a:lnTo>
                    <a:pt x="601244" y="218422"/>
                  </a:lnTo>
                  <a:lnTo>
                    <a:pt x="585703" y="177647"/>
                  </a:lnTo>
                  <a:lnTo>
                    <a:pt x="564768" y="139891"/>
                  </a:lnTo>
                  <a:lnTo>
                    <a:pt x="538916" y="105627"/>
                  </a:lnTo>
                  <a:lnTo>
                    <a:pt x="508620" y="75331"/>
                  </a:lnTo>
                  <a:lnTo>
                    <a:pt x="474356" y="49479"/>
                  </a:lnTo>
                  <a:lnTo>
                    <a:pt x="436600" y="28544"/>
                  </a:lnTo>
                  <a:lnTo>
                    <a:pt x="395826" y="13003"/>
                  </a:lnTo>
                  <a:lnTo>
                    <a:pt x="352508" y="3329"/>
                  </a:lnTo>
                  <a:lnTo>
                    <a:pt x="30712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387638" y="3007596"/>
              <a:ext cx="224154" cy="307340"/>
            </a:xfrm>
            <a:custGeom>
              <a:avLst/>
              <a:gdLst/>
              <a:ahLst/>
              <a:cxnLst/>
              <a:rect l="l" t="t" r="r" b="b"/>
              <a:pathLst>
                <a:path w="224154" h="307339">
                  <a:moveTo>
                    <a:pt x="223875" y="0"/>
                  </a:moveTo>
                  <a:lnTo>
                    <a:pt x="173603" y="4139"/>
                  </a:lnTo>
                  <a:lnTo>
                    <a:pt x="125157" y="16295"/>
                  </a:lnTo>
                  <a:lnTo>
                    <a:pt x="79460" y="36067"/>
                  </a:lnTo>
                  <a:lnTo>
                    <a:pt x="37434" y="63060"/>
                  </a:lnTo>
                  <a:lnTo>
                    <a:pt x="0" y="96875"/>
                  </a:lnTo>
                  <a:lnTo>
                    <a:pt x="223875" y="307111"/>
                  </a:lnTo>
                  <a:lnTo>
                    <a:pt x="223875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387638" y="3007594"/>
              <a:ext cx="224154" cy="307340"/>
            </a:xfrm>
            <a:custGeom>
              <a:avLst/>
              <a:gdLst/>
              <a:ahLst/>
              <a:cxnLst/>
              <a:rect l="l" t="t" r="r" b="b"/>
              <a:pathLst>
                <a:path w="224154" h="307339">
                  <a:moveTo>
                    <a:pt x="0" y="96875"/>
                  </a:moveTo>
                  <a:lnTo>
                    <a:pt x="37434" y="63060"/>
                  </a:lnTo>
                  <a:lnTo>
                    <a:pt x="79460" y="36067"/>
                  </a:lnTo>
                  <a:lnTo>
                    <a:pt x="125157" y="16295"/>
                  </a:lnTo>
                  <a:lnTo>
                    <a:pt x="173603" y="4139"/>
                  </a:lnTo>
                  <a:lnTo>
                    <a:pt x="223875" y="0"/>
                  </a:lnTo>
                  <a:lnTo>
                    <a:pt x="223875" y="307111"/>
                  </a:lnTo>
                  <a:lnTo>
                    <a:pt x="0" y="96875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5223509" y="3867150"/>
            <a:ext cx="113030" cy="111760"/>
          </a:xfrm>
          <a:custGeom>
            <a:avLst/>
            <a:gdLst/>
            <a:ahLst/>
            <a:cxnLst/>
            <a:rect l="l" t="t" r="r" b="b"/>
            <a:pathLst>
              <a:path w="113029" h="111760">
                <a:moveTo>
                  <a:pt x="112775" y="0"/>
                </a:moveTo>
                <a:lnTo>
                  <a:pt x="0" y="0"/>
                </a:lnTo>
                <a:lnTo>
                  <a:pt x="0" y="111252"/>
                </a:lnTo>
                <a:lnTo>
                  <a:pt x="112775" y="111252"/>
                </a:lnTo>
                <a:lnTo>
                  <a:pt x="112775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708141" y="3867150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>
                <a:moveTo>
                  <a:pt x="111251" y="0"/>
                </a:moveTo>
                <a:lnTo>
                  <a:pt x="0" y="0"/>
                </a:lnTo>
                <a:lnTo>
                  <a:pt x="0" y="111252"/>
                </a:lnTo>
                <a:lnTo>
                  <a:pt x="111251" y="111252"/>
                </a:lnTo>
                <a:lnTo>
                  <a:pt x="111251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4" name="object 14"/>
          <p:cNvGrpSpPr/>
          <p:nvPr/>
        </p:nvGrpSpPr>
        <p:grpSpPr>
          <a:xfrm>
            <a:off x="7605661" y="2997680"/>
            <a:ext cx="615950" cy="625475"/>
            <a:chOff x="7605661" y="2997680"/>
            <a:chExt cx="615950" cy="625475"/>
          </a:xfrm>
        </p:grpSpPr>
        <p:sp>
          <p:nvSpPr>
            <p:cNvPr id="15" name="object 15"/>
            <p:cNvSpPr/>
            <p:nvPr/>
          </p:nvSpPr>
          <p:spPr>
            <a:xfrm>
              <a:off x="7605661" y="3007589"/>
              <a:ext cx="615950" cy="615950"/>
            </a:xfrm>
            <a:custGeom>
              <a:avLst/>
              <a:gdLst/>
              <a:ahLst/>
              <a:cxnLst/>
              <a:rect l="l" t="t" r="r" b="b"/>
              <a:pathLst>
                <a:path w="615950" h="615950">
                  <a:moveTo>
                    <a:pt x="307733" y="0"/>
                  </a:moveTo>
                  <a:lnTo>
                    <a:pt x="307733" y="307733"/>
                  </a:lnTo>
                  <a:lnTo>
                    <a:pt x="56527" y="129997"/>
                  </a:lnTo>
                  <a:lnTo>
                    <a:pt x="32179" y="170739"/>
                  </a:lnTo>
                  <a:lnTo>
                    <a:pt x="14471" y="214479"/>
                  </a:lnTo>
                  <a:lnTo>
                    <a:pt x="3660" y="260411"/>
                  </a:lnTo>
                  <a:lnTo>
                    <a:pt x="0" y="307733"/>
                  </a:lnTo>
                  <a:lnTo>
                    <a:pt x="3336" y="353206"/>
                  </a:lnTo>
                  <a:lnTo>
                    <a:pt x="13029" y="396608"/>
                  </a:lnTo>
                  <a:lnTo>
                    <a:pt x="28602" y="437461"/>
                  </a:lnTo>
                  <a:lnTo>
                    <a:pt x="49579" y="475291"/>
                  </a:lnTo>
                  <a:lnTo>
                    <a:pt x="75483" y="509622"/>
                  </a:lnTo>
                  <a:lnTo>
                    <a:pt x="105839" y="539976"/>
                  </a:lnTo>
                  <a:lnTo>
                    <a:pt x="140171" y="565879"/>
                  </a:lnTo>
                  <a:lnTo>
                    <a:pt x="178003" y="586854"/>
                  </a:lnTo>
                  <a:lnTo>
                    <a:pt x="218858" y="602426"/>
                  </a:lnTo>
                  <a:lnTo>
                    <a:pt x="262260" y="612118"/>
                  </a:lnTo>
                  <a:lnTo>
                    <a:pt x="307733" y="615454"/>
                  </a:lnTo>
                  <a:lnTo>
                    <a:pt x="353207" y="612118"/>
                  </a:lnTo>
                  <a:lnTo>
                    <a:pt x="396609" y="602426"/>
                  </a:lnTo>
                  <a:lnTo>
                    <a:pt x="437464" y="586854"/>
                  </a:lnTo>
                  <a:lnTo>
                    <a:pt x="475295" y="565879"/>
                  </a:lnTo>
                  <a:lnTo>
                    <a:pt x="509627" y="539976"/>
                  </a:lnTo>
                  <a:lnTo>
                    <a:pt x="539983" y="509622"/>
                  </a:lnTo>
                  <a:lnTo>
                    <a:pt x="565888" y="475291"/>
                  </a:lnTo>
                  <a:lnTo>
                    <a:pt x="586865" y="437461"/>
                  </a:lnTo>
                  <a:lnTo>
                    <a:pt x="602437" y="396608"/>
                  </a:lnTo>
                  <a:lnTo>
                    <a:pt x="612130" y="353206"/>
                  </a:lnTo>
                  <a:lnTo>
                    <a:pt x="615467" y="307733"/>
                  </a:lnTo>
                  <a:lnTo>
                    <a:pt x="612130" y="262257"/>
                  </a:lnTo>
                  <a:lnTo>
                    <a:pt x="602437" y="218853"/>
                  </a:lnTo>
                  <a:lnTo>
                    <a:pt x="586865" y="177997"/>
                  </a:lnTo>
                  <a:lnTo>
                    <a:pt x="565888" y="140166"/>
                  </a:lnTo>
                  <a:lnTo>
                    <a:pt x="539983" y="105834"/>
                  </a:lnTo>
                  <a:lnTo>
                    <a:pt x="509627" y="75479"/>
                  </a:lnTo>
                  <a:lnTo>
                    <a:pt x="475295" y="49575"/>
                  </a:lnTo>
                  <a:lnTo>
                    <a:pt x="437464" y="28600"/>
                  </a:lnTo>
                  <a:lnTo>
                    <a:pt x="396609" y="13028"/>
                  </a:lnTo>
                  <a:lnTo>
                    <a:pt x="353207" y="3336"/>
                  </a:lnTo>
                  <a:lnTo>
                    <a:pt x="307733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662183" y="3007586"/>
              <a:ext cx="251460" cy="307975"/>
            </a:xfrm>
            <a:custGeom>
              <a:avLst/>
              <a:gdLst/>
              <a:ahLst/>
              <a:cxnLst/>
              <a:rect l="l" t="t" r="r" b="b"/>
              <a:pathLst>
                <a:path w="251459" h="307975">
                  <a:moveTo>
                    <a:pt x="251206" y="0"/>
                  </a:moveTo>
                  <a:lnTo>
                    <a:pt x="201930" y="3967"/>
                  </a:lnTo>
                  <a:lnTo>
                    <a:pt x="154514" y="15584"/>
                  </a:lnTo>
                  <a:lnTo>
                    <a:pt x="109786" y="34423"/>
                  </a:lnTo>
                  <a:lnTo>
                    <a:pt x="68573" y="60056"/>
                  </a:lnTo>
                  <a:lnTo>
                    <a:pt x="31702" y="92057"/>
                  </a:lnTo>
                  <a:lnTo>
                    <a:pt x="0" y="129997"/>
                  </a:lnTo>
                  <a:lnTo>
                    <a:pt x="251206" y="307733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662183" y="3007586"/>
              <a:ext cx="251460" cy="307975"/>
            </a:xfrm>
            <a:custGeom>
              <a:avLst/>
              <a:gdLst/>
              <a:ahLst/>
              <a:cxnLst/>
              <a:rect l="l" t="t" r="r" b="b"/>
              <a:pathLst>
                <a:path w="251459" h="307975">
                  <a:moveTo>
                    <a:pt x="0" y="129997"/>
                  </a:moveTo>
                  <a:lnTo>
                    <a:pt x="31702" y="92057"/>
                  </a:lnTo>
                  <a:lnTo>
                    <a:pt x="68573" y="60056"/>
                  </a:lnTo>
                  <a:lnTo>
                    <a:pt x="109786" y="34423"/>
                  </a:lnTo>
                  <a:lnTo>
                    <a:pt x="154514" y="15584"/>
                  </a:lnTo>
                  <a:lnTo>
                    <a:pt x="201930" y="3967"/>
                  </a:lnTo>
                  <a:lnTo>
                    <a:pt x="251206" y="0"/>
                  </a:lnTo>
                  <a:lnTo>
                    <a:pt x="251206" y="307733"/>
                  </a:lnTo>
                  <a:lnTo>
                    <a:pt x="0" y="12999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/>
          <p:nvPr/>
        </p:nvSpPr>
        <p:spPr>
          <a:xfrm>
            <a:off x="7526273" y="3867150"/>
            <a:ext cx="111760" cy="113030"/>
          </a:xfrm>
          <a:custGeom>
            <a:avLst/>
            <a:gdLst/>
            <a:ahLst/>
            <a:cxnLst/>
            <a:rect l="l" t="t" r="r" b="b"/>
            <a:pathLst>
              <a:path w="111759" h="113029">
                <a:moveTo>
                  <a:pt x="111251" y="0"/>
                </a:moveTo>
                <a:lnTo>
                  <a:pt x="0" y="0"/>
                </a:lnTo>
                <a:lnTo>
                  <a:pt x="0" y="112775"/>
                </a:lnTo>
                <a:lnTo>
                  <a:pt x="111251" y="112775"/>
                </a:lnTo>
                <a:lnTo>
                  <a:pt x="111251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009381" y="3867150"/>
            <a:ext cx="113030" cy="113030"/>
          </a:xfrm>
          <a:custGeom>
            <a:avLst/>
            <a:gdLst/>
            <a:ahLst/>
            <a:cxnLst/>
            <a:rect l="l" t="t" r="r" b="b"/>
            <a:pathLst>
              <a:path w="113029" h="113029">
                <a:moveTo>
                  <a:pt x="112775" y="0"/>
                </a:moveTo>
                <a:lnTo>
                  <a:pt x="0" y="0"/>
                </a:lnTo>
                <a:lnTo>
                  <a:pt x="0" y="112775"/>
                </a:lnTo>
                <a:lnTo>
                  <a:pt x="112775" y="112775"/>
                </a:lnTo>
                <a:lnTo>
                  <a:pt x="112775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110548" y="0"/>
          <a:ext cx="8913495" cy="4166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650"/>
                <a:gridCol w="154304"/>
                <a:gridCol w="1648460"/>
                <a:gridCol w="2281555"/>
                <a:gridCol w="2281554"/>
                <a:gridCol w="2281554"/>
              </a:tblGrid>
              <a:tr h="72847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985E1"/>
                    </a:solidFill>
                  </a:tcPr>
                </a:tc>
                <a:tc gridSpan="4" rowSpan="2">
                  <a:txBody>
                    <a:bodyPr/>
                    <a:lstStyle/>
                    <a:p>
                      <a:pPr marL="56515" marR="470534">
                        <a:lnSpc>
                          <a:spcPct val="100000"/>
                        </a:lnSpc>
                        <a:spcBef>
                          <a:spcPts val="75"/>
                        </a:spcBef>
                        <a:tabLst>
                          <a:tab pos="4107179" algn="l"/>
                        </a:tabLst>
                      </a:pPr>
                      <a:r>
                        <a:rPr dirty="0" sz="3000" spc="-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Diagnostic </a:t>
                      </a:r>
                      <a:r>
                        <a:rPr dirty="0" sz="3000" spc="-1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Performance </a:t>
                      </a:r>
                      <a:r>
                        <a:rPr dirty="0" sz="30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baseline="25000" sz="30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r>
                        <a:rPr dirty="0" sz="30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F-DCFPyL </a:t>
                      </a:r>
                      <a:r>
                        <a:rPr dirty="0" sz="3000" spc="-3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PET/CT </a:t>
                      </a:r>
                      <a:r>
                        <a:rPr dirty="0" sz="30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in  Biochemical</a:t>
                      </a:r>
                      <a:r>
                        <a:rPr dirty="0" sz="3000" spc="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000" spc="-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Recurrence:	Correct Localization</a:t>
                      </a:r>
                      <a:r>
                        <a:rPr dirty="0" sz="3000" spc="-7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000" spc="-2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Rate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540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6429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52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634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1642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 rowSpan="2"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All subjects</a:t>
                      </a:r>
                      <a:r>
                        <a:rPr dirty="0" sz="1200" spc="-2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(N=208)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8727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3B3A6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050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3B3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spc="-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Reader </a:t>
                      </a: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spc="-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Reader </a:t>
                      </a: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spc="-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Reader </a:t>
                      </a: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6936">
                <a:tc gridSpan="3">
                  <a:txBody>
                    <a:bodyPr/>
                    <a:lstStyle/>
                    <a:p>
                      <a:pPr marL="68580" marR="762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Positive </a:t>
                      </a:r>
                      <a:r>
                        <a:rPr dirty="0" baseline="24305" sz="1200" spc="-7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F-DCFPyL </a:t>
                      </a:r>
                      <a:r>
                        <a:rPr dirty="0" sz="1200" spc="-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Scan </a:t>
                      </a: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on 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Subject </a:t>
                      </a:r>
                      <a:r>
                        <a:rPr dirty="0" sz="1200" spc="-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Level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(Detection</a:t>
                      </a:r>
                      <a:r>
                        <a:rPr dirty="0" sz="1200" spc="-2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Rate)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137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(65.9%)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124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(59.6%)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123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(59.1%)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5069">
                <a:tc gridSpan="3"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Unevaluable*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33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5475">
                <a:tc gridSpan="3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CLR</a:t>
                      </a:r>
                      <a:r>
                        <a:rPr dirty="0" sz="1200" spc="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(TP/(TP+FP))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89/104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87/100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84/99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477973"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85.6%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(95% </a:t>
                      </a: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CI 78.8, 92.3)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9258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60960">
                        <a:lnSpc>
                          <a:spcPct val="100000"/>
                        </a:lnSpc>
                      </a:pPr>
                      <a:r>
                        <a:rPr dirty="0" sz="13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73760">
                        <a:lnSpc>
                          <a:spcPct val="100000"/>
                        </a:lnSpc>
                        <a:tabLst>
                          <a:tab pos="1357630" algn="l"/>
                        </a:tabLst>
                      </a:pPr>
                      <a:r>
                        <a:rPr dirty="0" sz="1600" spc="-5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TP	FP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2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87.0%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(95% </a:t>
                      </a: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CI 80.4, 93.6</a:t>
                      </a:r>
                      <a:r>
                        <a:rPr dirty="0" sz="1200" spc="1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1219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4019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3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87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38530">
                        <a:lnSpc>
                          <a:spcPct val="100000"/>
                        </a:lnSpc>
                        <a:tabLst>
                          <a:tab pos="1422400" algn="l"/>
                        </a:tabLst>
                      </a:pPr>
                      <a:r>
                        <a:rPr dirty="0" sz="1600" spc="-5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TP	FP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68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84.8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(95% </a:t>
                      </a: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CI 77.8,</a:t>
                      </a:r>
                      <a:r>
                        <a:rPr dirty="0" sz="1200" spc="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91.9)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0330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 marL="442595">
                        <a:lnSpc>
                          <a:spcPct val="100000"/>
                        </a:lnSpc>
                      </a:pPr>
                      <a:r>
                        <a:rPr dirty="0" sz="13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84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58850">
                        <a:lnSpc>
                          <a:spcPct val="100000"/>
                        </a:lnSpc>
                        <a:tabLst>
                          <a:tab pos="1442720" algn="l"/>
                        </a:tabLst>
                      </a:pPr>
                      <a:r>
                        <a:rPr dirty="0" sz="1600" spc="-5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TP	FP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195638" y="4219264"/>
            <a:ext cx="265747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 sz="900" spc="-5" b="1">
                <a:solidFill>
                  <a:srgbClr val="171616"/>
                </a:solidFill>
                <a:latin typeface="Calibri"/>
                <a:cs typeface="Calibri"/>
              </a:rPr>
              <a:t>*SOT not submitted or false negative at the lesion</a:t>
            </a:r>
            <a:r>
              <a:rPr dirty="0" sz="900" spc="125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900" spc="-5" b="1">
                <a:solidFill>
                  <a:srgbClr val="171616"/>
                </a:solidFill>
                <a:latin typeface="Calibri"/>
                <a:cs typeface="Calibri"/>
              </a:rPr>
              <a:t>level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5638" y="4376567"/>
            <a:ext cx="85725" cy="217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00"/>
              </a:lnSpc>
            </a:pPr>
            <a:r>
              <a:rPr dirty="0" sz="1350">
                <a:solidFill>
                  <a:srgbClr val="171616"/>
                </a:solidFill>
                <a:latin typeface="Arial"/>
                <a:cs typeface="Arial"/>
              </a:rPr>
              <a:t>•</a:t>
            </a:r>
            <a:endParaRPr sz="13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0522" y="4403307"/>
            <a:ext cx="7775575" cy="619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85"/>
              </a:lnSpc>
            </a:pPr>
            <a:r>
              <a:rPr dirty="0" sz="1350" spc="-5" b="1">
                <a:solidFill>
                  <a:srgbClr val="171616"/>
                </a:solidFill>
                <a:latin typeface="Calibri"/>
                <a:cs typeface="Calibri"/>
              </a:rPr>
              <a:t>Correct</a:t>
            </a:r>
            <a:r>
              <a:rPr dirty="0" sz="1350" spc="-55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spc="-5" b="1">
                <a:solidFill>
                  <a:srgbClr val="171616"/>
                </a:solidFill>
                <a:latin typeface="Calibri"/>
                <a:cs typeface="Calibri"/>
              </a:rPr>
              <a:t>Localization</a:t>
            </a:r>
            <a:r>
              <a:rPr dirty="0" sz="1350" spc="-45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spc="-5" b="1">
                <a:solidFill>
                  <a:srgbClr val="171616"/>
                </a:solidFill>
                <a:latin typeface="Calibri"/>
                <a:cs typeface="Calibri"/>
              </a:rPr>
              <a:t>Rate</a:t>
            </a:r>
            <a:r>
              <a:rPr dirty="0" sz="1350" spc="-20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spc="-5" b="1">
                <a:solidFill>
                  <a:srgbClr val="171616"/>
                </a:solidFill>
                <a:latin typeface="Calibri"/>
                <a:cs typeface="Calibri"/>
              </a:rPr>
              <a:t>met</a:t>
            </a:r>
            <a:r>
              <a:rPr dirty="0" sz="1350" spc="-25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b="1">
                <a:solidFill>
                  <a:srgbClr val="171616"/>
                </a:solidFill>
                <a:latin typeface="Calibri"/>
                <a:cs typeface="Calibri"/>
              </a:rPr>
              <a:t>the</a:t>
            </a:r>
            <a:r>
              <a:rPr dirty="0" sz="1350" spc="-25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b="1">
                <a:solidFill>
                  <a:srgbClr val="171616"/>
                </a:solidFill>
                <a:latin typeface="Calibri"/>
                <a:cs typeface="Calibri"/>
              </a:rPr>
              <a:t>primary</a:t>
            </a:r>
            <a:r>
              <a:rPr dirty="0" sz="1350" spc="-15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spc="-5" b="1">
                <a:solidFill>
                  <a:srgbClr val="171616"/>
                </a:solidFill>
                <a:latin typeface="Calibri"/>
                <a:cs typeface="Calibri"/>
              </a:rPr>
              <a:t>endpoint,</a:t>
            </a:r>
            <a:r>
              <a:rPr dirty="0" sz="1350" spc="-35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b="1">
                <a:solidFill>
                  <a:srgbClr val="171616"/>
                </a:solidFill>
                <a:latin typeface="Calibri"/>
                <a:cs typeface="Calibri"/>
              </a:rPr>
              <a:t>as</a:t>
            </a:r>
            <a:r>
              <a:rPr dirty="0" sz="1350" spc="-15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b="1">
                <a:solidFill>
                  <a:srgbClr val="171616"/>
                </a:solidFill>
                <a:latin typeface="Calibri"/>
                <a:cs typeface="Calibri"/>
              </a:rPr>
              <a:t>the</a:t>
            </a:r>
            <a:r>
              <a:rPr dirty="0" sz="1350" spc="-20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spc="-5" b="1">
                <a:solidFill>
                  <a:srgbClr val="171616"/>
                </a:solidFill>
                <a:latin typeface="Calibri"/>
                <a:cs typeface="Calibri"/>
              </a:rPr>
              <a:t>lower</a:t>
            </a:r>
            <a:r>
              <a:rPr dirty="0" sz="1350" spc="-25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b="1">
                <a:solidFill>
                  <a:srgbClr val="171616"/>
                </a:solidFill>
                <a:latin typeface="Calibri"/>
                <a:cs typeface="Calibri"/>
              </a:rPr>
              <a:t>limit</a:t>
            </a:r>
            <a:r>
              <a:rPr dirty="0" sz="1350" spc="-15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b="1">
                <a:solidFill>
                  <a:srgbClr val="171616"/>
                </a:solidFill>
                <a:latin typeface="Calibri"/>
                <a:cs typeface="Calibri"/>
              </a:rPr>
              <a:t>of</a:t>
            </a:r>
            <a:r>
              <a:rPr dirty="0" sz="1350" spc="-5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b="1">
                <a:solidFill>
                  <a:srgbClr val="171616"/>
                </a:solidFill>
                <a:latin typeface="Calibri"/>
                <a:cs typeface="Calibri"/>
              </a:rPr>
              <a:t>the</a:t>
            </a:r>
            <a:r>
              <a:rPr dirty="0" sz="1350" spc="-20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b="1">
                <a:solidFill>
                  <a:srgbClr val="171616"/>
                </a:solidFill>
                <a:latin typeface="Calibri"/>
                <a:cs typeface="Calibri"/>
              </a:rPr>
              <a:t>95%</a:t>
            </a:r>
            <a:r>
              <a:rPr dirty="0" sz="1350" spc="5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b="1">
                <a:solidFill>
                  <a:srgbClr val="171616"/>
                </a:solidFill>
                <a:latin typeface="Calibri"/>
                <a:cs typeface="Calibri"/>
              </a:rPr>
              <a:t>CI</a:t>
            </a:r>
            <a:r>
              <a:rPr dirty="0" sz="1350" spc="-15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u="sng" sz="1350" spc="-10" b="1">
                <a:solidFill>
                  <a:srgbClr val="171616"/>
                </a:solidFill>
                <a:uFill>
                  <a:solidFill>
                    <a:srgbClr val="171616"/>
                  </a:solidFill>
                </a:uFill>
                <a:latin typeface="Calibri"/>
                <a:cs typeface="Calibri"/>
              </a:rPr>
              <a:t>far</a:t>
            </a:r>
            <a:r>
              <a:rPr dirty="0" sz="1350" spc="-20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spc="-10" b="1">
                <a:solidFill>
                  <a:srgbClr val="171616"/>
                </a:solidFill>
                <a:latin typeface="Calibri"/>
                <a:cs typeface="Calibri"/>
              </a:rPr>
              <a:t>exceeded</a:t>
            </a:r>
            <a:r>
              <a:rPr dirty="0" sz="1350" spc="-35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b="1">
                <a:solidFill>
                  <a:srgbClr val="171616"/>
                </a:solidFill>
                <a:latin typeface="Calibri"/>
                <a:cs typeface="Calibri"/>
              </a:rPr>
              <a:t>20% </a:t>
            </a:r>
            <a:r>
              <a:rPr dirty="0" sz="1350" spc="-5" b="1">
                <a:solidFill>
                  <a:srgbClr val="171616"/>
                </a:solidFill>
                <a:latin typeface="Calibri"/>
                <a:cs typeface="Calibri"/>
              </a:rPr>
              <a:t>by </a:t>
            </a:r>
            <a:r>
              <a:rPr dirty="0" sz="1350" b="1">
                <a:solidFill>
                  <a:srgbClr val="171616"/>
                </a:solidFill>
                <a:latin typeface="Calibri"/>
                <a:cs typeface="Calibri"/>
              </a:rPr>
              <a:t>all</a:t>
            </a:r>
            <a:r>
              <a:rPr dirty="0" sz="1350" spc="5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b="1">
                <a:solidFill>
                  <a:srgbClr val="171616"/>
                </a:solidFill>
                <a:latin typeface="Calibri"/>
                <a:cs typeface="Calibri"/>
              </a:rPr>
              <a:t>3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350" spc="-10" b="1">
                <a:solidFill>
                  <a:srgbClr val="171616"/>
                </a:solidFill>
                <a:latin typeface="Calibri"/>
                <a:cs typeface="Calibri"/>
              </a:rPr>
              <a:t>readers</a:t>
            </a:r>
            <a:endParaRPr sz="1350">
              <a:latin typeface="Calibri"/>
              <a:cs typeface="Calibri"/>
            </a:endParaRPr>
          </a:p>
          <a:p>
            <a:pPr marL="4060825">
              <a:lnSpc>
                <a:spcPct val="100000"/>
              </a:lnSpc>
              <a:spcBef>
                <a:spcPts val="640"/>
              </a:spcBef>
            </a:pPr>
            <a:r>
              <a:rPr dirty="0" sz="900" spc="-5">
                <a:solidFill>
                  <a:srgbClr val="56A9DD"/>
                </a:solidFill>
                <a:latin typeface="Calibri"/>
                <a:cs typeface="Calibri"/>
              </a:rPr>
              <a:t>Michael </a:t>
            </a:r>
            <a:r>
              <a:rPr dirty="0" sz="900">
                <a:solidFill>
                  <a:srgbClr val="56A9DD"/>
                </a:solidFill>
                <a:latin typeface="Calibri"/>
                <a:cs typeface="Calibri"/>
              </a:rPr>
              <a:t>J. </a:t>
            </a:r>
            <a:r>
              <a:rPr dirty="0" sz="900" spc="-5">
                <a:solidFill>
                  <a:srgbClr val="56A9DD"/>
                </a:solidFill>
                <a:latin typeface="Calibri"/>
                <a:cs typeface="Calibri"/>
              </a:rPr>
              <a:t>Morris, MD, ASCO</a:t>
            </a:r>
            <a:r>
              <a:rPr dirty="0" sz="900" spc="30">
                <a:solidFill>
                  <a:srgbClr val="56A9DD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6A9DD"/>
                </a:solidFill>
                <a:latin typeface="Calibri"/>
                <a:cs typeface="Calibri"/>
              </a:rPr>
              <a:t>2020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4236" y="0"/>
            <a:ext cx="154305" cy="1557655"/>
            <a:chOff x="364236" y="0"/>
            <a:chExt cx="154305" cy="1557655"/>
          </a:xfrm>
        </p:grpSpPr>
        <p:sp>
          <p:nvSpPr>
            <p:cNvPr id="3" name="object 3"/>
            <p:cNvSpPr/>
            <p:nvPr/>
          </p:nvSpPr>
          <p:spPr>
            <a:xfrm>
              <a:off x="364236" y="0"/>
              <a:ext cx="154305" cy="728980"/>
            </a:xfrm>
            <a:custGeom>
              <a:avLst/>
              <a:gdLst/>
              <a:ahLst/>
              <a:cxnLst/>
              <a:rect l="l" t="t" r="r" b="b"/>
              <a:pathLst>
                <a:path w="154304" h="728980">
                  <a:moveTo>
                    <a:pt x="153911" y="0"/>
                  </a:moveTo>
                  <a:lnTo>
                    <a:pt x="0" y="0"/>
                  </a:lnTo>
                  <a:lnTo>
                    <a:pt x="0" y="728472"/>
                  </a:lnTo>
                  <a:lnTo>
                    <a:pt x="153911" y="728472"/>
                  </a:lnTo>
                  <a:lnTo>
                    <a:pt x="153911" y="0"/>
                  </a:lnTo>
                  <a:close/>
                </a:path>
              </a:pathLst>
            </a:custGeom>
            <a:solidFill>
              <a:srgbClr val="2985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64236" y="728472"/>
              <a:ext cx="154305" cy="302260"/>
            </a:xfrm>
            <a:custGeom>
              <a:avLst/>
              <a:gdLst/>
              <a:ahLst/>
              <a:cxnLst/>
              <a:rect l="l" t="t" r="r" b="b"/>
              <a:pathLst>
                <a:path w="154304" h="302259">
                  <a:moveTo>
                    <a:pt x="153923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153923" y="301751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F164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4236" y="1030224"/>
              <a:ext cx="154305" cy="527685"/>
            </a:xfrm>
            <a:custGeom>
              <a:avLst/>
              <a:gdLst/>
              <a:ahLst/>
              <a:cxnLst/>
              <a:rect l="l" t="t" r="r" b="b"/>
              <a:pathLst>
                <a:path w="154304" h="527685">
                  <a:moveTo>
                    <a:pt x="153923" y="0"/>
                  </a:moveTo>
                  <a:lnTo>
                    <a:pt x="0" y="0"/>
                  </a:lnTo>
                  <a:lnTo>
                    <a:pt x="0" y="527303"/>
                  </a:lnTo>
                  <a:lnTo>
                    <a:pt x="153923" y="527303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B3B3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6481512" y="4723386"/>
            <a:ext cx="1630800" cy="339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1421130" y="3194324"/>
            <a:ext cx="213360" cy="114300"/>
            <a:chOff x="1421130" y="3194324"/>
            <a:chExt cx="213360" cy="114300"/>
          </a:xfrm>
        </p:grpSpPr>
        <p:sp>
          <p:nvSpPr>
            <p:cNvPr id="8" name="object 8"/>
            <p:cNvSpPr/>
            <p:nvPr/>
          </p:nvSpPr>
          <p:spPr>
            <a:xfrm>
              <a:off x="1421130" y="3250825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4" h="0">
                  <a:moveTo>
                    <a:pt x="0" y="0"/>
                  </a:moveTo>
                  <a:lnTo>
                    <a:pt x="137172" y="0"/>
                  </a:lnTo>
                </a:path>
              </a:pathLst>
            </a:custGeom>
            <a:ln w="398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519443" y="3194324"/>
              <a:ext cx="115570" cy="114300"/>
            </a:xfrm>
            <a:custGeom>
              <a:avLst/>
              <a:gdLst/>
              <a:ahLst/>
              <a:cxnLst/>
              <a:rect l="l" t="t" r="r" b="b"/>
              <a:pathLst>
                <a:path w="115569" h="114300">
                  <a:moveTo>
                    <a:pt x="1511" y="0"/>
                  </a:moveTo>
                  <a:lnTo>
                    <a:pt x="0" y="114287"/>
                  </a:lnTo>
                  <a:lnTo>
                    <a:pt x="115049" y="58648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451866" y="2667761"/>
            <a:ext cx="969644" cy="1172210"/>
          </a:xfrm>
          <a:prstGeom prst="rect">
            <a:avLst/>
          </a:prstGeom>
          <a:solidFill>
            <a:srgbClr val="AFC9E3"/>
          </a:solidFill>
          <a:ln w="19812">
            <a:solidFill>
              <a:srgbClr val="0000C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algn="just" marL="161290" marR="154940" indent="22860">
              <a:lnSpc>
                <a:spcPct val="100000"/>
              </a:lnSpc>
              <a:spcBef>
                <a:spcPts val="915"/>
              </a:spcBef>
            </a:pPr>
            <a:r>
              <a:rPr dirty="0" sz="1200" spc="-5">
                <a:latin typeface="Arial"/>
                <a:cs typeface="Arial"/>
              </a:rPr>
              <a:t>Clinically  </a:t>
            </a:r>
            <a:r>
              <a:rPr dirty="0" sz="1200">
                <a:latin typeface="Arial"/>
                <a:cs typeface="Arial"/>
              </a:rPr>
              <a:t>Lo</a:t>
            </a:r>
            <a:r>
              <a:rPr dirty="0" sz="1200" spc="-5">
                <a:latin typeface="Arial"/>
                <a:cs typeface="Arial"/>
              </a:rPr>
              <a:t>c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5">
                <a:latin typeface="Arial"/>
                <a:cs typeface="Arial"/>
              </a:rPr>
              <a:t>li</a:t>
            </a:r>
            <a:r>
              <a:rPr dirty="0" sz="1200" spc="-15">
                <a:latin typeface="Arial"/>
                <a:cs typeface="Arial"/>
              </a:rPr>
              <a:t>z</a:t>
            </a:r>
            <a:r>
              <a:rPr dirty="0" sz="1200">
                <a:latin typeface="Arial"/>
                <a:cs typeface="Arial"/>
              </a:rPr>
              <a:t>ed  </a:t>
            </a:r>
            <a:r>
              <a:rPr dirty="0" sz="1200" spc="-5">
                <a:latin typeface="Arial"/>
                <a:cs typeface="Arial"/>
              </a:rPr>
              <a:t>Disease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567939" y="3445764"/>
            <a:ext cx="363855" cy="493395"/>
            <a:chOff x="2567939" y="3445764"/>
            <a:chExt cx="363855" cy="493395"/>
          </a:xfrm>
        </p:grpSpPr>
        <p:sp>
          <p:nvSpPr>
            <p:cNvPr id="12" name="object 12"/>
            <p:cNvSpPr/>
            <p:nvPr/>
          </p:nvSpPr>
          <p:spPr>
            <a:xfrm>
              <a:off x="2586989" y="3464814"/>
              <a:ext cx="288925" cy="397510"/>
            </a:xfrm>
            <a:custGeom>
              <a:avLst/>
              <a:gdLst/>
              <a:ahLst/>
              <a:cxnLst/>
              <a:rect l="l" t="t" r="r" b="b"/>
              <a:pathLst>
                <a:path w="288925" h="397510">
                  <a:moveTo>
                    <a:pt x="0" y="0"/>
                  </a:moveTo>
                  <a:lnTo>
                    <a:pt x="288429" y="396913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817990" y="3812716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4" h="126364">
                  <a:moveTo>
                    <a:pt x="92468" y="0"/>
                  </a:moveTo>
                  <a:lnTo>
                    <a:pt x="0" y="67183"/>
                  </a:lnTo>
                  <a:lnTo>
                    <a:pt x="113423" y="126060"/>
                  </a:lnTo>
                  <a:lnTo>
                    <a:pt x="9246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3799332" y="2831592"/>
            <a:ext cx="327025" cy="505459"/>
            <a:chOff x="3799332" y="2831592"/>
            <a:chExt cx="327025" cy="505459"/>
          </a:xfrm>
        </p:grpSpPr>
        <p:sp>
          <p:nvSpPr>
            <p:cNvPr id="15" name="object 15"/>
            <p:cNvSpPr/>
            <p:nvPr/>
          </p:nvSpPr>
          <p:spPr>
            <a:xfrm>
              <a:off x="3818382" y="2850642"/>
              <a:ext cx="257175" cy="405765"/>
            </a:xfrm>
            <a:custGeom>
              <a:avLst/>
              <a:gdLst/>
              <a:ahLst/>
              <a:cxnLst/>
              <a:rect l="l" t="t" r="r" b="b"/>
              <a:pathLst>
                <a:path w="257175" h="405764">
                  <a:moveTo>
                    <a:pt x="0" y="0"/>
                  </a:moveTo>
                  <a:lnTo>
                    <a:pt x="256895" y="405688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016799" y="3209655"/>
              <a:ext cx="109855" cy="127635"/>
            </a:xfrm>
            <a:custGeom>
              <a:avLst/>
              <a:gdLst/>
              <a:ahLst/>
              <a:cxnLst/>
              <a:rect l="l" t="t" r="r" b="b"/>
              <a:pathLst>
                <a:path w="109854" h="127635">
                  <a:moveTo>
                    <a:pt x="96570" y="0"/>
                  </a:moveTo>
                  <a:lnTo>
                    <a:pt x="0" y="61150"/>
                  </a:lnTo>
                  <a:lnTo>
                    <a:pt x="109435" y="127139"/>
                  </a:lnTo>
                  <a:lnTo>
                    <a:pt x="9657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2789682" y="2330957"/>
            <a:ext cx="1042669" cy="1028700"/>
          </a:xfrm>
          <a:prstGeom prst="rect">
            <a:avLst/>
          </a:prstGeom>
          <a:solidFill>
            <a:srgbClr val="AFC9E3"/>
          </a:solidFill>
          <a:ln w="19811">
            <a:solidFill>
              <a:srgbClr val="0000CC"/>
            </a:solidFill>
          </a:ln>
        </p:spPr>
        <p:txBody>
          <a:bodyPr wrap="square" lIns="0" tIns="143510" rIns="0" bIns="0" rtlCol="0" vert="horz">
            <a:spAutoFit/>
          </a:bodyPr>
          <a:lstStyle/>
          <a:p>
            <a:pPr algn="ctr" marL="107314" marR="102870" indent="1905">
              <a:lnSpc>
                <a:spcPct val="100000"/>
              </a:lnSpc>
              <a:spcBef>
                <a:spcPts val="1130"/>
              </a:spcBef>
            </a:pPr>
            <a:r>
              <a:rPr dirty="0" sz="1200" spc="-5">
                <a:latin typeface="Arial"/>
                <a:cs typeface="Arial"/>
              </a:rPr>
              <a:t>Clinical  M</a:t>
            </a:r>
            <a:r>
              <a:rPr dirty="0" sz="1200">
                <a:latin typeface="Arial"/>
                <a:cs typeface="Arial"/>
              </a:rPr>
              <a:t>eta</a:t>
            </a:r>
            <a:r>
              <a:rPr dirty="0" sz="1200" spc="-5">
                <a:latin typeface="Arial"/>
                <a:cs typeface="Arial"/>
              </a:rPr>
              <a:t>s</a:t>
            </a:r>
            <a:r>
              <a:rPr dirty="0" sz="1200">
                <a:latin typeface="Arial"/>
                <a:cs typeface="Arial"/>
              </a:rPr>
              <a:t>ta</a:t>
            </a:r>
            <a:r>
              <a:rPr dirty="0" sz="1200" spc="-5">
                <a:latin typeface="Arial"/>
                <a:cs typeface="Arial"/>
              </a:rPr>
              <a:t>s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5">
                <a:latin typeface="Arial"/>
                <a:cs typeface="Arial"/>
              </a:rPr>
              <a:t>s</a:t>
            </a:r>
            <a:r>
              <a:rPr dirty="0" sz="1200">
                <a:latin typeface="Arial"/>
                <a:cs typeface="Arial"/>
              </a:rPr>
              <a:t>:  </a:t>
            </a:r>
            <a:r>
              <a:rPr dirty="0" sz="1200" spc="-5">
                <a:latin typeface="Arial"/>
                <a:cs typeface="Arial"/>
              </a:rPr>
              <a:t>Sensitive </a:t>
            </a:r>
            <a:r>
              <a:rPr dirty="0" sz="1200">
                <a:latin typeface="Arial"/>
                <a:cs typeface="Arial"/>
              </a:rPr>
              <a:t>to  </a:t>
            </a:r>
            <a:r>
              <a:rPr dirty="0" sz="1200" spc="-5">
                <a:latin typeface="Arial"/>
                <a:cs typeface="Arial"/>
              </a:rPr>
              <a:t>ADT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560320" y="2833879"/>
            <a:ext cx="231140" cy="436880"/>
            <a:chOff x="2560320" y="2833879"/>
            <a:chExt cx="231140" cy="436880"/>
          </a:xfrm>
        </p:grpSpPr>
        <p:sp>
          <p:nvSpPr>
            <p:cNvPr id="19" name="object 19"/>
            <p:cNvSpPr/>
            <p:nvPr/>
          </p:nvSpPr>
          <p:spPr>
            <a:xfrm>
              <a:off x="2579370" y="2918828"/>
              <a:ext cx="168910" cy="332740"/>
            </a:xfrm>
            <a:custGeom>
              <a:avLst/>
              <a:gdLst/>
              <a:ahLst/>
              <a:cxnLst/>
              <a:rect l="l" t="t" r="r" b="b"/>
              <a:pathLst>
                <a:path w="168910" h="332739">
                  <a:moveTo>
                    <a:pt x="0" y="332625"/>
                  </a:moveTo>
                  <a:lnTo>
                    <a:pt x="168744" y="0"/>
                  </a:lnTo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688538" y="2833879"/>
              <a:ext cx="102870" cy="128270"/>
            </a:xfrm>
            <a:custGeom>
              <a:avLst/>
              <a:gdLst/>
              <a:ahLst/>
              <a:cxnLst/>
              <a:rect l="l" t="t" r="r" b="b"/>
              <a:pathLst>
                <a:path w="102869" h="128269">
                  <a:moveTo>
                    <a:pt x="102666" y="0"/>
                  </a:moveTo>
                  <a:lnTo>
                    <a:pt x="0" y="76085"/>
                  </a:lnTo>
                  <a:lnTo>
                    <a:pt x="101930" y="127787"/>
                  </a:lnTo>
                  <a:lnTo>
                    <a:pt x="10266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5328665" y="2664714"/>
            <a:ext cx="1001394" cy="1356360"/>
          </a:xfrm>
          <a:prstGeom prst="rect">
            <a:avLst/>
          </a:prstGeom>
          <a:solidFill>
            <a:srgbClr val="B6DF88"/>
          </a:solidFill>
          <a:ln w="38100">
            <a:solidFill>
              <a:srgbClr val="00AF5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algn="ctr" marL="132080" marR="126364" indent="1905">
              <a:lnSpc>
                <a:spcPct val="100000"/>
              </a:lnSpc>
              <a:spcBef>
                <a:spcPts val="925"/>
              </a:spcBef>
            </a:pPr>
            <a:r>
              <a:rPr dirty="0" sz="1200">
                <a:latin typeface="Arial"/>
                <a:cs typeface="Arial"/>
              </a:rPr>
              <a:t>Metastatic  </a:t>
            </a:r>
            <a:r>
              <a:rPr dirty="0" sz="1200" spc="-5">
                <a:latin typeface="Arial"/>
                <a:cs typeface="Arial"/>
              </a:rPr>
              <a:t>Disease  </a:t>
            </a:r>
            <a:r>
              <a:rPr dirty="0" sz="1200" spc="-40">
                <a:latin typeface="Arial"/>
                <a:cs typeface="Arial"/>
              </a:rPr>
              <a:t>T</a:t>
            </a:r>
            <a:r>
              <a:rPr dirty="0" sz="1200" spc="-5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eat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t:  </a:t>
            </a:r>
            <a:r>
              <a:rPr dirty="0" sz="1200" spc="-5">
                <a:latin typeface="Arial"/>
                <a:cs typeface="Arial"/>
              </a:rPr>
              <a:t>2</a:t>
            </a:r>
            <a:r>
              <a:rPr dirty="0" baseline="24305" sz="1200" spc="-7">
                <a:latin typeface="Arial"/>
                <a:cs typeface="Arial"/>
              </a:rPr>
              <a:t>nd</a:t>
            </a:r>
            <a:r>
              <a:rPr dirty="0" baseline="24305" sz="1200" spc="127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19821" y="2664714"/>
            <a:ext cx="1001394" cy="1356360"/>
          </a:xfrm>
          <a:prstGeom prst="rect">
            <a:avLst/>
          </a:prstGeom>
          <a:solidFill>
            <a:srgbClr val="B6DF88"/>
          </a:solidFill>
          <a:ln w="38100">
            <a:solidFill>
              <a:srgbClr val="00AF5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algn="ctr" marL="132080" marR="126364" indent="1905">
              <a:lnSpc>
                <a:spcPct val="100000"/>
              </a:lnSpc>
              <a:spcBef>
                <a:spcPts val="925"/>
              </a:spcBef>
            </a:pPr>
            <a:r>
              <a:rPr dirty="0" sz="1200">
                <a:latin typeface="Arial"/>
                <a:cs typeface="Arial"/>
              </a:rPr>
              <a:t>Metastatic  </a:t>
            </a:r>
            <a:r>
              <a:rPr dirty="0" sz="1200" spc="-5">
                <a:latin typeface="Arial"/>
                <a:cs typeface="Arial"/>
              </a:rPr>
              <a:t>Disease  </a:t>
            </a:r>
            <a:r>
              <a:rPr dirty="0" sz="1200" spc="-40">
                <a:latin typeface="Arial"/>
                <a:cs typeface="Arial"/>
              </a:rPr>
              <a:t>T</a:t>
            </a:r>
            <a:r>
              <a:rPr dirty="0" sz="1200" spc="-5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eat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t:  4th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31102" y="2664714"/>
            <a:ext cx="1001394" cy="1356360"/>
          </a:xfrm>
          <a:prstGeom prst="rect">
            <a:avLst/>
          </a:prstGeom>
          <a:solidFill>
            <a:srgbClr val="B6DF88"/>
          </a:solidFill>
          <a:ln w="38100">
            <a:solidFill>
              <a:srgbClr val="00AF5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algn="ctr" marL="132080" marR="127000" indent="1905">
              <a:lnSpc>
                <a:spcPct val="100000"/>
              </a:lnSpc>
              <a:spcBef>
                <a:spcPts val="925"/>
              </a:spcBef>
            </a:pPr>
            <a:r>
              <a:rPr dirty="0" sz="1200">
                <a:latin typeface="Arial"/>
                <a:cs typeface="Arial"/>
              </a:rPr>
              <a:t>Metastatic  </a:t>
            </a:r>
            <a:r>
              <a:rPr dirty="0" sz="1200" spc="-5">
                <a:latin typeface="Arial"/>
                <a:cs typeface="Arial"/>
              </a:rPr>
              <a:t>Disease  </a:t>
            </a:r>
            <a:r>
              <a:rPr dirty="0" sz="1200" spc="-40">
                <a:latin typeface="Arial"/>
                <a:cs typeface="Arial"/>
              </a:rPr>
              <a:t>T</a:t>
            </a:r>
            <a:r>
              <a:rPr dirty="0" sz="1200" spc="-5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eat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t:  </a:t>
            </a:r>
            <a:r>
              <a:rPr dirty="0" sz="1200" spc="-5">
                <a:latin typeface="Arial"/>
                <a:cs typeface="Arial"/>
              </a:rPr>
              <a:t>3rd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Line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919728" y="3649219"/>
            <a:ext cx="212725" cy="353060"/>
            <a:chOff x="3919728" y="3649219"/>
            <a:chExt cx="212725" cy="353060"/>
          </a:xfrm>
        </p:grpSpPr>
        <p:sp>
          <p:nvSpPr>
            <p:cNvPr id="25" name="object 25"/>
            <p:cNvSpPr/>
            <p:nvPr/>
          </p:nvSpPr>
          <p:spPr>
            <a:xfrm>
              <a:off x="3938778" y="3731615"/>
              <a:ext cx="146050" cy="251460"/>
            </a:xfrm>
            <a:custGeom>
              <a:avLst/>
              <a:gdLst/>
              <a:ahLst/>
              <a:cxnLst/>
              <a:rect l="l" t="t" r="r" b="b"/>
              <a:pathLst>
                <a:path w="146050" h="251460">
                  <a:moveTo>
                    <a:pt x="0" y="251358"/>
                  </a:moveTo>
                  <a:lnTo>
                    <a:pt x="14577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025548" y="3649219"/>
              <a:ext cx="107314" cy="127635"/>
            </a:xfrm>
            <a:custGeom>
              <a:avLst/>
              <a:gdLst/>
              <a:ahLst/>
              <a:cxnLst/>
              <a:rect l="l" t="t" r="r" b="b"/>
              <a:pathLst>
                <a:path w="107314" h="127635">
                  <a:moveTo>
                    <a:pt x="106781" y="0"/>
                  </a:moveTo>
                  <a:lnTo>
                    <a:pt x="0" y="70205"/>
                  </a:lnTo>
                  <a:lnTo>
                    <a:pt x="98882" y="127546"/>
                  </a:lnTo>
                  <a:lnTo>
                    <a:pt x="10678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1628394" y="2679954"/>
            <a:ext cx="954405" cy="1149350"/>
          </a:xfrm>
          <a:prstGeom prst="rect">
            <a:avLst/>
          </a:prstGeom>
          <a:solidFill>
            <a:srgbClr val="AFC9E3"/>
          </a:solidFill>
          <a:ln w="19812">
            <a:solidFill>
              <a:srgbClr val="0000C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Times New Roman"/>
              <a:cs typeface="Times New Roman"/>
            </a:endParaRPr>
          </a:p>
          <a:p>
            <a:pPr marL="321310" marR="278765" indent="-78105">
              <a:lnSpc>
                <a:spcPct val="100000"/>
              </a:lnSpc>
              <a:spcBef>
                <a:spcPts val="5"/>
              </a:spcBef>
            </a:pPr>
            <a:r>
              <a:rPr dirty="0" sz="1200" spc="-5">
                <a:latin typeface="Arial"/>
                <a:cs typeface="Arial"/>
              </a:rPr>
              <a:t>Risi</a:t>
            </a:r>
            <a:r>
              <a:rPr dirty="0" sz="1200">
                <a:latin typeface="Arial"/>
                <a:cs typeface="Arial"/>
              </a:rPr>
              <a:t>ng  PSA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951226" y="3541014"/>
            <a:ext cx="988060" cy="1144905"/>
          </a:xfrm>
          <a:prstGeom prst="rect">
            <a:avLst/>
          </a:prstGeom>
          <a:solidFill>
            <a:srgbClr val="B6DF88"/>
          </a:solidFill>
          <a:ln w="38100">
            <a:solidFill>
              <a:srgbClr val="00AF5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imes New Roman"/>
              <a:cs typeface="Times New Roman"/>
            </a:endParaRPr>
          </a:p>
          <a:p>
            <a:pPr marL="144145" marR="138430" indent="182880">
              <a:lnSpc>
                <a:spcPct val="100000"/>
              </a:lnSpc>
            </a:pPr>
            <a:r>
              <a:rPr dirty="0" sz="1200" spc="-5">
                <a:latin typeface="Arial"/>
                <a:cs typeface="Arial"/>
              </a:rPr>
              <a:t>Non-  M</a:t>
            </a:r>
            <a:r>
              <a:rPr dirty="0" sz="1200">
                <a:latin typeface="Arial"/>
                <a:cs typeface="Arial"/>
              </a:rPr>
              <a:t>et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st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-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153405" y="3285738"/>
            <a:ext cx="165100" cy="114300"/>
            <a:chOff x="5153405" y="3285738"/>
            <a:chExt cx="165100" cy="114300"/>
          </a:xfrm>
        </p:grpSpPr>
        <p:sp>
          <p:nvSpPr>
            <p:cNvPr id="30" name="object 30"/>
            <p:cNvSpPr/>
            <p:nvPr/>
          </p:nvSpPr>
          <p:spPr>
            <a:xfrm>
              <a:off x="5153405" y="3342894"/>
              <a:ext cx="69850" cy="0"/>
            </a:xfrm>
            <a:custGeom>
              <a:avLst/>
              <a:gdLst/>
              <a:ahLst/>
              <a:cxnLst/>
              <a:rect l="l" t="t" r="r" b="b"/>
              <a:pathLst>
                <a:path w="69850" h="0">
                  <a:moveTo>
                    <a:pt x="0" y="0"/>
                  </a:moveTo>
                  <a:lnTo>
                    <a:pt x="69342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203700" y="3285738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" name="object 32"/>
          <p:cNvGrpSpPr/>
          <p:nvPr/>
        </p:nvGrpSpPr>
        <p:grpSpPr>
          <a:xfrm>
            <a:off x="6349746" y="3285738"/>
            <a:ext cx="169545" cy="114300"/>
            <a:chOff x="6349746" y="3285738"/>
            <a:chExt cx="169545" cy="114300"/>
          </a:xfrm>
        </p:grpSpPr>
        <p:sp>
          <p:nvSpPr>
            <p:cNvPr id="33" name="object 33"/>
            <p:cNvSpPr/>
            <p:nvPr/>
          </p:nvSpPr>
          <p:spPr>
            <a:xfrm>
              <a:off x="6349746" y="3342894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 h="0">
                  <a:moveTo>
                    <a:pt x="0" y="0"/>
                  </a:moveTo>
                  <a:lnTo>
                    <a:pt x="73914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6404612" y="3285738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5" name="object 35"/>
          <p:cNvGrpSpPr/>
          <p:nvPr/>
        </p:nvGrpSpPr>
        <p:grpSpPr>
          <a:xfrm>
            <a:off x="7550657" y="3285738"/>
            <a:ext cx="169545" cy="114300"/>
            <a:chOff x="7550657" y="3285738"/>
            <a:chExt cx="169545" cy="114300"/>
          </a:xfrm>
        </p:grpSpPr>
        <p:sp>
          <p:nvSpPr>
            <p:cNvPr id="36" name="object 36"/>
            <p:cNvSpPr/>
            <p:nvPr/>
          </p:nvSpPr>
          <p:spPr>
            <a:xfrm>
              <a:off x="7550657" y="3342894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 h="0">
                  <a:moveTo>
                    <a:pt x="0" y="0"/>
                  </a:moveTo>
                  <a:lnTo>
                    <a:pt x="73914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7605524" y="3285738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4152138" y="2664714"/>
            <a:ext cx="1001394" cy="1356360"/>
          </a:xfrm>
          <a:prstGeom prst="rect">
            <a:avLst/>
          </a:prstGeom>
          <a:solidFill>
            <a:srgbClr val="B6DF88"/>
          </a:solidFill>
          <a:ln w="38100">
            <a:solidFill>
              <a:srgbClr val="00AF5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algn="ctr" marL="132080" marR="127000" indent="1905">
              <a:lnSpc>
                <a:spcPct val="100000"/>
              </a:lnSpc>
              <a:spcBef>
                <a:spcPts val="925"/>
              </a:spcBef>
            </a:pPr>
            <a:r>
              <a:rPr dirty="0" sz="1200">
                <a:latin typeface="Arial"/>
                <a:cs typeface="Arial"/>
              </a:rPr>
              <a:t>Metastatic  </a:t>
            </a:r>
            <a:r>
              <a:rPr dirty="0" sz="1200" spc="-5">
                <a:latin typeface="Arial"/>
                <a:cs typeface="Arial"/>
              </a:rPr>
              <a:t>Disease  </a:t>
            </a:r>
            <a:r>
              <a:rPr dirty="0" sz="1200" spc="-40">
                <a:latin typeface="Arial"/>
                <a:cs typeface="Arial"/>
              </a:rPr>
              <a:t>T</a:t>
            </a:r>
            <a:r>
              <a:rPr dirty="0" sz="1200" spc="-5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eat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t:  1</a:t>
            </a:r>
            <a:r>
              <a:rPr dirty="0" baseline="24305" sz="1200">
                <a:latin typeface="Arial"/>
                <a:cs typeface="Arial"/>
              </a:rPr>
              <a:t>st</a:t>
            </a:r>
            <a:r>
              <a:rPr dirty="0" baseline="24305" sz="1200" spc="104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840739" y="339798"/>
            <a:ext cx="311277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5">
                <a:solidFill>
                  <a:srgbClr val="000000"/>
                </a:solidFill>
                <a:latin typeface="Arial"/>
                <a:cs typeface="Arial"/>
              </a:rPr>
              <a:t>Why do we</a:t>
            </a:r>
            <a:r>
              <a:rPr dirty="0" sz="2700" spc="-4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700" spc="-5">
                <a:solidFill>
                  <a:srgbClr val="000000"/>
                </a:solidFill>
                <a:latin typeface="Arial"/>
                <a:cs typeface="Arial"/>
              </a:rPr>
              <a:t>image?</a:t>
            </a:r>
            <a:endParaRPr sz="27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68752" y="1662432"/>
            <a:ext cx="1379220" cy="880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Calibri"/>
                <a:cs typeface="Calibri"/>
              </a:rPr>
              <a:t>Staging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(treatment  </a:t>
            </a:r>
            <a:r>
              <a:rPr dirty="0" sz="1400" spc="-5">
                <a:latin typeface="Calibri"/>
                <a:cs typeface="Calibri"/>
              </a:rPr>
              <a:t>planning)</a:t>
            </a:r>
            <a:endParaRPr sz="1400">
              <a:latin typeface="Calibri"/>
              <a:cs typeface="Calibri"/>
            </a:endParaRPr>
          </a:p>
          <a:p>
            <a:pPr marL="12700" marR="179070">
              <a:lnSpc>
                <a:spcPct val="100000"/>
              </a:lnSpc>
            </a:pPr>
            <a:r>
              <a:rPr dirty="0" sz="1400" spc="5">
                <a:latin typeface="Calibri"/>
                <a:cs typeface="Calibri"/>
              </a:rPr>
              <a:t>R</a:t>
            </a:r>
            <a:r>
              <a:rPr dirty="0" sz="1400">
                <a:latin typeface="Calibri"/>
                <a:cs typeface="Calibri"/>
              </a:rPr>
              <a:t>is</a:t>
            </a:r>
            <a:r>
              <a:rPr dirty="0" sz="1400" spc="-5">
                <a:latin typeface="Calibri"/>
                <a:cs typeface="Calibri"/>
              </a:rPr>
              <a:t>k</a:t>
            </a:r>
            <a:r>
              <a:rPr dirty="0" sz="1400">
                <a:latin typeface="Calibri"/>
                <a:cs typeface="Calibri"/>
              </a:rPr>
              <a:t>-</a:t>
            </a:r>
            <a:r>
              <a:rPr dirty="0" sz="1400" spc="-5">
                <a:latin typeface="Calibri"/>
                <a:cs typeface="Calibri"/>
              </a:rPr>
              <a:t>a</a:t>
            </a:r>
            <a:r>
              <a:rPr dirty="0" sz="1400">
                <a:latin typeface="Calibri"/>
                <a:cs typeface="Calibri"/>
              </a:rPr>
              <a:t>ss</a:t>
            </a:r>
            <a:r>
              <a:rPr dirty="0" sz="1400" spc="-5">
                <a:latin typeface="Calibri"/>
                <a:cs typeface="Calibri"/>
              </a:rPr>
              <a:t>e</a:t>
            </a:r>
            <a:r>
              <a:rPr dirty="0" sz="1400">
                <a:latin typeface="Calibri"/>
                <a:cs typeface="Calibri"/>
              </a:rPr>
              <a:t>ss</a:t>
            </a:r>
            <a:r>
              <a:rPr dirty="0" sz="1400" spc="-10">
                <a:latin typeface="Calibri"/>
                <a:cs typeface="Calibri"/>
              </a:rPr>
              <a:t>m</a:t>
            </a:r>
            <a:r>
              <a:rPr dirty="0" sz="1400" spc="-5">
                <a:latin typeface="Calibri"/>
                <a:cs typeface="Calibri"/>
              </a:rPr>
              <a:t>e</a:t>
            </a:r>
            <a:r>
              <a:rPr dirty="0" sz="1400" spc="-20">
                <a:latin typeface="Calibri"/>
                <a:cs typeface="Calibri"/>
              </a:rPr>
              <a:t>n</a:t>
            </a:r>
            <a:r>
              <a:rPr dirty="0" sz="1400">
                <a:latin typeface="Calibri"/>
                <a:cs typeface="Calibri"/>
              </a:rPr>
              <a:t>t  </a:t>
            </a:r>
            <a:r>
              <a:rPr dirty="0" sz="1400" spc="-10">
                <a:latin typeface="Calibri"/>
                <a:cs typeface="Calibri"/>
              </a:rPr>
              <a:t>(prognostic)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812930" y="1678123"/>
            <a:ext cx="84201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libri"/>
                <a:cs typeface="Calibri"/>
              </a:rPr>
              <a:t>Disease  </a:t>
            </a:r>
            <a:r>
              <a:rPr dirty="0" sz="1400">
                <a:latin typeface="Calibri"/>
                <a:cs typeface="Calibri"/>
              </a:rPr>
              <a:t>lo</a:t>
            </a:r>
            <a:r>
              <a:rPr dirty="0" sz="1400" spc="-20">
                <a:latin typeface="Calibri"/>
                <a:cs typeface="Calibri"/>
              </a:rPr>
              <a:t>c</a:t>
            </a:r>
            <a:r>
              <a:rPr dirty="0" sz="1400" spc="-5">
                <a:latin typeface="Calibri"/>
                <a:cs typeface="Calibri"/>
              </a:rPr>
              <a:t>a</a:t>
            </a:r>
            <a:r>
              <a:rPr dirty="0" sz="1400">
                <a:latin typeface="Calibri"/>
                <a:cs typeface="Calibri"/>
              </a:rPr>
              <a:t>li</a:t>
            </a:r>
            <a:r>
              <a:rPr dirty="0" sz="1400" spc="-30">
                <a:latin typeface="Calibri"/>
                <a:cs typeface="Calibri"/>
              </a:rPr>
              <a:t>z</a:t>
            </a:r>
            <a:r>
              <a:rPr dirty="0" sz="1400" spc="-15">
                <a:latin typeface="Calibri"/>
                <a:cs typeface="Calibri"/>
              </a:rPr>
              <a:t>a</a:t>
            </a:r>
            <a:r>
              <a:rPr dirty="0" sz="1400" spc="-5">
                <a:latin typeface="Calibri"/>
                <a:cs typeface="Calibri"/>
              </a:rPr>
              <a:t>t</a:t>
            </a:r>
            <a:r>
              <a:rPr dirty="0" sz="1400">
                <a:latin typeface="Calibri"/>
                <a:cs typeface="Calibri"/>
              </a:rPr>
              <a:t>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240250" y="804914"/>
            <a:ext cx="4512945" cy="1671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  <a:tab pos="299720" algn="l"/>
              </a:tabLst>
            </a:pPr>
            <a:r>
              <a:rPr dirty="0" sz="1800" spc="-20">
                <a:latin typeface="Calibri"/>
                <a:cs typeface="Calibri"/>
              </a:rPr>
              <a:t>Treatment </a:t>
            </a:r>
            <a:r>
              <a:rPr dirty="0" sz="1800" spc="-10">
                <a:latin typeface="Calibri"/>
                <a:cs typeface="Calibri"/>
              </a:rPr>
              <a:t>prediction </a:t>
            </a:r>
            <a:r>
              <a:rPr dirty="0" sz="1800" spc="-5">
                <a:latin typeface="Calibri"/>
                <a:cs typeface="Calibri"/>
              </a:rPr>
              <a:t>(will </a:t>
            </a:r>
            <a:r>
              <a:rPr dirty="0" sz="1800">
                <a:latin typeface="Calibri"/>
                <a:cs typeface="Calibri"/>
              </a:rPr>
              <a:t>a </a:t>
            </a:r>
            <a:r>
              <a:rPr dirty="0" sz="1800" spc="-10">
                <a:latin typeface="Calibri"/>
                <a:cs typeface="Calibri"/>
              </a:rPr>
              <a:t>treatment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help?)</a:t>
            </a:r>
            <a:endParaRPr sz="1800">
              <a:latin typeface="Calibri"/>
              <a:cs typeface="Calibri"/>
            </a:endParaRPr>
          </a:p>
          <a:p>
            <a:pPr marL="299085" marR="760095" indent="-287020">
              <a:lnSpc>
                <a:spcPct val="100000"/>
              </a:lnSpc>
              <a:buFont typeface="Arial"/>
              <a:buChar char="•"/>
              <a:tabLst>
                <a:tab pos="298450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Response </a:t>
            </a:r>
            <a:r>
              <a:rPr dirty="0" sz="1800" spc="-5">
                <a:latin typeface="Calibri"/>
                <a:cs typeface="Calibri"/>
              </a:rPr>
              <a:t>assessments </a:t>
            </a:r>
            <a:r>
              <a:rPr dirty="0" sz="1800" spc="-10">
                <a:latin typeface="Calibri"/>
                <a:cs typeface="Calibri"/>
              </a:rPr>
              <a:t>(is </a:t>
            </a:r>
            <a:r>
              <a:rPr dirty="0" sz="1800" spc="-5">
                <a:latin typeface="Calibri"/>
                <a:cs typeface="Calibri"/>
              </a:rPr>
              <a:t>the patient  responding?)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8450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Prognostication (how </a:t>
            </a:r>
            <a:r>
              <a:rPr dirty="0" sz="1800" spc="-5">
                <a:latin typeface="Calibri"/>
                <a:cs typeface="Calibri"/>
              </a:rPr>
              <a:t>long will </a:t>
            </a:r>
            <a:r>
              <a:rPr dirty="0" sz="1800">
                <a:latin typeface="Calibri"/>
                <a:cs typeface="Calibri"/>
              </a:rPr>
              <a:t>he</a:t>
            </a:r>
            <a:r>
              <a:rPr dirty="0" sz="1800" spc="8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live?)</a:t>
            </a:r>
            <a:endParaRPr sz="1800">
              <a:latin typeface="Calibri"/>
              <a:cs typeface="Calibri"/>
            </a:endParaRPr>
          </a:p>
          <a:p>
            <a:pPr marL="299085" marR="184785" indent="-287020">
              <a:lnSpc>
                <a:spcPct val="100000"/>
              </a:lnSpc>
              <a:buFont typeface="Arial"/>
              <a:buChar char="•"/>
              <a:tabLst>
                <a:tab pos="298450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Assessing the </a:t>
            </a:r>
            <a:r>
              <a:rPr dirty="0" sz="1800" spc="-10">
                <a:latin typeface="Calibri"/>
                <a:cs typeface="Calibri"/>
              </a:rPr>
              <a:t>targeting </a:t>
            </a:r>
            <a:r>
              <a:rPr dirty="0" sz="1800" spc="-5">
                <a:latin typeface="Calibri"/>
                <a:cs typeface="Calibri"/>
              </a:rPr>
              <a:t>of new drugs </a:t>
            </a:r>
            <a:r>
              <a:rPr dirty="0" sz="1800" spc="-10">
                <a:latin typeface="Calibri"/>
                <a:cs typeface="Calibri"/>
              </a:rPr>
              <a:t>(is </a:t>
            </a:r>
            <a:r>
              <a:rPr dirty="0" sz="1800" spc="-5">
                <a:latin typeface="Calibri"/>
                <a:cs typeface="Calibri"/>
              </a:rPr>
              <a:t>the  drug </a:t>
            </a:r>
            <a:r>
              <a:rPr dirty="0" sz="1800" spc="-10">
                <a:latin typeface="Calibri"/>
                <a:cs typeface="Calibri"/>
              </a:rPr>
              <a:t>hitting </a:t>
            </a:r>
            <a:r>
              <a:rPr dirty="0" sz="1800" spc="-5">
                <a:latin typeface="Calibri"/>
                <a:cs typeface="Calibri"/>
              </a:rPr>
              <a:t>its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target?)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0422" y="4912695"/>
            <a:ext cx="13582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Scher, Morris, et </a:t>
            </a:r>
            <a:r>
              <a:rPr dirty="0" sz="900">
                <a:latin typeface="Calibri"/>
                <a:cs typeface="Calibri"/>
              </a:rPr>
              <a:t>al JCO</a:t>
            </a:r>
            <a:r>
              <a:rPr dirty="0" sz="900" spc="-5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2016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180588" y="4777740"/>
            <a:ext cx="5963920" cy="365760"/>
          </a:xfrm>
          <a:custGeom>
            <a:avLst/>
            <a:gdLst/>
            <a:ahLst/>
            <a:cxnLst/>
            <a:rect l="l" t="t" r="r" b="b"/>
            <a:pathLst>
              <a:path w="5963920" h="365760">
                <a:moveTo>
                  <a:pt x="5963412" y="0"/>
                </a:moveTo>
                <a:lnTo>
                  <a:pt x="0" y="0"/>
                </a:lnTo>
                <a:lnTo>
                  <a:pt x="0" y="365760"/>
                </a:lnTo>
                <a:lnTo>
                  <a:pt x="5963412" y="365760"/>
                </a:lnTo>
                <a:lnTo>
                  <a:pt x="59634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3259290" y="4795325"/>
            <a:ext cx="51638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Progressing </a:t>
            </a:r>
            <a:r>
              <a:rPr dirty="0" sz="1800" spc="-5">
                <a:latin typeface="Calibri"/>
                <a:cs typeface="Calibri"/>
              </a:rPr>
              <a:t>despite </a:t>
            </a:r>
            <a:r>
              <a:rPr dirty="0" sz="1800" spc="-10">
                <a:latin typeface="Calibri"/>
                <a:cs typeface="Calibri"/>
              </a:rPr>
              <a:t>ADT </a:t>
            </a:r>
            <a:r>
              <a:rPr dirty="0" sz="1800" spc="-15">
                <a:latin typeface="Calibri"/>
                <a:cs typeface="Calibri"/>
              </a:rPr>
              <a:t>(testosterone </a:t>
            </a:r>
            <a:r>
              <a:rPr dirty="0" sz="1800" spc="-10">
                <a:latin typeface="Calibri"/>
                <a:cs typeface="Calibri"/>
              </a:rPr>
              <a:t>lowering</a:t>
            </a:r>
            <a:r>
              <a:rPr dirty="0" sz="1800" spc="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agents)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080004" y="4637532"/>
            <a:ext cx="5812790" cy="353695"/>
            <a:chOff x="3080004" y="4637532"/>
            <a:chExt cx="5812790" cy="353695"/>
          </a:xfrm>
        </p:grpSpPr>
        <p:sp>
          <p:nvSpPr>
            <p:cNvPr id="47" name="object 47"/>
            <p:cNvSpPr/>
            <p:nvPr/>
          </p:nvSpPr>
          <p:spPr>
            <a:xfrm>
              <a:off x="3080004" y="4637532"/>
              <a:ext cx="5812535" cy="3535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3127248" y="4668012"/>
              <a:ext cx="5716523" cy="2468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3127248" y="4668013"/>
              <a:ext cx="5716905" cy="247015"/>
            </a:xfrm>
            <a:custGeom>
              <a:avLst/>
              <a:gdLst/>
              <a:ahLst/>
              <a:cxnLst/>
              <a:rect l="l" t="t" r="r" b="b"/>
              <a:pathLst>
                <a:path w="5716905" h="247014">
                  <a:moveTo>
                    <a:pt x="0" y="61722"/>
                  </a:moveTo>
                  <a:lnTo>
                    <a:pt x="5593080" y="61722"/>
                  </a:lnTo>
                  <a:lnTo>
                    <a:pt x="5593080" y="0"/>
                  </a:lnTo>
                  <a:lnTo>
                    <a:pt x="5716524" y="123444"/>
                  </a:lnTo>
                  <a:lnTo>
                    <a:pt x="5593080" y="246888"/>
                  </a:lnTo>
                  <a:lnTo>
                    <a:pt x="5593080" y="185166"/>
                  </a:lnTo>
                  <a:lnTo>
                    <a:pt x="0" y="185166"/>
                  </a:lnTo>
                  <a:lnTo>
                    <a:pt x="0" y="61722"/>
                  </a:lnTo>
                  <a:close/>
                </a:path>
              </a:pathLst>
            </a:custGeom>
            <a:ln w="9144">
              <a:solidFill>
                <a:srgbClr val="2283E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57972" y="2997685"/>
            <a:ext cx="614680" cy="624205"/>
            <a:chOff x="2957972" y="2997685"/>
            <a:chExt cx="614680" cy="624205"/>
          </a:xfrm>
        </p:grpSpPr>
        <p:sp>
          <p:nvSpPr>
            <p:cNvPr id="3" name="object 3"/>
            <p:cNvSpPr/>
            <p:nvPr/>
          </p:nvSpPr>
          <p:spPr>
            <a:xfrm>
              <a:off x="2957972" y="3007588"/>
              <a:ext cx="614680" cy="614680"/>
            </a:xfrm>
            <a:custGeom>
              <a:avLst/>
              <a:gdLst/>
              <a:ahLst/>
              <a:cxnLst/>
              <a:rect l="l" t="t" r="r" b="b"/>
              <a:pathLst>
                <a:path w="614679" h="614679">
                  <a:moveTo>
                    <a:pt x="307124" y="0"/>
                  </a:moveTo>
                  <a:lnTo>
                    <a:pt x="307124" y="307124"/>
                  </a:lnTo>
                  <a:lnTo>
                    <a:pt x="65646" y="117360"/>
                  </a:lnTo>
                  <a:lnTo>
                    <a:pt x="37445" y="160162"/>
                  </a:lnTo>
                  <a:lnTo>
                    <a:pt x="16873" y="206727"/>
                  </a:lnTo>
                  <a:lnTo>
                    <a:pt x="4276" y="256049"/>
                  </a:lnTo>
                  <a:lnTo>
                    <a:pt x="0" y="307124"/>
                  </a:lnTo>
                  <a:lnTo>
                    <a:pt x="3329" y="352505"/>
                  </a:lnTo>
                  <a:lnTo>
                    <a:pt x="13003" y="395820"/>
                  </a:lnTo>
                  <a:lnTo>
                    <a:pt x="28544" y="436592"/>
                  </a:lnTo>
                  <a:lnTo>
                    <a:pt x="49479" y="474347"/>
                  </a:lnTo>
                  <a:lnTo>
                    <a:pt x="75331" y="508609"/>
                  </a:lnTo>
                  <a:lnTo>
                    <a:pt x="105627" y="538904"/>
                  </a:lnTo>
                  <a:lnTo>
                    <a:pt x="139891" y="564756"/>
                  </a:lnTo>
                  <a:lnTo>
                    <a:pt x="177647" y="585691"/>
                  </a:lnTo>
                  <a:lnTo>
                    <a:pt x="218422" y="601232"/>
                  </a:lnTo>
                  <a:lnTo>
                    <a:pt x="261739" y="610905"/>
                  </a:lnTo>
                  <a:lnTo>
                    <a:pt x="307124" y="614235"/>
                  </a:lnTo>
                  <a:lnTo>
                    <a:pt x="352508" y="610905"/>
                  </a:lnTo>
                  <a:lnTo>
                    <a:pt x="395826" y="601232"/>
                  </a:lnTo>
                  <a:lnTo>
                    <a:pt x="436600" y="585691"/>
                  </a:lnTo>
                  <a:lnTo>
                    <a:pt x="474356" y="564756"/>
                  </a:lnTo>
                  <a:lnTo>
                    <a:pt x="508620" y="538904"/>
                  </a:lnTo>
                  <a:lnTo>
                    <a:pt x="538916" y="508609"/>
                  </a:lnTo>
                  <a:lnTo>
                    <a:pt x="564768" y="474347"/>
                  </a:lnTo>
                  <a:lnTo>
                    <a:pt x="585703" y="436592"/>
                  </a:lnTo>
                  <a:lnTo>
                    <a:pt x="601244" y="395820"/>
                  </a:lnTo>
                  <a:lnTo>
                    <a:pt x="610918" y="352505"/>
                  </a:lnTo>
                  <a:lnTo>
                    <a:pt x="614248" y="307124"/>
                  </a:lnTo>
                  <a:lnTo>
                    <a:pt x="610918" y="261739"/>
                  </a:lnTo>
                  <a:lnTo>
                    <a:pt x="601244" y="218422"/>
                  </a:lnTo>
                  <a:lnTo>
                    <a:pt x="585703" y="177647"/>
                  </a:lnTo>
                  <a:lnTo>
                    <a:pt x="564768" y="139891"/>
                  </a:lnTo>
                  <a:lnTo>
                    <a:pt x="538916" y="105627"/>
                  </a:lnTo>
                  <a:lnTo>
                    <a:pt x="508620" y="75331"/>
                  </a:lnTo>
                  <a:lnTo>
                    <a:pt x="474356" y="49479"/>
                  </a:lnTo>
                  <a:lnTo>
                    <a:pt x="436600" y="28544"/>
                  </a:lnTo>
                  <a:lnTo>
                    <a:pt x="395826" y="13003"/>
                  </a:lnTo>
                  <a:lnTo>
                    <a:pt x="352508" y="3329"/>
                  </a:lnTo>
                  <a:lnTo>
                    <a:pt x="30712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023612" y="3007591"/>
              <a:ext cx="241935" cy="307340"/>
            </a:xfrm>
            <a:custGeom>
              <a:avLst/>
              <a:gdLst/>
              <a:ahLst/>
              <a:cxnLst/>
              <a:rect l="l" t="t" r="r" b="b"/>
              <a:pathLst>
                <a:path w="241935" h="307339">
                  <a:moveTo>
                    <a:pt x="241477" y="0"/>
                  </a:moveTo>
                  <a:lnTo>
                    <a:pt x="194914" y="3548"/>
                  </a:lnTo>
                  <a:lnTo>
                    <a:pt x="149930" y="13962"/>
                  </a:lnTo>
                  <a:lnTo>
                    <a:pt x="107237" y="30895"/>
                  </a:lnTo>
                  <a:lnTo>
                    <a:pt x="67544" y="54004"/>
                  </a:lnTo>
                  <a:lnTo>
                    <a:pt x="31561" y="82940"/>
                  </a:lnTo>
                  <a:lnTo>
                    <a:pt x="0" y="117360"/>
                  </a:lnTo>
                  <a:lnTo>
                    <a:pt x="241477" y="307111"/>
                  </a:lnTo>
                  <a:lnTo>
                    <a:pt x="241477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023612" y="3007591"/>
              <a:ext cx="241935" cy="307340"/>
            </a:xfrm>
            <a:custGeom>
              <a:avLst/>
              <a:gdLst/>
              <a:ahLst/>
              <a:cxnLst/>
              <a:rect l="l" t="t" r="r" b="b"/>
              <a:pathLst>
                <a:path w="241935" h="307339">
                  <a:moveTo>
                    <a:pt x="0" y="117360"/>
                  </a:moveTo>
                  <a:lnTo>
                    <a:pt x="31561" y="82940"/>
                  </a:lnTo>
                  <a:lnTo>
                    <a:pt x="67544" y="54004"/>
                  </a:lnTo>
                  <a:lnTo>
                    <a:pt x="107237" y="30895"/>
                  </a:lnTo>
                  <a:lnTo>
                    <a:pt x="149930" y="13962"/>
                  </a:lnTo>
                  <a:lnTo>
                    <a:pt x="194914" y="3548"/>
                  </a:lnTo>
                  <a:lnTo>
                    <a:pt x="241477" y="0"/>
                  </a:lnTo>
                  <a:lnTo>
                    <a:pt x="241477" y="307111"/>
                  </a:lnTo>
                  <a:lnTo>
                    <a:pt x="0" y="11736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2878073" y="3867150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>
                <a:moveTo>
                  <a:pt x="111251" y="0"/>
                </a:moveTo>
                <a:lnTo>
                  <a:pt x="0" y="0"/>
                </a:lnTo>
                <a:lnTo>
                  <a:pt x="0" y="111252"/>
                </a:lnTo>
                <a:lnTo>
                  <a:pt x="111251" y="111252"/>
                </a:lnTo>
                <a:lnTo>
                  <a:pt x="111251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61182" y="3867150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>
                <a:moveTo>
                  <a:pt x="111251" y="0"/>
                </a:moveTo>
                <a:lnTo>
                  <a:pt x="0" y="0"/>
                </a:lnTo>
                <a:lnTo>
                  <a:pt x="0" y="111252"/>
                </a:lnTo>
                <a:lnTo>
                  <a:pt x="111251" y="111252"/>
                </a:lnTo>
                <a:lnTo>
                  <a:pt x="111251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5304395" y="2997688"/>
            <a:ext cx="614680" cy="624205"/>
            <a:chOff x="5304395" y="2997688"/>
            <a:chExt cx="614680" cy="624205"/>
          </a:xfrm>
        </p:grpSpPr>
        <p:sp>
          <p:nvSpPr>
            <p:cNvPr id="9" name="object 9"/>
            <p:cNvSpPr/>
            <p:nvPr/>
          </p:nvSpPr>
          <p:spPr>
            <a:xfrm>
              <a:off x="5304395" y="3007589"/>
              <a:ext cx="614680" cy="614680"/>
            </a:xfrm>
            <a:custGeom>
              <a:avLst/>
              <a:gdLst/>
              <a:ahLst/>
              <a:cxnLst/>
              <a:rect l="l" t="t" r="r" b="b"/>
              <a:pathLst>
                <a:path w="614679" h="614679">
                  <a:moveTo>
                    <a:pt x="307124" y="0"/>
                  </a:moveTo>
                  <a:lnTo>
                    <a:pt x="307124" y="307124"/>
                  </a:lnTo>
                  <a:lnTo>
                    <a:pt x="83248" y="96875"/>
                  </a:lnTo>
                  <a:lnTo>
                    <a:pt x="54054" y="133109"/>
                  </a:lnTo>
                  <a:lnTo>
                    <a:pt x="30841" y="172986"/>
                  </a:lnTo>
                  <a:lnTo>
                    <a:pt x="13901" y="215770"/>
                  </a:lnTo>
                  <a:lnTo>
                    <a:pt x="3523" y="260727"/>
                  </a:lnTo>
                  <a:lnTo>
                    <a:pt x="0" y="307124"/>
                  </a:lnTo>
                  <a:lnTo>
                    <a:pt x="3329" y="352505"/>
                  </a:lnTo>
                  <a:lnTo>
                    <a:pt x="13003" y="395820"/>
                  </a:lnTo>
                  <a:lnTo>
                    <a:pt x="28544" y="436592"/>
                  </a:lnTo>
                  <a:lnTo>
                    <a:pt x="49479" y="474347"/>
                  </a:lnTo>
                  <a:lnTo>
                    <a:pt x="75331" y="508609"/>
                  </a:lnTo>
                  <a:lnTo>
                    <a:pt x="105627" y="538904"/>
                  </a:lnTo>
                  <a:lnTo>
                    <a:pt x="139891" y="564756"/>
                  </a:lnTo>
                  <a:lnTo>
                    <a:pt x="177647" y="585691"/>
                  </a:lnTo>
                  <a:lnTo>
                    <a:pt x="218422" y="601232"/>
                  </a:lnTo>
                  <a:lnTo>
                    <a:pt x="261739" y="610905"/>
                  </a:lnTo>
                  <a:lnTo>
                    <a:pt x="307124" y="614235"/>
                  </a:lnTo>
                  <a:lnTo>
                    <a:pt x="352508" y="610905"/>
                  </a:lnTo>
                  <a:lnTo>
                    <a:pt x="395826" y="601232"/>
                  </a:lnTo>
                  <a:lnTo>
                    <a:pt x="436600" y="585691"/>
                  </a:lnTo>
                  <a:lnTo>
                    <a:pt x="474356" y="564756"/>
                  </a:lnTo>
                  <a:lnTo>
                    <a:pt x="508620" y="538904"/>
                  </a:lnTo>
                  <a:lnTo>
                    <a:pt x="538916" y="508609"/>
                  </a:lnTo>
                  <a:lnTo>
                    <a:pt x="564768" y="474347"/>
                  </a:lnTo>
                  <a:lnTo>
                    <a:pt x="585703" y="436592"/>
                  </a:lnTo>
                  <a:lnTo>
                    <a:pt x="601244" y="395820"/>
                  </a:lnTo>
                  <a:lnTo>
                    <a:pt x="610918" y="352505"/>
                  </a:lnTo>
                  <a:lnTo>
                    <a:pt x="614248" y="307124"/>
                  </a:lnTo>
                  <a:lnTo>
                    <a:pt x="610918" y="261739"/>
                  </a:lnTo>
                  <a:lnTo>
                    <a:pt x="601244" y="218422"/>
                  </a:lnTo>
                  <a:lnTo>
                    <a:pt x="585703" y="177647"/>
                  </a:lnTo>
                  <a:lnTo>
                    <a:pt x="564768" y="139891"/>
                  </a:lnTo>
                  <a:lnTo>
                    <a:pt x="538916" y="105627"/>
                  </a:lnTo>
                  <a:lnTo>
                    <a:pt x="508620" y="75331"/>
                  </a:lnTo>
                  <a:lnTo>
                    <a:pt x="474356" y="49479"/>
                  </a:lnTo>
                  <a:lnTo>
                    <a:pt x="436600" y="28544"/>
                  </a:lnTo>
                  <a:lnTo>
                    <a:pt x="395826" y="13003"/>
                  </a:lnTo>
                  <a:lnTo>
                    <a:pt x="352508" y="3329"/>
                  </a:lnTo>
                  <a:lnTo>
                    <a:pt x="30712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387638" y="3007596"/>
              <a:ext cx="224154" cy="307340"/>
            </a:xfrm>
            <a:custGeom>
              <a:avLst/>
              <a:gdLst/>
              <a:ahLst/>
              <a:cxnLst/>
              <a:rect l="l" t="t" r="r" b="b"/>
              <a:pathLst>
                <a:path w="224154" h="307339">
                  <a:moveTo>
                    <a:pt x="223875" y="0"/>
                  </a:moveTo>
                  <a:lnTo>
                    <a:pt x="173603" y="4139"/>
                  </a:lnTo>
                  <a:lnTo>
                    <a:pt x="125157" y="16295"/>
                  </a:lnTo>
                  <a:lnTo>
                    <a:pt x="79460" y="36067"/>
                  </a:lnTo>
                  <a:lnTo>
                    <a:pt x="37434" y="63060"/>
                  </a:lnTo>
                  <a:lnTo>
                    <a:pt x="0" y="96875"/>
                  </a:lnTo>
                  <a:lnTo>
                    <a:pt x="223875" y="307111"/>
                  </a:lnTo>
                  <a:lnTo>
                    <a:pt x="223875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387638" y="3007594"/>
              <a:ext cx="224154" cy="307340"/>
            </a:xfrm>
            <a:custGeom>
              <a:avLst/>
              <a:gdLst/>
              <a:ahLst/>
              <a:cxnLst/>
              <a:rect l="l" t="t" r="r" b="b"/>
              <a:pathLst>
                <a:path w="224154" h="307339">
                  <a:moveTo>
                    <a:pt x="0" y="96875"/>
                  </a:moveTo>
                  <a:lnTo>
                    <a:pt x="37434" y="63060"/>
                  </a:lnTo>
                  <a:lnTo>
                    <a:pt x="79460" y="36067"/>
                  </a:lnTo>
                  <a:lnTo>
                    <a:pt x="125157" y="16295"/>
                  </a:lnTo>
                  <a:lnTo>
                    <a:pt x="173603" y="4139"/>
                  </a:lnTo>
                  <a:lnTo>
                    <a:pt x="223875" y="0"/>
                  </a:lnTo>
                  <a:lnTo>
                    <a:pt x="223875" y="307111"/>
                  </a:lnTo>
                  <a:lnTo>
                    <a:pt x="0" y="96875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5223509" y="3867150"/>
            <a:ext cx="113030" cy="111760"/>
          </a:xfrm>
          <a:custGeom>
            <a:avLst/>
            <a:gdLst/>
            <a:ahLst/>
            <a:cxnLst/>
            <a:rect l="l" t="t" r="r" b="b"/>
            <a:pathLst>
              <a:path w="113029" h="111760">
                <a:moveTo>
                  <a:pt x="112775" y="0"/>
                </a:moveTo>
                <a:lnTo>
                  <a:pt x="0" y="0"/>
                </a:lnTo>
                <a:lnTo>
                  <a:pt x="0" y="111252"/>
                </a:lnTo>
                <a:lnTo>
                  <a:pt x="112775" y="111252"/>
                </a:lnTo>
                <a:lnTo>
                  <a:pt x="112775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708141" y="3867150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>
                <a:moveTo>
                  <a:pt x="111251" y="0"/>
                </a:moveTo>
                <a:lnTo>
                  <a:pt x="0" y="0"/>
                </a:lnTo>
                <a:lnTo>
                  <a:pt x="0" y="111252"/>
                </a:lnTo>
                <a:lnTo>
                  <a:pt x="111251" y="111252"/>
                </a:lnTo>
                <a:lnTo>
                  <a:pt x="111251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4" name="object 14"/>
          <p:cNvGrpSpPr/>
          <p:nvPr/>
        </p:nvGrpSpPr>
        <p:grpSpPr>
          <a:xfrm>
            <a:off x="7605661" y="2997680"/>
            <a:ext cx="615950" cy="625475"/>
            <a:chOff x="7605661" y="2997680"/>
            <a:chExt cx="615950" cy="625475"/>
          </a:xfrm>
        </p:grpSpPr>
        <p:sp>
          <p:nvSpPr>
            <p:cNvPr id="15" name="object 15"/>
            <p:cNvSpPr/>
            <p:nvPr/>
          </p:nvSpPr>
          <p:spPr>
            <a:xfrm>
              <a:off x="7605661" y="3007589"/>
              <a:ext cx="615950" cy="615950"/>
            </a:xfrm>
            <a:custGeom>
              <a:avLst/>
              <a:gdLst/>
              <a:ahLst/>
              <a:cxnLst/>
              <a:rect l="l" t="t" r="r" b="b"/>
              <a:pathLst>
                <a:path w="615950" h="615950">
                  <a:moveTo>
                    <a:pt x="307733" y="0"/>
                  </a:moveTo>
                  <a:lnTo>
                    <a:pt x="307733" y="307733"/>
                  </a:lnTo>
                  <a:lnTo>
                    <a:pt x="56527" y="129997"/>
                  </a:lnTo>
                  <a:lnTo>
                    <a:pt x="32179" y="170739"/>
                  </a:lnTo>
                  <a:lnTo>
                    <a:pt x="14471" y="214479"/>
                  </a:lnTo>
                  <a:lnTo>
                    <a:pt x="3660" y="260411"/>
                  </a:lnTo>
                  <a:lnTo>
                    <a:pt x="0" y="307733"/>
                  </a:lnTo>
                  <a:lnTo>
                    <a:pt x="3336" y="353206"/>
                  </a:lnTo>
                  <a:lnTo>
                    <a:pt x="13029" y="396608"/>
                  </a:lnTo>
                  <a:lnTo>
                    <a:pt x="28602" y="437461"/>
                  </a:lnTo>
                  <a:lnTo>
                    <a:pt x="49579" y="475291"/>
                  </a:lnTo>
                  <a:lnTo>
                    <a:pt x="75483" y="509622"/>
                  </a:lnTo>
                  <a:lnTo>
                    <a:pt x="105839" y="539976"/>
                  </a:lnTo>
                  <a:lnTo>
                    <a:pt x="140171" y="565879"/>
                  </a:lnTo>
                  <a:lnTo>
                    <a:pt x="178003" y="586854"/>
                  </a:lnTo>
                  <a:lnTo>
                    <a:pt x="218858" y="602426"/>
                  </a:lnTo>
                  <a:lnTo>
                    <a:pt x="262260" y="612118"/>
                  </a:lnTo>
                  <a:lnTo>
                    <a:pt x="307733" y="615454"/>
                  </a:lnTo>
                  <a:lnTo>
                    <a:pt x="353207" y="612118"/>
                  </a:lnTo>
                  <a:lnTo>
                    <a:pt x="396609" y="602426"/>
                  </a:lnTo>
                  <a:lnTo>
                    <a:pt x="437464" y="586854"/>
                  </a:lnTo>
                  <a:lnTo>
                    <a:pt x="475295" y="565879"/>
                  </a:lnTo>
                  <a:lnTo>
                    <a:pt x="509627" y="539976"/>
                  </a:lnTo>
                  <a:lnTo>
                    <a:pt x="539983" y="509622"/>
                  </a:lnTo>
                  <a:lnTo>
                    <a:pt x="565888" y="475291"/>
                  </a:lnTo>
                  <a:lnTo>
                    <a:pt x="586865" y="437461"/>
                  </a:lnTo>
                  <a:lnTo>
                    <a:pt x="602437" y="396608"/>
                  </a:lnTo>
                  <a:lnTo>
                    <a:pt x="612130" y="353206"/>
                  </a:lnTo>
                  <a:lnTo>
                    <a:pt x="615467" y="307733"/>
                  </a:lnTo>
                  <a:lnTo>
                    <a:pt x="612130" y="262257"/>
                  </a:lnTo>
                  <a:lnTo>
                    <a:pt x="602437" y="218853"/>
                  </a:lnTo>
                  <a:lnTo>
                    <a:pt x="586865" y="177997"/>
                  </a:lnTo>
                  <a:lnTo>
                    <a:pt x="565888" y="140166"/>
                  </a:lnTo>
                  <a:lnTo>
                    <a:pt x="539983" y="105834"/>
                  </a:lnTo>
                  <a:lnTo>
                    <a:pt x="509627" y="75479"/>
                  </a:lnTo>
                  <a:lnTo>
                    <a:pt x="475295" y="49575"/>
                  </a:lnTo>
                  <a:lnTo>
                    <a:pt x="437464" y="28600"/>
                  </a:lnTo>
                  <a:lnTo>
                    <a:pt x="396609" y="13028"/>
                  </a:lnTo>
                  <a:lnTo>
                    <a:pt x="353207" y="3336"/>
                  </a:lnTo>
                  <a:lnTo>
                    <a:pt x="307733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662183" y="3007586"/>
              <a:ext cx="251460" cy="307975"/>
            </a:xfrm>
            <a:custGeom>
              <a:avLst/>
              <a:gdLst/>
              <a:ahLst/>
              <a:cxnLst/>
              <a:rect l="l" t="t" r="r" b="b"/>
              <a:pathLst>
                <a:path w="251459" h="307975">
                  <a:moveTo>
                    <a:pt x="251206" y="0"/>
                  </a:moveTo>
                  <a:lnTo>
                    <a:pt x="201930" y="3967"/>
                  </a:lnTo>
                  <a:lnTo>
                    <a:pt x="154514" y="15584"/>
                  </a:lnTo>
                  <a:lnTo>
                    <a:pt x="109786" y="34423"/>
                  </a:lnTo>
                  <a:lnTo>
                    <a:pt x="68573" y="60056"/>
                  </a:lnTo>
                  <a:lnTo>
                    <a:pt x="31702" y="92057"/>
                  </a:lnTo>
                  <a:lnTo>
                    <a:pt x="0" y="129997"/>
                  </a:lnTo>
                  <a:lnTo>
                    <a:pt x="251206" y="307733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662183" y="3007586"/>
              <a:ext cx="251460" cy="307975"/>
            </a:xfrm>
            <a:custGeom>
              <a:avLst/>
              <a:gdLst/>
              <a:ahLst/>
              <a:cxnLst/>
              <a:rect l="l" t="t" r="r" b="b"/>
              <a:pathLst>
                <a:path w="251459" h="307975">
                  <a:moveTo>
                    <a:pt x="0" y="129997"/>
                  </a:moveTo>
                  <a:lnTo>
                    <a:pt x="31702" y="92057"/>
                  </a:lnTo>
                  <a:lnTo>
                    <a:pt x="68573" y="60056"/>
                  </a:lnTo>
                  <a:lnTo>
                    <a:pt x="109786" y="34423"/>
                  </a:lnTo>
                  <a:lnTo>
                    <a:pt x="154514" y="15584"/>
                  </a:lnTo>
                  <a:lnTo>
                    <a:pt x="201930" y="3967"/>
                  </a:lnTo>
                  <a:lnTo>
                    <a:pt x="251206" y="0"/>
                  </a:lnTo>
                  <a:lnTo>
                    <a:pt x="251206" y="307733"/>
                  </a:lnTo>
                  <a:lnTo>
                    <a:pt x="0" y="12999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/>
          <p:nvPr/>
        </p:nvSpPr>
        <p:spPr>
          <a:xfrm>
            <a:off x="7526273" y="3867150"/>
            <a:ext cx="111760" cy="113030"/>
          </a:xfrm>
          <a:custGeom>
            <a:avLst/>
            <a:gdLst/>
            <a:ahLst/>
            <a:cxnLst/>
            <a:rect l="l" t="t" r="r" b="b"/>
            <a:pathLst>
              <a:path w="111759" h="113029">
                <a:moveTo>
                  <a:pt x="111251" y="0"/>
                </a:moveTo>
                <a:lnTo>
                  <a:pt x="0" y="0"/>
                </a:lnTo>
                <a:lnTo>
                  <a:pt x="0" y="112775"/>
                </a:lnTo>
                <a:lnTo>
                  <a:pt x="111251" y="112775"/>
                </a:lnTo>
                <a:lnTo>
                  <a:pt x="111251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009381" y="3867150"/>
            <a:ext cx="113030" cy="113030"/>
          </a:xfrm>
          <a:custGeom>
            <a:avLst/>
            <a:gdLst/>
            <a:ahLst/>
            <a:cxnLst/>
            <a:rect l="l" t="t" r="r" b="b"/>
            <a:pathLst>
              <a:path w="113029" h="113029">
                <a:moveTo>
                  <a:pt x="112775" y="0"/>
                </a:moveTo>
                <a:lnTo>
                  <a:pt x="0" y="0"/>
                </a:lnTo>
                <a:lnTo>
                  <a:pt x="0" y="112775"/>
                </a:lnTo>
                <a:lnTo>
                  <a:pt x="112775" y="112775"/>
                </a:lnTo>
                <a:lnTo>
                  <a:pt x="112775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98258" y="0"/>
          <a:ext cx="8942070" cy="4166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650"/>
                <a:gridCol w="154304"/>
                <a:gridCol w="1648460"/>
                <a:gridCol w="2281555"/>
                <a:gridCol w="2281554"/>
                <a:gridCol w="2281554"/>
              </a:tblGrid>
              <a:tr h="72847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985E1"/>
                    </a:solidFill>
                  </a:tcPr>
                </a:tc>
                <a:tc gridSpan="4" rowSpan="2">
                  <a:txBody>
                    <a:bodyPr/>
                    <a:lstStyle/>
                    <a:p>
                      <a:pPr marL="56515" marR="470534">
                        <a:lnSpc>
                          <a:spcPct val="100000"/>
                        </a:lnSpc>
                        <a:spcBef>
                          <a:spcPts val="75"/>
                        </a:spcBef>
                        <a:tabLst>
                          <a:tab pos="4107179" algn="l"/>
                        </a:tabLst>
                      </a:pPr>
                      <a:r>
                        <a:rPr dirty="0" sz="3000" spc="-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Diagnostic </a:t>
                      </a:r>
                      <a:r>
                        <a:rPr dirty="0" sz="3000" spc="-1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Performance </a:t>
                      </a:r>
                      <a:r>
                        <a:rPr dirty="0" sz="30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baseline="25000" sz="30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r>
                        <a:rPr dirty="0" sz="30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F-DCFPyL </a:t>
                      </a:r>
                      <a:r>
                        <a:rPr dirty="0" sz="3000" spc="-3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PET/CT </a:t>
                      </a:r>
                      <a:r>
                        <a:rPr dirty="0" sz="30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in  Biochemical</a:t>
                      </a:r>
                      <a:r>
                        <a:rPr dirty="0" sz="3000" spc="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000" spc="-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Recurrence:	Correct Localization</a:t>
                      </a:r>
                      <a:r>
                        <a:rPr dirty="0" sz="3000" spc="-7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000" spc="-2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Rate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540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6429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52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634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1642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 rowSpan="2"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All subjects</a:t>
                      </a:r>
                      <a:r>
                        <a:rPr dirty="0" sz="1200" spc="-2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(N=208)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8727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3B3A6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21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  <a:solidFill>
                      <a:srgbClr val="B3B3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spc="-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Reader </a:t>
                      </a: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spc="-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Reader </a:t>
                      </a: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spc="-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Reader </a:t>
                      </a: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  <a:tr h="546884">
                <a:tc gridSpan="3">
                  <a:txBody>
                    <a:bodyPr/>
                    <a:lstStyle/>
                    <a:p>
                      <a:pPr marL="68580" marR="7620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Positive </a:t>
                      </a:r>
                      <a:r>
                        <a:rPr dirty="0" baseline="24305" sz="1200" spc="-7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F-DCFPyL </a:t>
                      </a:r>
                      <a:r>
                        <a:rPr dirty="0" sz="1200" spc="-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Scan </a:t>
                      </a: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on 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Subject </a:t>
                      </a:r>
                      <a:r>
                        <a:rPr dirty="0" sz="1200" spc="-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Level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(Detection</a:t>
                      </a:r>
                      <a:r>
                        <a:rPr dirty="0" sz="1200" spc="-2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Rate)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4455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137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(65.9%)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124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(59.6%)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123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(59.1%)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  <a:tr h="298052">
                <a:tc gridSpan="3"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Unevaluable*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33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5475">
                <a:tc gridSpan="3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CLR</a:t>
                      </a:r>
                      <a:r>
                        <a:rPr dirty="0" sz="1200" spc="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(TP/(TP+FP))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89/104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87/100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84/99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477973"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85.6%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(95% </a:t>
                      </a: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CI 78.8, 92.3)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9258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60960">
                        <a:lnSpc>
                          <a:spcPct val="100000"/>
                        </a:lnSpc>
                      </a:pPr>
                      <a:r>
                        <a:rPr dirty="0" sz="13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73760">
                        <a:lnSpc>
                          <a:spcPct val="100000"/>
                        </a:lnSpc>
                        <a:tabLst>
                          <a:tab pos="1357630" algn="l"/>
                        </a:tabLst>
                      </a:pPr>
                      <a:r>
                        <a:rPr dirty="0" sz="1600" spc="-5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TP	FP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2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87.0%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(95% </a:t>
                      </a: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CI 80.4, 93.6</a:t>
                      </a:r>
                      <a:r>
                        <a:rPr dirty="0" sz="1200" spc="1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1219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4019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3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87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38530">
                        <a:lnSpc>
                          <a:spcPct val="100000"/>
                        </a:lnSpc>
                        <a:tabLst>
                          <a:tab pos="1422400" algn="l"/>
                        </a:tabLst>
                      </a:pPr>
                      <a:r>
                        <a:rPr dirty="0" sz="1600" spc="-5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TP	FP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68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84.8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(95% </a:t>
                      </a: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CI 77.8,</a:t>
                      </a:r>
                      <a:r>
                        <a:rPr dirty="0" sz="1200" spc="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91.9)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0330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 marL="442595">
                        <a:lnSpc>
                          <a:spcPct val="100000"/>
                        </a:lnSpc>
                      </a:pPr>
                      <a:r>
                        <a:rPr dirty="0" sz="13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84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58850">
                        <a:lnSpc>
                          <a:spcPct val="100000"/>
                        </a:lnSpc>
                        <a:tabLst>
                          <a:tab pos="1442720" algn="l"/>
                        </a:tabLst>
                      </a:pPr>
                      <a:r>
                        <a:rPr dirty="0" sz="1600" spc="-5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TP	FP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195638" y="4219264"/>
            <a:ext cx="265747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 sz="900" spc="-5" b="1">
                <a:solidFill>
                  <a:srgbClr val="171616"/>
                </a:solidFill>
                <a:latin typeface="Calibri"/>
                <a:cs typeface="Calibri"/>
              </a:rPr>
              <a:t>*SOT not submitted or false negative at the lesion</a:t>
            </a:r>
            <a:r>
              <a:rPr dirty="0" sz="900" spc="125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900" spc="-5" b="1">
                <a:solidFill>
                  <a:srgbClr val="171616"/>
                </a:solidFill>
                <a:latin typeface="Calibri"/>
                <a:cs typeface="Calibri"/>
              </a:rPr>
              <a:t>level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5638" y="4376567"/>
            <a:ext cx="85725" cy="217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00"/>
              </a:lnSpc>
            </a:pPr>
            <a:r>
              <a:rPr dirty="0" sz="1350">
                <a:solidFill>
                  <a:srgbClr val="171616"/>
                </a:solidFill>
                <a:latin typeface="Arial"/>
                <a:cs typeface="Arial"/>
              </a:rPr>
              <a:t>•</a:t>
            </a:r>
            <a:endParaRPr sz="13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0522" y="4403307"/>
            <a:ext cx="7775575" cy="619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85"/>
              </a:lnSpc>
            </a:pPr>
            <a:r>
              <a:rPr dirty="0" sz="1350" spc="-5" b="1">
                <a:solidFill>
                  <a:srgbClr val="171616"/>
                </a:solidFill>
                <a:latin typeface="Calibri"/>
                <a:cs typeface="Calibri"/>
              </a:rPr>
              <a:t>Correct</a:t>
            </a:r>
            <a:r>
              <a:rPr dirty="0" sz="1350" spc="-55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spc="-5" b="1">
                <a:solidFill>
                  <a:srgbClr val="171616"/>
                </a:solidFill>
                <a:latin typeface="Calibri"/>
                <a:cs typeface="Calibri"/>
              </a:rPr>
              <a:t>Localization</a:t>
            </a:r>
            <a:r>
              <a:rPr dirty="0" sz="1350" spc="-45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spc="-5" b="1">
                <a:solidFill>
                  <a:srgbClr val="171616"/>
                </a:solidFill>
                <a:latin typeface="Calibri"/>
                <a:cs typeface="Calibri"/>
              </a:rPr>
              <a:t>Rate</a:t>
            </a:r>
            <a:r>
              <a:rPr dirty="0" sz="1350" spc="-20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spc="-5" b="1">
                <a:solidFill>
                  <a:srgbClr val="171616"/>
                </a:solidFill>
                <a:latin typeface="Calibri"/>
                <a:cs typeface="Calibri"/>
              </a:rPr>
              <a:t>met</a:t>
            </a:r>
            <a:r>
              <a:rPr dirty="0" sz="1350" spc="-25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b="1">
                <a:solidFill>
                  <a:srgbClr val="171616"/>
                </a:solidFill>
                <a:latin typeface="Calibri"/>
                <a:cs typeface="Calibri"/>
              </a:rPr>
              <a:t>the</a:t>
            </a:r>
            <a:r>
              <a:rPr dirty="0" sz="1350" spc="-25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b="1">
                <a:solidFill>
                  <a:srgbClr val="171616"/>
                </a:solidFill>
                <a:latin typeface="Calibri"/>
                <a:cs typeface="Calibri"/>
              </a:rPr>
              <a:t>primary</a:t>
            </a:r>
            <a:r>
              <a:rPr dirty="0" sz="1350" spc="-15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spc="-5" b="1">
                <a:solidFill>
                  <a:srgbClr val="171616"/>
                </a:solidFill>
                <a:latin typeface="Calibri"/>
                <a:cs typeface="Calibri"/>
              </a:rPr>
              <a:t>endpoint,</a:t>
            </a:r>
            <a:r>
              <a:rPr dirty="0" sz="1350" spc="-35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b="1">
                <a:solidFill>
                  <a:srgbClr val="171616"/>
                </a:solidFill>
                <a:latin typeface="Calibri"/>
                <a:cs typeface="Calibri"/>
              </a:rPr>
              <a:t>as</a:t>
            </a:r>
            <a:r>
              <a:rPr dirty="0" sz="1350" spc="-15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b="1">
                <a:solidFill>
                  <a:srgbClr val="171616"/>
                </a:solidFill>
                <a:latin typeface="Calibri"/>
                <a:cs typeface="Calibri"/>
              </a:rPr>
              <a:t>the</a:t>
            </a:r>
            <a:r>
              <a:rPr dirty="0" sz="1350" spc="-20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spc="-5" b="1">
                <a:solidFill>
                  <a:srgbClr val="171616"/>
                </a:solidFill>
                <a:latin typeface="Calibri"/>
                <a:cs typeface="Calibri"/>
              </a:rPr>
              <a:t>lower</a:t>
            </a:r>
            <a:r>
              <a:rPr dirty="0" sz="1350" spc="-25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b="1">
                <a:solidFill>
                  <a:srgbClr val="171616"/>
                </a:solidFill>
                <a:latin typeface="Calibri"/>
                <a:cs typeface="Calibri"/>
              </a:rPr>
              <a:t>limit</a:t>
            </a:r>
            <a:r>
              <a:rPr dirty="0" sz="1350" spc="-15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b="1">
                <a:solidFill>
                  <a:srgbClr val="171616"/>
                </a:solidFill>
                <a:latin typeface="Calibri"/>
                <a:cs typeface="Calibri"/>
              </a:rPr>
              <a:t>of</a:t>
            </a:r>
            <a:r>
              <a:rPr dirty="0" sz="1350" spc="-5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b="1">
                <a:solidFill>
                  <a:srgbClr val="171616"/>
                </a:solidFill>
                <a:latin typeface="Calibri"/>
                <a:cs typeface="Calibri"/>
              </a:rPr>
              <a:t>the</a:t>
            </a:r>
            <a:r>
              <a:rPr dirty="0" sz="1350" spc="-20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b="1">
                <a:solidFill>
                  <a:srgbClr val="171616"/>
                </a:solidFill>
                <a:latin typeface="Calibri"/>
                <a:cs typeface="Calibri"/>
              </a:rPr>
              <a:t>95%</a:t>
            </a:r>
            <a:r>
              <a:rPr dirty="0" sz="1350" spc="5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b="1">
                <a:solidFill>
                  <a:srgbClr val="171616"/>
                </a:solidFill>
                <a:latin typeface="Calibri"/>
                <a:cs typeface="Calibri"/>
              </a:rPr>
              <a:t>CI</a:t>
            </a:r>
            <a:r>
              <a:rPr dirty="0" sz="1350" spc="-15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u="sng" sz="1350" spc="-10" b="1">
                <a:solidFill>
                  <a:srgbClr val="171616"/>
                </a:solidFill>
                <a:uFill>
                  <a:solidFill>
                    <a:srgbClr val="171616"/>
                  </a:solidFill>
                </a:uFill>
                <a:latin typeface="Calibri"/>
                <a:cs typeface="Calibri"/>
              </a:rPr>
              <a:t>far</a:t>
            </a:r>
            <a:r>
              <a:rPr dirty="0" sz="1350" spc="-20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spc="-10" b="1">
                <a:solidFill>
                  <a:srgbClr val="171616"/>
                </a:solidFill>
                <a:latin typeface="Calibri"/>
                <a:cs typeface="Calibri"/>
              </a:rPr>
              <a:t>exceeded</a:t>
            </a:r>
            <a:r>
              <a:rPr dirty="0" sz="1350" spc="-35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b="1">
                <a:solidFill>
                  <a:srgbClr val="171616"/>
                </a:solidFill>
                <a:latin typeface="Calibri"/>
                <a:cs typeface="Calibri"/>
              </a:rPr>
              <a:t>20% </a:t>
            </a:r>
            <a:r>
              <a:rPr dirty="0" sz="1350" spc="-5" b="1">
                <a:solidFill>
                  <a:srgbClr val="171616"/>
                </a:solidFill>
                <a:latin typeface="Calibri"/>
                <a:cs typeface="Calibri"/>
              </a:rPr>
              <a:t>by </a:t>
            </a:r>
            <a:r>
              <a:rPr dirty="0" sz="1350" b="1">
                <a:solidFill>
                  <a:srgbClr val="171616"/>
                </a:solidFill>
                <a:latin typeface="Calibri"/>
                <a:cs typeface="Calibri"/>
              </a:rPr>
              <a:t>all</a:t>
            </a:r>
            <a:r>
              <a:rPr dirty="0" sz="1350" spc="5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b="1">
                <a:solidFill>
                  <a:srgbClr val="171616"/>
                </a:solidFill>
                <a:latin typeface="Calibri"/>
                <a:cs typeface="Calibri"/>
              </a:rPr>
              <a:t>3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350" spc="-10" b="1">
                <a:solidFill>
                  <a:srgbClr val="171616"/>
                </a:solidFill>
                <a:latin typeface="Calibri"/>
                <a:cs typeface="Calibri"/>
              </a:rPr>
              <a:t>readers</a:t>
            </a:r>
            <a:endParaRPr sz="1350">
              <a:latin typeface="Calibri"/>
              <a:cs typeface="Calibri"/>
            </a:endParaRPr>
          </a:p>
          <a:p>
            <a:pPr marL="4060825">
              <a:lnSpc>
                <a:spcPct val="100000"/>
              </a:lnSpc>
              <a:spcBef>
                <a:spcPts val="640"/>
              </a:spcBef>
            </a:pPr>
            <a:r>
              <a:rPr dirty="0" sz="900" spc="-5">
                <a:solidFill>
                  <a:srgbClr val="56A9DD"/>
                </a:solidFill>
                <a:latin typeface="Calibri"/>
                <a:cs typeface="Calibri"/>
              </a:rPr>
              <a:t>Michael </a:t>
            </a:r>
            <a:r>
              <a:rPr dirty="0" sz="900">
                <a:solidFill>
                  <a:srgbClr val="56A9DD"/>
                </a:solidFill>
                <a:latin typeface="Calibri"/>
                <a:cs typeface="Calibri"/>
              </a:rPr>
              <a:t>J. </a:t>
            </a:r>
            <a:r>
              <a:rPr dirty="0" sz="900" spc="-5">
                <a:solidFill>
                  <a:srgbClr val="56A9DD"/>
                </a:solidFill>
                <a:latin typeface="Calibri"/>
                <a:cs typeface="Calibri"/>
              </a:rPr>
              <a:t>Morris, MD, ASCO</a:t>
            </a:r>
            <a:r>
              <a:rPr dirty="0" sz="900" spc="30">
                <a:solidFill>
                  <a:srgbClr val="56A9DD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6A9DD"/>
                </a:solidFill>
                <a:latin typeface="Calibri"/>
                <a:cs typeface="Calibri"/>
              </a:rPr>
              <a:t>2020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57972" y="2997685"/>
            <a:ext cx="614680" cy="624205"/>
            <a:chOff x="2957972" y="2997685"/>
            <a:chExt cx="614680" cy="624205"/>
          </a:xfrm>
        </p:grpSpPr>
        <p:sp>
          <p:nvSpPr>
            <p:cNvPr id="3" name="object 3"/>
            <p:cNvSpPr/>
            <p:nvPr/>
          </p:nvSpPr>
          <p:spPr>
            <a:xfrm>
              <a:off x="2957972" y="3007588"/>
              <a:ext cx="614680" cy="614680"/>
            </a:xfrm>
            <a:custGeom>
              <a:avLst/>
              <a:gdLst/>
              <a:ahLst/>
              <a:cxnLst/>
              <a:rect l="l" t="t" r="r" b="b"/>
              <a:pathLst>
                <a:path w="614679" h="614679">
                  <a:moveTo>
                    <a:pt x="307124" y="0"/>
                  </a:moveTo>
                  <a:lnTo>
                    <a:pt x="307124" y="307124"/>
                  </a:lnTo>
                  <a:lnTo>
                    <a:pt x="65646" y="117360"/>
                  </a:lnTo>
                  <a:lnTo>
                    <a:pt x="37445" y="160162"/>
                  </a:lnTo>
                  <a:lnTo>
                    <a:pt x="16873" y="206727"/>
                  </a:lnTo>
                  <a:lnTo>
                    <a:pt x="4276" y="256049"/>
                  </a:lnTo>
                  <a:lnTo>
                    <a:pt x="0" y="307124"/>
                  </a:lnTo>
                  <a:lnTo>
                    <a:pt x="3329" y="352505"/>
                  </a:lnTo>
                  <a:lnTo>
                    <a:pt x="13003" y="395820"/>
                  </a:lnTo>
                  <a:lnTo>
                    <a:pt x="28544" y="436592"/>
                  </a:lnTo>
                  <a:lnTo>
                    <a:pt x="49479" y="474347"/>
                  </a:lnTo>
                  <a:lnTo>
                    <a:pt x="75331" y="508609"/>
                  </a:lnTo>
                  <a:lnTo>
                    <a:pt x="105627" y="538904"/>
                  </a:lnTo>
                  <a:lnTo>
                    <a:pt x="139891" y="564756"/>
                  </a:lnTo>
                  <a:lnTo>
                    <a:pt x="177647" y="585691"/>
                  </a:lnTo>
                  <a:lnTo>
                    <a:pt x="218422" y="601232"/>
                  </a:lnTo>
                  <a:lnTo>
                    <a:pt x="261739" y="610905"/>
                  </a:lnTo>
                  <a:lnTo>
                    <a:pt x="307124" y="614235"/>
                  </a:lnTo>
                  <a:lnTo>
                    <a:pt x="352508" y="610905"/>
                  </a:lnTo>
                  <a:lnTo>
                    <a:pt x="395826" y="601232"/>
                  </a:lnTo>
                  <a:lnTo>
                    <a:pt x="436600" y="585691"/>
                  </a:lnTo>
                  <a:lnTo>
                    <a:pt x="474356" y="564756"/>
                  </a:lnTo>
                  <a:lnTo>
                    <a:pt x="508620" y="538904"/>
                  </a:lnTo>
                  <a:lnTo>
                    <a:pt x="538916" y="508609"/>
                  </a:lnTo>
                  <a:lnTo>
                    <a:pt x="564768" y="474347"/>
                  </a:lnTo>
                  <a:lnTo>
                    <a:pt x="585703" y="436592"/>
                  </a:lnTo>
                  <a:lnTo>
                    <a:pt x="601244" y="395820"/>
                  </a:lnTo>
                  <a:lnTo>
                    <a:pt x="610918" y="352505"/>
                  </a:lnTo>
                  <a:lnTo>
                    <a:pt x="614248" y="307124"/>
                  </a:lnTo>
                  <a:lnTo>
                    <a:pt x="610918" y="261739"/>
                  </a:lnTo>
                  <a:lnTo>
                    <a:pt x="601244" y="218422"/>
                  </a:lnTo>
                  <a:lnTo>
                    <a:pt x="585703" y="177647"/>
                  </a:lnTo>
                  <a:lnTo>
                    <a:pt x="564768" y="139891"/>
                  </a:lnTo>
                  <a:lnTo>
                    <a:pt x="538916" y="105627"/>
                  </a:lnTo>
                  <a:lnTo>
                    <a:pt x="508620" y="75331"/>
                  </a:lnTo>
                  <a:lnTo>
                    <a:pt x="474356" y="49479"/>
                  </a:lnTo>
                  <a:lnTo>
                    <a:pt x="436600" y="28544"/>
                  </a:lnTo>
                  <a:lnTo>
                    <a:pt x="395826" y="13003"/>
                  </a:lnTo>
                  <a:lnTo>
                    <a:pt x="352508" y="3329"/>
                  </a:lnTo>
                  <a:lnTo>
                    <a:pt x="30712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023612" y="3007591"/>
              <a:ext cx="241935" cy="307340"/>
            </a:xfrm>
            <a:custGeom>
              <a:avLst/>
              <a:gdLst/>
              <a:ahLst/>
              <a:cxnLst/>
              <a:rect l="l" t="t" r="r" b="b"/>
              <a:pathLst>
                <a:path w="241935" h="307339">
                  <a:moveTo>
                    <a:pt x="241477" y="0"/>
                  </a:moveTo>
                  <a:lnTo>
                    <a:pt x="194914" y="3548"/>
                  </a:lnTo>
                  <a:lnTo>
                    <a:pt x="149930" y="13962"/>
                  </a:lnTo>
                  <a:lnTo>
                    <a:pt x="107237" y="30895"/>
                  </a:lnTo>
                  <a:lnTo>
                    <a:pt x="67544" y="54004"/>
                  </a:lnTo>
                  <a:lnTo>
                    <a:pt x="31561" y="82940"/>
                  </a:lnTo>
                  <a:lnTo>
                    <a:pt x="0" y="117360"/>
                  </a:lnTo>
                  <a:lnTo>
                    <a:pt x="241477" y="307111"/>
                  </a:lnTo>
                  <a:lnTo>
                    <a:pt x="241477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023612" y="3007591"/>
              <a:ext cx="241935" cy="307340"/>
            </a:xfrm>
            <a:custGeom>
              <a:avLst/>
              <a:gdLst/>
              <a:ahLst/>
              <a:cxnLst/>
              <a:rect l="l" t="t" r="r" b="b"/>
              <a:pathLst>
                <a:path w="241935" h="307339">
                  <a:moveTo>
                    <a:pt x="0" y="117360"/>
                  </a:moveTo>
                  <a:lnTo>
                    <a:pt x="31561" y="82940"/>
                  </a:lnTo>
                  <a:lnTo>
                    <a:pt x="67544" y="54004"/>
                  </a:lnTo>
                  <a:lnTo>
                    <a:pt x="107237" y="30895"/>
                  </a:lnTo>
                  <a:lnTo>
                    <a:pt x="149930" y="13962"/>
                  </a:lnTo>
                  <a:lnTo>
                    <a:pt x="194914" y="3548"/>
                  </a:lnTo>
                  <a:lnTo>
                    <a:pt x="241477" y="0"/>
                  </a:lnTo>
                  <a:lnTo>
                    <a:pt x="241477" y="307111"/>
                  </a:lnTo>
                  <a:lnTo>
                    <a:pt x="0" y="11736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2878073" y="3867150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>
                <a:moveTo>
                  <a:pt x="111251" y="0"/>
                </a:moveTo>
                <a:lnTo>
                  <a:pt x="0" y="0"/>
                </a:lnTo>
                <a:lnTo>
                  <a:pt x="0" y="111252"/>
                </a:lnTo>
                <a:lnTo>
                  <a:pt x="111251" y="111252"/>
                </a:lnTo>
                <a:lnTo>
                  <a:pt x="111251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61182" y="3867150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>
                <a:moveTo>
                  <a:pt x="111251" y="0"/>
                </a:moveTo>
                <a:lnTo>
                  <a:pt x="0" y="0"/>
                </a:lnTo>
                <a:lnTo>
                  <a:pt x="0" y="111252"/>
                </a:lnTo>
                <a:lnTo>
                  <a:pt x="111251" y="111252"/>
                </a:lnTo>
                <a:lnTo>
                  <a:pt x="111251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5304395" y="2997688"/>
            <a:ext cx="614680" cy="624205"/>
            <a:chOff x="5304395" y="2997688"/>
            <a:chExt cx="614680" cy="624205"/>
          </a:xfrm>
        </p:grpSpPr>
        <p:sp>
          <p:nvSpPr>
            <p:cNvPr id="9" name="object 9"/>
            <p:cNvSpPr/>
            <p:nvPr/>
          </p:nvSpPr>
          <p:spPr>
            <a:xfrm>
              <a:off x="5304395" y="3007589"/>
              <a:ext cx="614680" cy="614680"/>
            </a:xfrm>
            <a:custGeom>
              <a:avLst/>
              <a:gdLst/>
              <a:ahLst/>
              <a:cxnLst/>
              <a:rect l="l" t="t" r="r" b="b"/>
              <a:pathLst>
                <a:path w="614679" h="614679">
                  <a:moveTo>
                    <a:pt x="307124" y="0"/>
                  </a:moveTo>
                  <a:lnTo>
                    <a:pt x="307124" y="307124"/>
                  </a:lnTo>
                  <a:lnTo>
                    <a:pt x="83248" y="96875"/>
                  </a:lnTo>
                  <a:lnTo>
                    <a:pt x="54054" y="133109"/>
                  </a:lnTo>
                  <a:lnTo>
                    <a:pt x="30841" y="172986"/>
                  </a:lnTo>
                  <a:lnTo>
                    <a:pt x="13901" y="215770"/>
                  </a:lnTo>
                  <a:lnTo>
                    <a:pt x="3523" y="260727"/>
                  </a:lnTo>
                  <a:lnTo>
                    <a:pt x="0" y="307124"/>
                  </a:lnTo>
                  <a:lnTo>
                    <a:pt x="3329" y="352505"/>
                  </a:lnTo>
                  <a:lnTo>
                    <a:pt x="13003" y="395820"/>
                  </a:lnTo>
                  <a:lnTo>
                    <a:pt x="28544" y="436592"/>
                  </a:lnTo>
                  <a:lnTo>
                    <a:pt x="49479" y="474347"/>
                  </a:lnTo>
                  <a:lnTo>
                    <a:pt x="75331" y="508609"/>
                  </a:lnTo>
                  <a:lnTo>
                    <a:pt x="105627" y="538904"/>
                  </a:lnTo>
                  <a:lnTo>
                    <a:pt x="139891" y="564756"/>
                  </a:lnTo>
                  <a:lnTo>
                    <a:pt x="177647" y="585691"/>
                  </a:lnTo>
                  <a:lnTo>
                    <a:pt x="218422" y="601232"/>
                  </a:lnTo>
                  <a:lnTo>
                    <a:pt x="261739" y="610905"/>
                  </a:lnTo>
                  <a:lnTo>
                    <a:pt x="307124" y="614235"/>
                  </a:lnTo>
                  <a:lnTo>
                    <a:pt x="352508" y="610905"/>
                  </a:lnTo>
                  <a:lnTo>
                    <a:pt x="395826" y="601232"/>
                  </a:lnTo>
                  <a:lnTo>
                    <a:pt x="436600" y="585691"/>
                  </a:lnTo>
                  <a:lnTo>
                    <a:pt x="474356" y="564756"/>
                  </a:lnTo>
                  <a:lnTo>
                    <a:pt x="508620" y="538904"/>
                  </a:lnTo>
                  <a:lnTo>
                    <a:pt x="538916" y="508609"/>
                  </a:lnTo>
                  <a:lnTo>
                    <a:pt x="564768" y="474347"/>
                  </a:lnTo>
                  <a:lnTo>
                    <a:pt x="585703" y="436592"/>
                  </a:lnTo>
                  <a:lnTo>
                    <a:pt x="601244" y="395820"/>
                  </a:lnTo>
                  <a:lnTo>
                    <a:pt x="610918" y="352505"/>
                  </a:lnTo>
                  <a:lnTo>
                    <a:pt x="614248" y="307124"/>
                  </a:lnTo>
                  <a:lnTo>
                    <a:pt x="610918" y="261739"/>
                  </a:lnTo>
                  <a:lnTo>
                    <a:pt x="601244" y="218422"/>
                  </a:lnTo>
                  <a:lnTo>
                    <a:pt x="585703" y="177647"/>
                  </a:lnTo>
                  <a:lnTo>
                    <a:pt x="564768" y="139891"/>
                  </a:lnTo>
                  <a:lnTo>
                    <a:pt x="538916" y="105627"/>
                  </a:lnTo>
                  <a:lnTo>
                    <a:pt x="508620" y="75331"/>
                  </a:lnTo>
                  <a:lnTo>
                    <a:pt x="474356" y="49479"/>
                  </a:lnTo>
                  <a:lnTo>
                    <a:pt x="436600" y="28544"/>
                  </a:lnTo>
                  <a:lnTo>
                    <a:pt x="395826" y="13003"/>
                  </a:lnTo>
                  <a:lnTo>
                    <a:pt x="352508" y="3329"/>
                  </a:lnTo>
                  <a:lnTo>
                    <a:pt x="30712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387638" y="3007596"/>
              <a:ext cx="224154" cy="307340"/>
            </a:xfrm>
            <a:custGeom>
              <a:avLst/>
              <a:gdLst/>
              <a:ahLst/>
              <a:cxnLst/>
              <a:rect l="l" t="t" r="r" b="b"/>
              <a:pathLst>
                <a:path w="224154" h="307339">
                  <a:moveTo>
                    <a:pt x="223875" y="0"/>
                  </a:moveTo>
                  <a:lnTo>
                    <a:pt x="173603" y="4139"/>
                  </a:lnTo>
                  <a:lnTo>
                    <a:pt x="125157" y="16295"/>
                  </a:lnTo>
                  <a:lnTo>
                    <a:pt x="79460" y="36067"/>
                  </a:lnTo>
                  <a:lnTo>
                    <a:pt x="37434" y="63060"/>
                  </a:lnTo>
                  <a:lnTo>
                    <a:pt x="0" y="96875"/>
                  </a:lnTo>
                  <a:lnTo>
                    <a:pt x="223875" y="307111"/>
                  </a:lnTo>
                  <a:lnTo>
                    <a:pt x="223875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387638" y="3007594"/>
              <a:ext cx="224154" cy="307340"/>
            </a:xfrm>
            <a:custGeom>
              <a:avLst/>
              <a:gdLst/>
              <a:ahLst/>
              <a:cxnLst/>
              <a:rect l="l" t="t" r="r" b="b"/>
              <a:pathLst>
                <a:path w="224154" h="307339">
                  <a:moveTo>
                    <a:pt x="0" y="96875"/>
                  </a:moveTo>
                  <a:lnTo>
                    <a:pt x="37434" y="63060"/>
                  </a:lnTo>
                  <a:lnTo>
                    <a:pt x="79460" y="36067"/>
                  </a:lnTo>
                  <a:lnTo>
                    <a:pt x="125157" y="16295"/>
                  </a:lnTo>
                  <a:lnTo>
                    <a:pt x="173603" y="4139"/>
                  </a:lnTo>
                  <a:lnTo>
                    <a:pt x="223875" y="0"/>
                  </a:lnTo>
                  <a:lnTo>
                    <a:pt x="223875" y="307111"/>
                  </a:lnTo>
                  <a:lnTo>
                    <a:pt x="0" y="96875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5223509" y="3867150"/>
            <a:ext cx="113030" cy="111760"/>
          </a:xfrm>
          <a:custGeom>
            <a:avLst/>
            <a:gdLst/>
            <a:ahLst/>
            <a:cxnLst/>
            <a:rect l="l" t="t" r="r" b="b"/>
            <a:pathLst>
              <a:path w="113029" h="111760">
                <a:moveTo>
                  <a:pt x="112775" y="0"/>
                </a:moveTo>
                <a:lnTo>
                  <a:pt x="0" y="0"/>
                </a:lnTo>
                <a:lnTo>
                  <a:pt x="0" y="111252"/>
                </a:lnTo>
                <a:lnTo>
                  <a:pt x="112775" y="111252"/>
                </a:lnTo>
                <a:lnTo>
                  <a:pt x="112775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708141" y="3867150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>
                <a:moveTo>
                  <a:pt x="111251" y="0"/>
                </a:moveTo>
                <a:lnTo>
                  <a:pt x="0" y="0"/>
                </a:lnTo>
                <a:lnTo>
                  <a:pt x="0" y="111252"/>
                </a:lnTo>
                <a:lnTo>
                  <a:pt x="111251" y="111252"/>
                </a:lnTo>
                <a:lnTo>
                  <a:pt x="111251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4" name="object 14"/>
          <p:cNvGrpSpPr/>
          <p:nvPr/>
        </p:nvGrpSpPr>
        <p:grpSpPr>
          <a:xfrm>
            <a:off x="7605661" y="2997680"/>
            <a:ext cx="615950" cy="625475"/>
            <a:chOff x="7605661" y="2997680"/>
            <a:chExt cx="615950" cy="625475"/>
          </a:xfrm>
        </p:grpSpPr>
        <p:sp>
          <p:nvSpPr>
            <p:cNvPr id="15" name="object 15"/>
            <p:cNvSpPr/>
            <p:nvPr/>
          </p:nvSpPr>
          <p:spPr>
            <a:xfrm>
              <a:off x="7605661" y="3007589"/>
              <a:ext cx="615950" cy="615950"/>
            </a:xfrm>
            <a:custGeom>
              <a:avLst/>
              <a:gdLst/>
              <a:ahLst/>
              <a:cxnLst/>
              <a:rect l="l" t="t" r="r" b="b"/>
              <a:pathLst>
                <a:path w="615950" h="615950">
                  <a:moveTo>
                    <a:pt x="307733" y="0"/>
                  </a:moveTo>
                  <a:lnTo>
                    <a:pt x="307733" y="307733"/>
                  </a:lnTo>
                  <a:lnTo>
                    <a:pt x="56527" y="129997"/>
                  </a:lnTo>
                  <a:lnTo>
                    <a:pt x="32179" y="170739"/>
                  </a:lnTo>
                  <a:lnTo>
                    <a:pt x="14471" y="214479"/>
                  </a:lnTo>
                  <a:lnTo>
                    <a:pt x="3660" y="260411"/>
                  </a:lnTo>
                  <a:lnTo>
                    <a:pt x="0" y="307733"/>
                  </a:lnTo>
                  <a:lnTo>
                    <a:pt x="3336" y="353206"/>
                  </a:lnTo>
                  <a:lnTo>
                    <a:pt x="13029" y="396608"/>
                  </a:lnTo>
                  <a:lnTo>
                    <a:pt x="28602" y="437461"/>
                  </a:lnTo>
                  <a:lnTo>
                    <a:pt x="49579" y="475291"/>
                  </a:lnTo>
                  <a:lnTo>
                    <a:pt x="75483" y="509622"/>
                  </a:lnTo>
                  <a:lnTo>
                    <a:pt x="105839" y="539976"/>
                  </a:lnTo>
                  <a:lnTo>
                    <a:pt x="140171" y="565879"/>
                  </a:lnTo>
                  <a:lnTo>
                    <a:pt x="178003" y="586854"/>
                  </a:lnTo>
                  <a:lnTo>
                    <a:pt x="218858" y="602426"/>
                  </a:lnTo>
                  <a:lnTo>
                    <a:pt x="262260" y="612118"/>
                  </a:lnTo>
                  <a:lnTo>
                    <a:pt x="307733" y="615454"/>
                  </a:lnTo>
                  <a:lnTo>
                    <a:pt x="353207" y="612118"/>
                  </a:lnTo>
                  <a:lnTo>
                    <a:pt x="396609" y="602426"/>
                  </a:lnTo>
                  <a:lnTo>
                    <a:pt x="437464" y="586854"/>
                  </a:lnTo>
                  <a:lnTo>
                    <a:pt x="475295" y="565879"/>
                  </a:lnTo>
                  <a:lnTo>
                    <a:pt x="509627" y="539976"/>
                  </a:lnTo>
                  <a:lnTo>
                    <a:pt x="539983" y="509622"/>
                  </a:lnTo>
                  <a:lnTo>
                    <a:pt x="565888" y="475291"/>
                  </a:lnTo>
                  <a:lnTo>
                    <a:pt x="586865" y="437461"/>
                  </a:lnTo>
                  <a:lnTo>
                    <a:pt x="602437" y="396608"/>
                  </a:lnTo>
                  <a:lnTo>
                    <a:pt x="612130" y="353206"/>
                  </a:lnTo>
                  <a:lnTo>
                    <a:pt x="615467" y="307733"/>
                  </a:lnTo>
                  <a:lnTo>
                    <a:pt x="612130" y="262257"/>
                  </a:lnTo>
                  <a:lnTo>
                    <a:pt x="602437" y="218853"/>
                  </a:lnTo>
                  <a:lnTo>
                    <a:pt x="586865" y="177997"/>
                  </a:lnTo>
                  <a:lnTo>
                    <a:pt x="565888" y="140166"/>
                  </a:lnTo>
                  <a:lnTo>
                    <a:pt x="539983" y="105834"/>
                  </a:lnTo>
                  <a:lnTo>
                    <a:pt x="509627" y="75479"/>
                  </a:lnTo>
                  <a:lnTo>
                    <a:pt x="475295" y="49575"/>
                  </a:lnTo>
                  <a:lnTo>
                    <a:pt x="437464" y="28600"/>
                  </a:lnTo>
                  <a:lnTo>
                    <a:pt x="396609" y="13028"/>
                  </a:lnTo>
                  <a:lnTo>
                    <a:pt x="353207" y="3336"/>
                  </a:lnTo>
                  <a:lnTo>
                    <a:pt x="307733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662183" y="3007586"/>
              <a:ext cx="251460" cy="307975"/>
            </a:xfrm>
            <a:custGeom>
              <a:avLst/>
              <a:gdLst/>
              <a:ahLst/>
              <a:cxnLst/>
              <a:rect l="l" t="t" r="r" b="b"/>
              <a:pathLst>
                <a:path w="251459" h="307975">
                  <a:moveTo>
                    <a:pt x="251206" y="0"/>
                  </a:moveTo>
                  <a:lnTo>
                    <a:pt x="201930" y="3967"/>
                  </a:lnTo>
                  <a:lnTo>
                    <a:pt x="154514" y="15584"/>
                  </a:lnTo>
                  <a:lnTo>
                    <a:pt x="109786" y="34423"/>
                  </a:lnTo>
                  <a:lnTo>
                    <a:pt x="68573" y="60056"/>
                  </a:lnTo>
                  <a:lnTo>
                    <a:pt x="31702" y="92057"/>
                  </a:lnTo>
                  <a:lnTo>
                    <a:pt x="0" y="129997"/>
                  </a:lnTo>
                  <a:lnTo>
                    <a:pt x="251206" y="307733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662183" y="3007586"/>
              <a:ext cx="251460" cy="307975"/>
            </a:xfrm>
            <a:custGeom>
              <a:avLst/>
              <a:gdLst/>
              <a:ahLst/>
              <a:cxnLst/>
              <a:rect l="l" t="t" r="r" b="b"/>
              <a:pathLst>
                <a:path w="251459" h="307975">
                  <a:moveTo>
                    <a:pt x="0" y="129997"/>
                  </a:moveTo>
                  <a:lnTo>
                    <a:pt x="31702" y="92057"/>
                  </a:lnTo>
                  <a:lnTo>
                    <a:pt x="68573" y="60056"/>
                  </a:lnTo>
                  <a:lnTo>
                    <a:pt x="109786" y="34423"/>
                  </a:lnTo>
                  <a:lnTo>
                    <a:pt x="154514" y="15584"/>
                  </a:lnTo>
                  <a:lnTo>
                    <a:pt x="201930" y="3967"/>
                  </a:lnTo>
                  <a:lnTo>
                    <a:pt x="251206" y="0"/>
                  </a:lnTo>
                  <a:lnTo>
                    <a:pt x="251206" y="307733"/>
                  </a:lnTo>
                  <a:lnTo>
                    <a:pt x="0" y="12999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/>
          <p:nvPr/>
        </p:nvSpPr>
        <p:spPr>
          <a:xfrm>
            <a:off x="7526273" y="3867150"/>
            <a:ext cx="111760" cy="113030"/>
          </a:xfrm>
          <a:custGeom>
            <a:avLst/>
            <a:gdLst/>
            <a:ahLst/>
            <a:cxnLst/>
            <a:rect l="l" t="t" r="r" b="b"/>
            <a:pathLst>
              <a:path w="111759" h="113029">
                <a:moveTo>
                  <a:pt x="111251" y="0"/>
                </a:moveTo>
                <a:lnTo>
                  <a:pt x="0" y="0"/>
                </a:lnTo>
                <a:lnTo>
                  <a:pt x="0" y="112775"/>
                </a:lnTo>
                <a:lnTo>
                  <a:pt x="111251" y="112775"/>
                </a:lnTo>
                <a:lnTo>
                  <a:pt x="111251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009381" y="3867150"/>
            <a:ext cx="113030" cy="113030"/>
          </a:xfrm>
          <a:custGeom>
            <a:avLst/>
            <a:gdLst/>
            <a:ahLst/>
            <a:cxnLst/>
            <a:rect l="l" t="t" r="r" b="b"/>
            <a:pathLst>
              <a:path w="113029" h="113029">
                <a:moveTo>
                  <a:pt x="112775" y="0"/>
                </a:moveTo>
                <a:lnTo>
                  <a:pt x="0" y="0"/>
                </a:lnTo>
                <a:lnTo>
                  <a:pt x="0" y="112775"/>
                </a:lnTo>
                <a:lnTo>
                  <a:pt x="112775" y="112775"/>
                </a:lnTo>
                <a:lnTo>
                  <a:pt x="112775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98258" y="0"/>
          <a:ext cx="8935720" cy="4166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650"/>
                <a:gridCol w="154304"/>
                <a:gridCol w="1648460"/>
                <a:gridCol w="2281555"/>
                <a:gridCol w="2281554"/>
                <a:gridCol w="2275204"/>
              </a:tblGrid>
              <a:tr h="72847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985E1"/>
                    </a:solidFill>
                  </a:tcPr>
                </a:tc>
                <a:tc gridSpan="4" rowSpan="2">
                  <a:txBody>
                    <a:bodyPr/>
                    <a:lstStyle/>
                    <a:p>
                      <a:pPr marL="56515" marR="464184">
                        <a:lnSpc>
                          <a:spcPct val="100000"/>
                        </a:lnSpc>
                        <a:spcBef>
                          <a:spcPts val="75"/>
                        </a:spcBef>
                        <a:tabLst>
                          <a:tab pos="4107179" algn="l"/>
                        </a:tabLst>
                      </a:pPr>
                      <a:r>
                        <a:rPr dirty="0" sz="3000" spc="-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Diagnostic </a:t>
                      </a:r>
                      <a:r>
                        <a:rPr dirty="0" sz="3000" spc="-1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Performance </a:t>
                      </a:r>
                      <a:r>
                        <a:rPr dirty="0" sz="30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baseline="25000" sz="30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r>
                        <a:rPr dirty="0" sz="30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F-DCFPyL </a:t>
                      </a:r>
                      <a:r>
                        <a:rPr dirty="0" sz="3000" spc="-3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PET/CT </a:t>
                      </a:r>
                      <a:r>
                        <a:rPr dirty="0" sz="30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in  Biochemical</a:t>
                      </a:r>
                      <a:r>
                        <a:rPr dirty="0" sz="3000" spc="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000" spc="-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Recurrence:	Correct Localization</a:t>
                      </a:r>
                      <a:r>
                        <a:rPr dirty="0" sz="3000" spc="-7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000" spc="-2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Rate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540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6429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52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634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1642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 rowSpan="2"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All subjects</a:t>
                      </a:r>
                      <a:r>
                        <a:rPr dirty="0" sz="1200" spc="-2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(N=208)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8727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3B3A6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21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  <a:solidFill>
                      <a:srgbClr val="B3B3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spc="-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Reader </a:t>
                      </a: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spc="-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Reader </a:t>
                      </a: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spc="-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Reader </a:t>
                      </a: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  <a:tr h="546884">
                <a:tc gridSpan="3">
                  <a:txBody>
                    <a:bodyPr/>
                    <a:lstStyle/>
                    <a:p>
                      <a:pPr marL="68580" marR="7620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Positive </a:t>
                      </a:r>
                      <a:r>
                        <a:rPr dirty="0" baseline="24305" sz="1200" spc="-7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F-DCFPyL </a:t>
                      </a:r>
                      <a:r>
                        <a:rPr dirty="0" sz="1200" spc="-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Scan </a:t>
                      </a: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on 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Subject </a:t>
                      </a:r>
                      <a:r>
                        <a:rPr dirty="0" sz="1200" spc="-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Level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(Detection</a:t>
                      </a:r>
                      <a:r>
                        <a:rPr dirty="0" sz="1200" spc="-2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Rate)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4455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137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(65.9%)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124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(59.6%)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50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123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(59.1%)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  <a:tr h="292607">
                <a:tc gridSpan="3"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Unevaluable*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33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  <a:tr h="310920">
                <a:tc gridSpan="3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CLR</a:t>
                      </a:r>
                      <a:r>
                        <a:rPr dirty="0" sz="1200" spc="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(TP/(TP+FP))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89/104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71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87/100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71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84/99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715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</a:tr>
              <a:tr h="1467954"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85.6%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(95% </a:t>
                      </a: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CI 78.8, 92.3)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9258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60960">
                        <a:lnSpc>
                          <a:spcPct val="100000"/>
                        </a:lnSpc>
                      </a:pPr>
                      <a:r>
                        <a:rPr dirty="0" sz="13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73760">
                        <a:lnSpc>
                          <a:spcPct val="100000"/>
                        </a:lnSpc>
                        <a:tabLst>
                          <a:tab pos="1357630" algn="l"/>
                        </a:tabLst>
                      </a:pPr>
                      <a:r>
                        <a:rPr dirty="0" sz="1600" spc="-5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TP	FP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2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87.0%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(95% </a:t>
                      </a: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CI 80.4, 93.6</a:t>
                      </a:r>
                      <a:r>
                        <a:rPr dirty="0" sz="1200" spc="1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1219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4019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3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87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38530">
                        <a:lnSpc>
                          <a:spcPct val="100000"/>
                        </a:lnSpc>
                        <a:tabLst>
                          <a:tab pos="1422400" algn="l"/>
                        </a:tabLst>
                      </a:pPr>
                      <a:r>
                        <a:rPr dirty="0" sz="1600" spc="-5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TP	FP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68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84.8 </a:t>
                      </a:r>
                      <a:r>
                        <a:rPr dirty="0" sz="1200" spc="-5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(95% </a:t>
                      </a: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CI 77.8,</a:t>
                      </a:r>
                      <a:r>
                        <a:rPr dirty="0" sz="1200" spc="1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131310"/>
                          </a:solidFill>
                          <a:latin typeface="Calibri"/>
                          <a:cs typeface="Calibri"/>
                        </a:rPr>
                        <a:t>91.9)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0330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 marL="449580">
                        <a:lnSpc>
                          <a:spcPct val="100000"/>
                        </a:lnSpc>
                      </a:pPr>
                      <a:r>
                        <a:rPr dirty="0" sz="13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84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58850">
                        <a:lnSpc>
                          <a:spcPct val="100000"/>
                        </a:lnSpc>
                        <a:tabLst>
                          <a:tab pos="1442720" algn="l"/>
                        </a:tabLst>
                      </a:pPr>
                      <a:r>
                        <a:rPr dirty="0" sz="1600" spc="-5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TP	FP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195638" y="4219264"/>
            <a:ext cx="265747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 sz="900" spc="-5" b="1">
                <a:solidFill>
                  <a:srgbClr val="171616"/>
                </a:solidFill>
                <a:latin typeface="Calibri"/>
                <a:cs typeface="Calibri"/>
              </a:rPr>
              <a:t>*SOT not submitted or false negative at the lesion</a:t>
            </a:r>
            <a:r>
              <a:rPr dirty="0" sz="900" spc="125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900" spc="-5" b="1">
                <a:solidFill>
                  <a:srgbClr val="171616"/>
                </a:solidFill>
                <a:latin typeface="Calibri"/>
                <a:cs typeface="Calibri"/>
              </a:rPr>
              <a:t>level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5638" y="4376567"/>
            <a:ext cx="85725" cy="217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00"/>
              </a:lnSpc>
            </a:pPr>
            <a:r>
              <a:rPr dirty="0" sz="1350">
                <a:solidFill>
                  <a:srgbClr val="171616"/>
                </a:solidFill>
                <a:latin typeface="Arial"/>
                <a:cs typeface="Arial"/>
              </a:rPr>
              <a:t>•</a:t>
            </a:r>
            <a:endParaRPr sz="13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0522" y="4403307"/>
            <a:ext cx="7775575" cy="619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85"/>
              </a:lnSpc>
            </a:pPr>
            <a:r>
              <a:rPr dirty="0" sz="1350" spc="-5" b="1">
                <a:solidFill>
                  <a:srgbClr val="171616"/>
                </a:solidFill>
                <a:latin typeface="Calibri"/>
                <a:cs typeface="Calibri"/>
              </a:rPr>
              <a:t>Correct</a:t>
            </a:r>
            <a:r>
              <a:rPr dirty="0" sz="1350" spc="-55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spc="-5" b="1">
                <a:solidFill>
                  <a:srgbClr val="171616"/>
                </a:solidFill>
                <a:latin typeface="Calibri"/>
                <a:cs typeface="Calibri"/>
              </a:rPr>
              <a:t>Localization</a:t>
            </a:r>
            <a:r>
              <a:rPr dirty="0" sz="1350" spc="-45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spc="-5" b="1">
                <a:solidFill>
                  <a:srgbClr val="171616"/>
                </a:solidFill>
                <a:latin typeface="Calibri"/>
                <a:cs typeface="Calibri"/>
              </a:rPr>
              <a:t>Rate</a:t>
            </a:r>
            <a:r>
              <a:rPr dirty="0" sz="1350" spc="-20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spc="-5" b="1">
                <a:solidFill>
                  <a:srgbClr val="171616"/>
                </a:solidFill>
                <a:latin typeface="Calibri"/>
                <a:cs typeface="Calibri"/>
              </a:rPr>
              <a:t>met</a:t>
            </a:r>
            <a:r>
              <a:rPr dirty="0" sz="1350" spc="-25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b="1">
                <a:solidFill>
                  <a:srgbClr val="171616"/>
                </a:solidFill>
                <a:latin typeface="Calibri"/>
                <a:cs typeface="Calibri"/>
              </a:rPr>
              <a:t>the</a:t>
            </a:r>
            <a:r>
              <a:rPr dirty="0" sz="1350" spc="-25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b="1">
                <a:solidFill>
                  <a:srgbClr val="171616"/>
                </a:solidFill>
                <a:latin typeface="Calibri"/>
                <a:cs typeface="Calibri"/>
              </a:rPr>
              <a:t>primary</a:t>
            </a:r>
            <a:r>
              <a:rPr dirty="0" sz="1350" spc="-15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spc="-5" b="1">
                <a:solidFill>
                  <a:srgbClr val="171616"/>
                </a:solidFill>
                <a:latin typeface="Calibri"/>
                <a:cs typeface="Calibri"/>
              </a:rPr>
              <a:t>endpoint,</a:t>
            </a:r>
            <a:r>
              <a:rPr dirty="0" sz="1350" spc="-35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b="1">
                <a:solidFill>
                  <a:srgbClr val="171616"/>
                </a:solidFill>
                <a:latin typeface="Calibri"/>
                <a:cs typeface="Calibri"/>
              </a:rPr>
              <a:t>as</a:t>
            </a:r>
            <a:r>
              <a:rPr dirty="0" sz="1350" spc="-15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b="1">
                <a:solidFill>
                  <a:srgbClr val="171616"/>
                </a:solidFill>
                <a:latin typeface="Calibri"/>
                <a:cs typeface="Calibri"/>
              </a:rPr>
              <a:t>the</a:t>
            </a:r>
            <a:r>
              <a:rPr dirty="0" sz="1350" spc="-20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spc="-5" b="1">
                <a:solidFill>
                  <a:srgbClr val="171616"/>
                </a:solidFill>
                <a:latin typeface="Calibri"/>
                <a:cs typeface="Calibri"/>
              </a:rPr>
              <a:t>lower</a:t>
            </a:r>
            <a:r>
              <a:rPr dirty="0" sz="1350" spc="-25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b="1">
                <a:solidFill>
                  <a:srgbClr val="171616"/>
                </a:solidFill>
                <a:latin typeface="Calibri"/>
                <a:cs typeface="Calibri"/>
              </a:rPr>
              <a:t>limit</a:t>
            </a:r>
            <a:r>
              <a:rPr dirty="0" sz="1350" spc="-15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b="1">
                <a:solidFill>
                  <a:srgbClr val="171616"/>
                </a:solidFill>
                <a:latin typeface="Calibri"/>
                <a:cs typeface="Calibri"/>
              </a:rPr>
              <a:t>of</a:t>
            </a:r>
            <a:r>
              <a:rPr dirty="0" sz="1350" spc="-5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b="1">
                <a:solidFill>
                  <a:srgbClr val="171616"/>
                </a:solidFill>
                <a:latin typeface="Calibri"/>
                <a:cs typeface="Calibri"/>
              </a:rPr>
              <a:t>the</a:t>
            </a:r>
            <a:r>
              <a:rPr dirty="0" sz="1350" spc="-20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b="1">
                <a:solidFill>
                  <a:srgbClr val="171616"/>
                </a:solidFill>
                <a:latin typeface="Calibri"/>
                <a:cs typeface="Calibri"/>
              </a:rPr>
              <a:t>95%</a:t>
            </a:r>
            <a:r>
              <a:rPr dirty="0" sz="1350" spc="5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b="1">
                <a:solidFill>
                  <a:srgbClr val="171616"/>
                </a:solidFill>
                <a:latin typeface="Calibri"/>
                <a:cs typeface="Calibri"/>
              </a:rPr>
              <a:t>CI</a:t>
            </a:r>
            <a:r>
              <a:rPr dirty="0" sz="1350" spc="-15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u="sng" sz="1350" spc="-10" b="1">
                <a:solidFill>
                  <a:srgbClr val="171616"/>
                </a:solidFill>
                <a:uFill>
                  <a:solidFill>
                    <a:srgbClr val="171616"/>
                  </a:solidFill>
                </a:uFill>
                <a:latin typeface="Calibri"/>
                <a:cs typeface="Calibri"/>
              </a:rPr>
              <a:t>far</a:t>
            </a:r>
            <a:r>
              <a:rPr dirty="0" sz="1350" spc="-20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spc="-10" b="1">
                <a:solidFill>
                  <a:srgbClr val="171616"/>
                </a:solidFill>
                <a:latin typeface="Calibri"/>
                <a:cs typeface="Calibri"/>
              </a:rPr>
              <a:t>exceeded</a:t>
            </a:r>
            <a:r>
              <a:rPr dirty="0" sz="1350" spc="-35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b="1">
                <a:solidFill>
                  <a:srgbClr val="171616"/>
                </a:solidFill>
                <a:latin typeface="Calibri"/>
                <a:cs typeface="Calibri"/>
              </a:rPr>
              <a:t>20% </a:t>
            </a:r>
            <a:r>
              <a:rPr dirty="0" sz="1350" spc="-5" b="1">
                <a:solidFill>
                  <a:srgbClr val="171616"/>
                </a:solidFill>
                <a:latin typeface="Calibri"/>
                <a:cs typeface="Calibri"/>
              </a:rPr>
              <a:t>by </a:t>
            </a:r>
            <a:r>
              <a:rPr dirty="0" sz="1350" b="1">
                <a:solidFill>
                  <a:srgbClr val="171616"/>
                </a:solidFill>
                <a:latin typeface="Calibri"/>
                <a:cs typeface="Calibri"/>
              </a:rPr>
              <a:t>all</a:t>
            </a:r>
            <a:r>
              <a:rPr dirty="0" sz="1350" spc="5" b="1">
                <a:solidFill>
                  <a:srgbClr val="171616"/>
                </a:solidFill>
                <a:latin typeface="Calibri"/>
                <a:cs typeface="Calibri"/>
              </a:rPr>
              <a:t> </a:t>
            </a:r>
            <a:r>
              <a:rPr dirty="0" sz="1350" b="1">
                <a:solidFill>
                  <a:srgbClr val="171616"/>
                </a:solidFill>
                <a:latin typeface="Calibri"/>
                <a:cs typeface="Calibri"/>
              </a:rPr>
              <a:t>3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350" spc="-10" b="1">
                <a:solidFill>
                  <a:srgbClr val="171616"/>
                </a:solidFill>
                <a:latin typeface="Calibri"/>
                <a:cs typeface="Calibri"/>
              </a:rPr>
              <a:t>readers</a:t>
            </a:r>
            <a:endParaRPr sz="1350">
              <a:latin typeface="Calibri"/>
              <a:cs typeface="Calibri"/>
            </a:endParaRPr>
          </a:p>
          <a:p>
            <a:pPr marL="4060825">
              <a:lnSpc>
                <a:spcPct val="100000"/>
              </a:lnSpc>
              <a:spcBef>
                <a:spcPts val="640"/>
              </a:spcBef>
            </a:pPr>
            <a:r>
              <a:rPr dirty="0" sz="900" spc="-5">
                <a:solidFill>
                  <a:srgbClr val="56A9DD"/>
                </a:solidFill>
                <a:latin typeface="Calibri"/>
                <a:cs typeface="Calibri"/>
              </a:rPr>
              <a:t>Michael </a:t>
            </a:r>
            <a:r>
              <a:rPr dirty="0" sz="900">
                <a:solidFill>
                  <a:srgbClr val="56A9DD"/>
                </a:solidFill>
                <a:latin typeface="Calibri"/>
                <a:cs typeface="Calibri"/>
              </a:rPr>
              <a:t>J. </a:t>
            </a:r>
            <a:r>
              <a:rPr dirty="0" sz="900" spc="-5">
                <a:solidFill>
                  <a:srgbClr val="56A9DD"/>
                </a:solidFill>
                <a:latin typeface="Calibri"/>
                <a:cs typeface="Calibri"/>
              </a:rPr>
              <a:t>Morris, MD, ASCO</a:t>
            </a:r>
            <a:r>
              <a:rPr dirty="0" sz="900" spc="30">
                <a:solidFill>
                  <a:srgbClr val="56A9DD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6A9DD"/>
                </a:solidFill>
                <a:latin typeface="Calibri"/>
                <a:cs typeface="Calibri"/>
              </a:rPr>
              <a:t>2020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4236" y="0"/>
            <a:ext cx="154305" cy="1557655"/>
            <a:chOff x="364236" y="0"/>
            <a:chExt cx="154305" cy="1557655"/>
          </a:xfrm>
        </p:grpSpPr>
        <p:sp>
          <p:nvSpPr>
            <p:cNvPr id="3" name="object 3"/>
            <p:cNvSpPr/>
            <p:nvPr/>
          </p:nvSpPr>
          <p:spPr>
            <a:xfrm>
              <a:off x="364236" y="0"/>
              <a:ext cx="154305" cy="728980"/>
            </a:xfrm>
            <a:custGeom>
              <a:avLst/>
              <a:gdLst/>
              <a:ahLst/>
              <a:cxnLst/>
              <a:rect l="l" t="t" r="r" b="b"/>
              <a:pathLst>
                <a:path w="154304" h="728980">
                  <a:moveTo>
                    <a:pt x="153911" y="0"/>
                  </a:moveTo>
                  <a:lnTo>
                    <a:pt x="0" y="0"/>
                  </a:lnTo>
                  <a:lnTo>
                    <a:pt x="0" y="728472"/>
                  </a:lnTo>
                  <a:lnTo>
                    <a:pt x="153911" y="728472"/>
                  </a:lnTo>
                  <a:lnTo>
                    <a:pt x="153911" y="0"/>
                  </a:lnTo>
                  <a:close/>
                </a:path>
              </a:pathLst>
            </a:custGeom>
            <a:solidFill>
              <a:srgbClr val="2985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64236" y="728472"/>
              <a:ext cx="154305" cy="302260"/>
            </a:xfrm>
            <a:custGeom>
              <a:avLst/>
              <a:gdLst/>
              <a:ahLst/>
              <a:cxnLst/>
              <a:rect l="l" t="t" r="r" b="b"/>
              <a:pathLst>
                <a:path w="154304" h="302259">
                  <a:moveTo>
                    <a:pt x="153923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153923" y="301751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F164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4236" y="1030224"/>
              <a:ext cx="154305" cy="527685"/>
            </a:xfrm>
            <a:custGeom>
              <a:avLst/>
              <a:gdLst/>
              <a:ahLst/>
              <a:cxnLst/>
              <a:rect l="l" t="t" r="r" b="b"/>
              <a:pathLst>
                <a:path w="154304" h="527685">
                  <a:moveTo>
                    <a:pt x="153923" y="0"/>
                  </a:moveTo>
                  <a:lnTo>
                    <a:pt x="0" y="0"/>
                  </a:lnTo>
                  <a:lnTo>
                    <a:pt x="0" y="527303"/>
                  </a:lnTo>
                  <a:lnTo>
                    <a:pt x="153923" y="527303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B3B3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63575" y="256471"/>
            <a:ext cx="509460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Correct Localization </a:t>
            </a:r>
            <a:r>
              <a:rPr dirty="0" spc="-20"/>
              <a:t>Rate </a:t>
            </a:r>
            <a:r>
              <a:rPr dirty="0" spc="-10"/>
              <a:t>by</a:t>
            </a:r>
            <a:r>
              <a:rPr dirty="0" spc="-55"/>
              <a:t> </a:t>
            </a:r>
            <a:r>
              <a:rPr dirty="0" spc="-15"/>
              <a:t>PSA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54318" y="4446016"/>
            <a:ext cx="26873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Calibri"/>
                <a:cs typeface="Calibri"/>
              </a:rPr>
              <a:t>Median values for each group of three readers</a:t>
            </a:r>
            <a:r>
              <a:rPr dirty="0" sz="900" spc="90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provided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76300" y="870203"/>
            <a:ext cx="7391399" cy="3403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719320" y="4224783"/>
            <a:ext cx="4368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n</a:t>
            </a:r>
            <a:r>
              <a:rPr dirty="0" sz="1200" spc="30" b="1">
                <a:latin typeface="Calibri"/>
                <a:cs typeface="Calibri"/>
              </a:rPr>
              <a:t>g</a:t>
            </a:r>
            <a:r>
              <a:rPr dirty="0" sz="1200" b="1">
                <a:latin typeface="Calibri"/>
                <a:cs typeface="Calibri"/>
              </a:rPr>
              <a:t>/</a:t>
            </a:r>
            <a:r>
              <a:rPr dirty="0" sz="1200" spc="-5" b="1">
                <a:latin typeface="Calibri"/>
                <a:cs typeface="Calibri"/>
              </a:rPr>
              <a:t>mL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58986" y="4882262"/>
            <a:ext cx="161226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 sz="900" spc="-5">
                <a:solidFill>
                  <a:srgbClr val="56A9DD"/>
                </a:solidFill>
                <a:latin typeface="Calibri"/>
                <a:cs typeface="Calibri"/>
              </a:rPr>
              <a:t>Michael </a:t>
            </a:r>
            <a:r>
              <a:rPr dirty="0" sz="900">
                <a:solidFill>
                  <a:srgbClr val="56A9DD"/>
                </a:solidFill>
                <a:latin typeface="Calibri"/>
                <a:cs typeface="Calibri"/>
              </a:rPr>
              <a:t>J. </a:t>
            </a:r>
            <a:r>
              <a:rPr dirty="0" sz="900" spc="-5">
                <a:solidFill>
                  <a:srgbClr val="56A9DD"/>
                </a:solidFill>
                <a:latin typeface="Calibri"/>
                <a:cs typeface="Calibri"/>
              </a:rPr>
              <a:t>Morris, MD, ASCO</a:t>
            </a:r>
            <a:r>
              <a:rPr dirty="0" sz="900" spc="-15">
                <a:solidFill>
                  <a:srgbClr val="56A9DD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6A9DD"/>
                </a:solidFill>
                <a:latin typeface="Calibri"/>
                <a:cs typeface="Calibri"/>
              </a:rPr>
              <a:t>2020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4236" y="0"/>
            <a:ext cx="154305" cy="1557655"/>
            <a:chOff x="364236" y="0"/>
            <a:chExt cx="154305" cy="1557655"/>
          </a:xfrm>
        </p:grpSpPr>
        <p:sp>
          <p:nvSpPr>
            <p:cNvPr id="3" name="object 3"/>
            <p:cNvSpPr/>
            <p:nvPr/>
          </p:nvSpPr>
          <p:spPr>
            <a:xfrm>
              <a:off x="364236" y="0"/>
              <a:ext cx="154305" cy="728980"/>
            </a:xfrm>
            <a:custGeom>
              <a:avLst/>
              <a:gdLst/>
              <a:ahLst/>
              <a:cxnLst/>
              <a:rect l="l" t="t" r="r" b="b"/>
              <a:pathLst>
                <a:path w="154304" h="728980">
                  <a:moveTo>
                    <a:pt x="153911" y="0"/>
                  </a:moveTo>
                  <a:lnTo>
                    <a:pt x="0" y="0"/>
                  </a:lnTo>
                  <a:lnTo>
                    <a:pt x="0" y="728472"/>
                  </a:lnTo>
                  <a:lnTo>
                    <a:pt x="153911" y="728472"/>
                  </a:lnTo>
                  <a:lnTo>
                    <a:pt x="153911" y="0"/>
                  </a:lnTo>
                  <a:close/>
                </a:path>
              </a:pathLst>
            </a:custGeom>
            <a:solidFill>
              <a:srgbClr val="2985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64236" y="728472"/>
              <a:ext cx="154305" cy="302260"/>
            </a:xfrm>
            <a:custGeom>
              <a:avLst/>
              <a:gdLst/>
              <a:ahLst/>
              <a:cxnLst/>
              <a:rect l="l" t="t" r="r" b="b"/>
              <a:pathLst>
                <a:path w="154304" h="302259">
                  <a:moveTo>
                    <a:pt x="153923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153923" y="301751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F164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4236" y="1030224"/>
              <a:ext cx="154305" cy="527685"/>
            </a:xfrm>
            <a:custGeom>
              <a:avLst/>
              <a:gdLst/>
              <a:ahLst/>
              <a:cxnLst/>
              <a:rect l="l" t="t" r="r" b="b"/>
              <a:pathLst>
                <a:path w="154304" h="527685">
                  <a:moveTo>
                    <a:pt x="153923" y="0"/>
                  </a:moveTo>
                  <a:lnTo>
                    <a:pt x="0" y="0"/>
                  </a:lnTo>
                  <a:lnTo>
                    <a:pt x="0" y="527303"/>
                  </a:lnTo>
                  <a:lnTo>
                    <a:pt x="153923" y="527303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B3B3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7388" y="470399"/>
            <a:ext cx="380619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Change </a:t>
            </a:r>
            <a:r>
              <a:rPr dirty="0" spc="-5"/>
              <a:t>of</a:t>
            </a:r>
            <a:r>
              <a:rPr dirty="0" spc="-50"/>
              <a:t> </a:t>
            </a:r>
            <a:r>
              <a:rPr dirty="0" spc="-10"/>
              <a:t>Management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58986" y="4882262"/>
            <a:ext cx="161226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 sz="900" spc="-5">
                <a:solidFill>
                  <a:srgbClr val="56A9DD"/>
                </a:solidFill>
                <a:latin typeface="Calibri"/>
                <a:cs typeface="Calibri"/>
              </a:rPr>
              <a:t>Michael </a:t>
            </a:r>
            <a:r>
              <a:rPr dirty="0" sz="900">
                <a:solidFill>
                  <a:srgbClr val="56A9DD"/>
                </a:solidFill>
                <a:latin typeface="Calibri"/>
                <a:cs typeface="Calibri"/>
              </a:rPr>
              <a:t>J. </a:t>
            </a:r>
            <a:r>
              <a:rPr dirty="0" sz="900" spc="-5">
                <a:solidFill>
                  <a:srgbClr val="56A9DD"/>
                </a:solidFill>
                <a:latin typeface="Calibri"/>
                <a:cs typeface="Calibri"/>
              </a:rPr>
              <a:t>Morris, MD, ASCO</a:t>
            </a:r>
            <a:r>
              <a:rPr dirty="0" sz="900" spc="-15">
                <a:solidFill>
                  <a:srgbClr val="56A9DD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6A9DD"/>
                </a:solidFill>
                <a:latin typeface="Calibri"/>
                <a:cs typeface="Calibri"/>
              </a:rPr>
              <a:t>2020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802" y="1212341"/>
            <a:ext cx="8834755" cy="23806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78130" indent="-215265">
              <a:lnSpc>
                <a:spcPct val="100000"/>
              </a:lnSpc>
              <a:spcBef>
                <a:spcPts val="105"/>
              </a:spcBef>
              <a:buClr>
                <a:srgbClr val="2985E1"/>
              </a:buClr>
              <a:buFont typeface="Arial"/>
              <a:buChar char="•"/>
              <a:tabLst>
                <a:tab pos="278130" algn="l"/>
                <a:tab pos="278765" algn="l"/>
              </a:tabLst>
            </a:pPr>
            <a:r>
              <a:rPr dirty="0" sz="1700">
                <a:latin typeface="Calibri"/>
                <a:cs typeface="Calibri"/>
              </a:rPr>
              <a:t>63.9% of </a:t>
            </a:r>
            <a:r>
              <a:rPr dirty="0" sz="1700" spc="-5">
                <a:latin typeface="Calibri"/>
                <a:cs typeface="Calibri"/>
              </a:rPr>
              <a:t>evaluable </a:t>
            </a:r>
            <a:r>
              <a:rPr dirty="0" sz="1700">
                <a:latin typeface="Calibri"/>
                <a:cs typeface="Calibri"/>
              </a:rPr>
              <a:t>subjects had a </a:t>
            </a:r>
            <a:r>
              <a:rPr dirty="0" sz="1700" spc="-5">
                <a:latin typeface="Calibri"/>
                <a:cs typeface="Calibri"/>
              </a:rPr>
              <a:t>change </a:t>
            </a:r>
            <a:r>
              <a:rPr dirty="0" sz="1700">
                <a:latin typeface="Calibri"/>
                <a:cs typeface="Calibri"/>
              </a:rPr>
              <a:t>in </a:t>
            </a:r>
            <a:r>
              <a:rPr dirty="0" sz="1700" spc="-5">
                <a:latin typeface="Calibri"/>
                <a:cs typeface="Calibri"/>
              </a:rPr>
              <a:t>intended management </a:t>
            </a:r>
            <a:r>
              <a:rPr dirty="0" sz="1700" spc="-10">
                <a:latin typeface="Calibri"/>
                <a:cs typeface="Calibri"/>
              </a:rPr>
              <a:t>after</a:t>
            </a:r>
            <a:r>
              <a:rPr dirty="0" sz="1700" spc="-185">
                <a:latin typeface="Calibri"/>
                <a:cs typeface="Calibri"/>
              </a:rPr>
              <a:t> </a:t>
            </a:r>
            <a:r>
              <a:rPr dirty="0" baseline="25252" sz="1650" spc="-7">
                <a:latin typeface="Calibri"/>
                <a:cs typeface="Calibri"/>
              </a:rPr>
              <a:t>18</a:t>
            </a:r>
            <a:r>
              <a:rPr dirty="0" sz="1700" spc="-5">
                <a:latin typeface="Calibri"/>
                <a:cs typeface="Calibri"/>
              </a:rPr>
              <a:t>F-DCFPyL-PET/CT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2985E1"/>
              </a:buClr>
              <a:buFont typeface="Arial"/>
              <a:buChar char="•"/>
            </a:pPr>
            <a:endParaRPr sz="2200">
              <a:latin typeface="Calibri"/>
              <a:cs typeface="Calibri"/>
            </a:endParaRPr>
          </a:p>
          <a:p>
            <a:pPr lvl="1" marL="621030" indent="-215265">
              <a:lnSpc>
                <a:spcPct val="100000"/>
              </a:lnSpc>
              <a:spcBef>
                <a:spcPts val="5"/>
              </a:spcBef>
              <a:buClr>
                <a:srgbClr val="2985E1"/>
              </a:buClr>
              <a:buFont typeface="Courier New"/>
              <a:buChar char="o"/>
              <a:tabLst>
                <a:tab pos="621665" algn="l"/>
              </a:tabLst>
            </a:pPr>
            <a:r>
              <a:rPr dirty="0" sz="1900" spc="-5">
                <a:latin typeface="Calibri"/>
                <a:cs typeface="Calibri"/>
              </a:rPr>
              <a:t>78.6% </a:t>
            </a:r>
            <a:r>
              <a:rPr dirty="0" sz="1900" spc="-15">
                <a:latin typeface="Calibri"/>
                <a:cs typeface="Calibri"/>
              </a:rPr>
              <a:t>were </a:t>
            </a:r>
            <a:r>
              <a:rPr dirty="0" sz="1900" spc="-10">
                <a:latin typeface="Calibri"/>
                <a:cs typeface="Calibri"/>
              </a:rPr>
              <a:t>attributable </a:t>
            </a:r>
            <a:r>
              <a:rPr dirty="0" sz="1900" spc="-15">
                <a:latin typeface="Calibri"/>
                <a:cs typeface="Calibri"/>
              </a:rPr>
              <a:t>to </a:t>
            </a:r>
            <a:r>
              <a:rPr dirty="0" sz="1900" spc="-10">
                <a:latin typeface="Calibri"/>
                <a:cs typeface="Calibri"/>
              </a:rPr>
              <a:t>positive </a:t>
            </a:r>
            <a:r>
              <a:rPr dirty="0" sz="1900" spc="-5">
                <a:latin typeface="Calibri"/>
                <a:cs typeface="Calibri"/>
              </a:rPr>
              <a:t>and 21.4% </a:t>
            </a:r>
            <a:r>
              <a:rPr dirty="0" sz="1900" spc="-15">
                <a:latin typeface="Calibri"/>
                <a:cs typeface="Calibri"/>
              </a:rPr>
              <a:t>to negative </a:t>
            </a:r>
            <a:r>
              <a:rPr dirty="0" baseline="26666" sz="1875" spc="-15">
                <a:latin typeface="Calibri"/>
                <a:cs typeface="Calibri"/>
              </a:rPr>
              <a:t>18</a:t>
            </a:r>
            <a:r>
              <a:rPr dirty="0" sz="1900" spc="-10">
                <a:latin typeface="Calibri"/>
                <a:cs typeface="Calibri"/>
              </a:rPr>
              <a:t>F-DCFPyL-PET/CT</a:t>
            </a:r>
            <a:r>
              <a:rPr dirty="0" sz="1900" spc="254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scans</a:t>
            </a:r>
            <a:endParaRPr sz="19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2985E1"/>
              </a:buClr>
              <a:buFont typeface="Courier New"/>
              <a:buChar char="o"/>
            </a:pPr>
            <a:endParaRPr sz="2200">
              <a:latin typeface="Calibri"/>
              <a:cs typeface="Calibri"/>
            </a:endParaRPr>
          </a:p>
          <a:p>
            <a:pPr lvl="2" marL="921385" indent="-172720">
              <a:lnSpc>
                <a:spcPct val="100000"/>
              </a:lnSpc>
              <a:buClr>
                <a:srgbClr val="2985E1"/>
              </a:buClr>
              <a:buFont typeface="Wingdings"/>
              <a:buChar char=""/>
              <a:tabLst>
                <a:tab pos="922019" algn="l"/>
              </a:tabLst>
            </a:pPr>
            <a:r>
              <a:rPr dirty="0" sz="1700" spc="-5">
                <a:latin typeface="Calibri"/>
                <a:cs typeface="Calibri"/>
              </a:rPr>
              <a:t>Noncurative </a:t>
            </a:r>
            <a:r>
              <a:rPr dirty="0" sz="1700" spc="-15">
                <a:latin typeface="Calibri"/>
                <a:cs typeface="Calibri"/>
              </a:rPr>
              <a:t>systemic </a:t>
            </a:r>
            <a:r>
              <a:rPr dirty="0" sz="1700" spc="-5">
                <a:latin typeface="Calibri"/>
                <a:cs typeface="Calibri"/>
              </a:rPr>
              <a:t>therapy to salvage local therapy (n </a:t>
            </a:r>
            <a:r>
              <a:rPr dirty="0" sz="1700">
                <a:latin typeface="Calibri"/>
                <a:cs typeface="Calibri"/>
              </a:rPr>
              <a:t>= 43;</a:t>
            </a:r>
            <a:r>
              <a:rPr dirty="0" sz="1700" spc="-114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21.0%)</a:t>
            </a:r>
            <a:endParaRPr sz="1700">
              <a:latin typeface="Calibri"/>
              <a:cs typeface="Calibri"/>
            </a:endParaRPr>
          </a:p>
          <a:p>
            <a:pPr lvl="2" marL="921385" indent="-172720">
              <a:lnSpc>
                <a:spcPct val="100000"/>
              </a:lnSpc>
              <a:spcBef>
                <a:spcPts val="204"/>
              </a:spcBef>
              <a:buClr>
                <a:srgbClr val="2985E1"/>
              </a:buClr>
              <a:buFont typeface="Wingdings"/>
              <a:buChar char=""/>
              <a:tabLst>
                <a:tab pos="922019" algn="l"/>
              </a:tabLst>
            </a:pPr>
            <a:r>
              <a:rPr dirty="0" sz="1700" spc="-5">
                <a:latin typeface="Calibri"/>
                <a:cs typeface="Calibri"/>
              </a:rPr>
              <a:t>Salvage local therapy to </a:t>
            </a:r>
            <a:r>
              <a:rPr dirty="0" sz="1700" spc="-15">
                <a:latin typeface="Calibri"/>
                <a:cs typeface="Calibri"/>
              </a:rPr>
              <a:t>systemic </a:t>
            </a:r>
            <a:r>
              <a:rPr dirty="0" sz="1700" spc="-5">
                <a:latin typeface="Calibri"/>
                <a:cs typeface="Calibri"/>
              </a:rPr>
              <a:t>therapy (n </a:t>
            </a:r>
            <a:r>
              <a:rPr dirty="0" sz="1700">
                <a:latin typeface="Calibri"/>
                <a:cs typeface="Calibri"/>
              </a:rPr>
              <a:t>= 58;</a:t>
            </a:r>
            <a:r>
              <a:rPr dirty="0" sz="1700" spc="-8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28.3%)</a:t>
            </a:r>
            <a:endParaRPr sz="1700">
              <a:latin typeface="Calibri"/>
              <a:cs typeface="Calibri"/>
            </a:endParaRPr>
          </a:p>
          <a:p>
            <a:pPr lvl="2" marL="921385" indent="-172720">
              <a:lnSpc>
                <a:spcPct val="100000"/>
              </a:lnSpc>
              <a:spcBef>
                <a:spcPts val="200"/>
              </a:spcBef>
              <a:buClr>
                <a:srgbClr val="2985E1"/>
              </a:buClr>
              <a:buFont typeface="Wingdings"/>
              <a:buChar char=""/>
              <a:tabLst>
                <a:tab pos="922019" algn="l"/>
              </a:tabLst>
            </a:pPr>
            <a:r>
              <a:rPr dirty="0" sz="1700" spc="-5">
                <a:latin typeface="Calibri"/>
                <a:cs typeface="Calibri"/>
              </a:rPr>
              <a:t>Observation to initiating </a:t>
            </a:r>
            <a:r>
              <a:rPr dirty="0" sz="1700" spc="-10">
                <a:latin typeface="Calibri"/>
                <a:cs typeface="Calibri"/>
              </a:rPr>
              <a:t>therapy </a:t>
            </a:r>
            <a:r>
              <a:rPr dirty="0" sz="1700" spc="-5">
                <a:latin typeface="Calibri"/>
                <a:cs typeface="Calibri"/>
              </a:rPr>
              <a:t>(n </a:t>
            </a:r>
            <a:r>
              <a:rPr dirty="0" sz="1700">
                <a:latin typeface="Calibri"/>
                <a:cs typeface="Calibri"/>
              </a:rPr>
              <a:t>= 49;</a:t>
            </a:r>
            <a:r>
              <a:rPr dirty="0" sz="1700" spc="-7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23.9%)</a:t>
            </a:r>
            <a:endParaRPr sz="1700">
              <a:latin typeface="Calibri"/>
              <a:cs typeface="Calibri"/>
            </a:endParaRPr>
          </a:p>
          <a:p>
            <a:pPr lvl="2" marL="921385" indent="-172720">
              <a:lnSpc>
                <a:spcPct val="100000"/>
              </a:lnSpc>
              <a:spcBef>
                <a:spcPts val="204"/>
              </a:spcBef>
              <a:buClr>
                <a:srgbClr val="2985E1"/>
              </a:buClr>
              <a:buFont typeface="Wingdings"/>
              <a:buChar char=""/>
              <a:tabLst>
                <a:tab pos="922019" algn="l"/>
              </a:tabLst>
            </a:pPr>
            <a:r>
              <a:rPr dirty="0" sz="1700">
                <a:latin typeface="Calibri"/>
                <a:cs typeface="Calibri"/>
              </a:rPr>
              <a:t>Planned </a:t>
            </a:r>
            <a:r>
              <a:rPr dirty="0" sz="1700" spc="-5">
                <a:latin typeface="Calibri"/>
                <a:cs typeface="Calibri"/>
              </a:rPr>
              <a:t>treatment to observation (n </a:t>
            </a:r>
            <a:r>
              <a:rPr dirty="0" sz="1700">
                <a:latin typeface="Calibri"/>
                <a:cs typeface="Calibri"/>
              </a:rPr>
              <a:t>= 9;</a:t>
            </a:r>
            <a:r>
              <a:rPr dirty="0" sz="1700" spc="-1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4.4%)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4236" y="0"/>
            <a:ext cx="154305" cy="1557655"/>
            <a:chOff x="364236" y="0"/>
            <a:chExt cx="154305" cy="1557655"/>
          </a:xfrm>
        </p:grpSpPr>
        <p:sp>
          <p:nvSpPr>
            <p:cNvPr id="3" name="object 3"/>
            <p:cNvSpPr/>
            <p:nvPr/>
          </p:nvSpPr>
          <p:spPr>
            <a:xfrm>
              <a:off x="364236" y="0"/>
              <a:ext cx="154305" cy="728980"/>
            </a:xfrm>
            <a:custGeom>
              <a:avLst/>
              <a:gdLst/>
              <a:ahLst/>
              <a:cxnLst/>
              <a:rect l="l" t="t" r="r" b="b"/>
              <a:pathLst>
                <a:path w="154304" h="728980">
                  <a:moveTo>
                    <a:pt x="153911" y="0"/>
                  </a:moveTo>
                  <a:lnTo>
                    <a:pt x="0" y="0"/>
                  </a:lnTo>
                  <a:lnTo>
                    <a:pt x="0" y="728472"/>
                  </a:lnTo>
                  <a:lnTo>
                    <a:pt x="153911" y="728472"/>
                  </a:lnTo>
                  <a:lnTo>
                    <a:pt x="153911" y="0"/>
                  </a:lnTo>
                  <a:close/>
                </a:path>
              </a:pathLst>
            </a:custGeom>
            <a:solidFill>
              <a:srgbClr val="2985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64236" y="728472"/>
              <a:ext cx="154305" cy="302260"/>
            </a:xfrm>
            <a:custGeom>
              <a:avLst/>
              <a:gdLst/>
              <a:ahLst/>
              <a:cxnLst/>
              <a:rect l="l" t="t" r="r" b="b"/>
              <a:pathLst>
                <a:path w="154304" h="302259">
                  <a:moveTo>
                    <a:pt x="153923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153923" y="301751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F164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4236" y="1030224"/>
              <a:ext cx="154305" cy="527685"/>
            </a:xfrm>
            <a:custGeom>
              <a:avLst/>
              <a:gdLst/>
              <a:ahLst/>
              <a:cxnLst/>
              <a:rect l="l" t="t" r="r" b="b"/>
              <a:pathLst>
                <a:path w="154304" h="527685">
                  <a:moveTo>
                    <a:pt x="153923" y="0"/>
                  </a:moveTo>
                  <a:lnTo>
                    <a:pt x="0" y="0"/>
                  </a:lnTo>
                  <a:lnTo>
                    <a:pt x="0" y="527303"/>
                  </a:lnTo>
                  <a:lnTo>
                    <a:pt x="153923" y="527303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B3B3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7390" y="455250"/>
            <a:ext cx="281495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Efficacy</a:t>
            </a:r>
            <a:r>
              <a:rPr dirty="0" spc="-65"/>
              <a:t> </a:t>
            </a:r>
            <a:r>
              <a:rPr dirty="0" spc="-5"/>
              <a:t>Summary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58986" y="4882262"/>
            <a:ext cx="161226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 sz="900" spc="-5">
                <a:solidFill>
                  <a:srgbClr val="56A9DD"/>
                </a:solidFill>
                <a:latin typeface="Calibri"/>
                <a:cs typeface="Calibri"/>
              </a:rPr>
              <a:t>Michael </a:t>
            </a:r>
            <a:r>
              <a:rPr dirty="0" sz="900">
                <a:solidFill>
                  <a:srgbClr val="56A9DD"/>
                </a:solidFill>
                <a:latin typeface="Calibri"/>
                <a:cs typeface="Calibri"/>
              </a:rPr>
              <a:t>J. </a:t>
            </a:r>
            <a:r>
              <a:rPr dirty="0" sz="900" spc="-5">
                <a:solidFill>
                  <a:srgbClr val="56A9DD"/>
                </a:solidFill>
                <a:latin typeface="Calibri"/>
                <a:cs typeface="Calibri"/>
              </a:rPr>
              <a:t>Morris, MD, ASCO</a:t>
            </a:r>
            <a:r>
              <a:rPr dirty="0" sz="900" spc="-15">
                <a:solidFill>
                  <a:srgbClr val="56A9DD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6A9DD"/>
                </a:solidFill>
                <a:latin typeface="Calibri"/>
                <a:cs typeface="Calibri"/>
              </a:rPr>
              <a:t>2020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0266" y="1388522"/>
            <a:ext cx="8110220" cy="23806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08279" marR="30480" indent="-170815">
              <a:lnSpc>
                <a:spcPct val="100000"/>
              </a:lnSpc>
              <a:spcBef>
                <a:spcPts val="105"/>
              </a:spcBef>
              <a:buClr>
                <a:srgbClr val="2985E1"/>
              </a:buClr>
              <a:buFont typeface="Arial"/>
              <a:buChar char="•"/>
              <a:tabLst>
                <a:tab pos="208915" algn="l"/>
              </a:tabLst>
            </a:pPr>
            <a:r>
              <a:rPr dirty="0" sz="1700" spc="-5" b="1">
                <a:latin typeface="Calibri"/>
                <a:cs typeface="Calibri"/>
              </a:rPr>
              <a:t>The </a:t>
            </a:r>
            <a:r>
              <a:rPr dirty="0" sz="1700" b="1">
                <a:latin typeface="Calibri"/>
                <a:cs typeface="Calibri"/>
              </a:rPr>
              <a:t>CONDOR </a:t>
            </a:r>
            <a:r>
              <a:rPr dirty="0" sz="1700" spc="-10" b="1">
                <a:latin typeface="Calibri"/>
                <a:cs typeface="Calibri"/>
              </a:rPr>
              <a:t>study </a:t>
            </a:r>
            <a:r>
              <a:rPr dirty="0" sz="1700" spc="-5" b="1">
                <a:latin typeface="Calibri"/>
                <a:cs typeface="Calibri"/>
              </a:rPr>
              <a:t>has met its </a:t>
            </a:r>
            <a:r>
              <a:rPr dirty="0" sz="1700" b="1">
                <a:latin typeface="Calibri"/>
                <a:cs typeface="Calibri"/>
              </a:rPr>
              <a:t>primary </a:t>
            </a:r>
            <a:r>
              <a:rPr dirty="0" sz="1700" spc="-5" b="1">
                <a:latin typeface="Calibri"/>
                <a:cs typeface="Calibri"/>
              </a:rPr>
              <a:t>endpoint, </a:t>
            </a:r>
            <a:r>
              <a:rPr dirty="0" sz="1700" spc="-10" b="1">
                <a:latin typeface="Calibri"/>
                <a:cs typeface="Calibri"/>
              </a:rPr>
              <a:t>demonstrating </a:t>
            </a:r>
            <a:r>
              <a:rPr dirty="0" sz="1700" spc="-15" b="1">
                <a:latin typeface="Calibri"/>
                <a:cs typeface="Calibri"/>
              </a:rPr>
              <a:t>excellent </a:t>
            </a:r>
            <a:r>
              <a:rPr dirty="0" sz="1700" spc="-5" b="1">
                <a:latin typeface="Calibri"/>
                <a:cs typeface="Calibri"/>
              </a:rPr>
              <a:t>diagnostic  performance of </a:t>
            </a:r>
            <a:r>
              <a:rPr dirty="0" baseline="25252" sz="1650" spc="-7" b="1">
                <a:latin typeface="Calibri"/>
                <a:cs typeface="Calibri"/>
              </a:rPr>
              <a:t>18</a:t>
            </a:r>
            <a:r>
              <a:rPr dirty="0" sz="1700" spc="-5" b="1">
                <a:latin typeface="Calibri"/>
                <a:cs typeface="Calibri"/>
              </a:rPr>
              <a:t>F-DCFPyL-PET/CT </a:t>
            </a:r>
            <a:r>
              <a:rPr dirty="0" sz="1700" b="1">
                <a:latin typeface="Calibri"/>
                <a:cs typeface="Calibri"/>
              </a:rPr>
              <a:t>imaging in men with </a:t>
            </a:r>
            <a:r>
              <a:rPr dirty="0" sz="1700" spc="-5" b="1">
                <a:latin typeface="Calibri"/>
                <a:cs typeface="Calibri"/>
              </a:rPr>
              <a:t>biochemically </a:t>
            </a:r>
            <a:r>
              <a:rPr dirty="0" sz="1700" spc="-10" b="1">
                <a:latin typeface="Calibri"/>
                <a:cs typeface="Calibri"/>
              </a:rPr>
              <a:t>relapsed </a:t>
            </a:r>
            <a:r>
              <a:rPr dirty="0" sz="1700" spc="-15" b="1">
                <a:latin typeface="Calibri"/>
                <a:cs typeface="Calibri"/>
              </a:rPr>
              <a:t>prostate  </a:t>
            </a:r>
            <a:r>
              <a:rPr dirty="0" sz="1700" spc="-25" b="1">
                <a:latin typeface="Calibri"/>
                <a:cs typeface="Calibri"/>
              </a:rPr>
              <a:t>cancer, </a:t>
            </a:r>
            <a:r>
              <a:rPr dirty="0" sz="1700" spc="-10" b="1">
                <a:latin typeface="Calibri"/>
                <a:cs typeface="Calibri"/>
              </a:rPr>
              <a:t>even at </a:t>
            </a:r>
            <a:r>
              <a:rPr dirty="0" sz="1700" b="1">
                <a:latin typeface="Calibri"/>
                <a:cs typeface="Calibri"/>
              </a:rPr>
              <a:t>low </a:t>
            </a:r>
            <a:r>
              <a:rPr dirty="0" sz="1700" spc="-10" b="1">
                <a:latin typeface="Calibri"/>
                <a:cs typeface="Calibri"/>
              </a:rPr>
              <a:t>PSA</a:t>
            </a:r>
            <a:r>
              <a:rPr dirty="0" sz="1700" spc="-15" b="1">
                <a:latin typeface="Calibri"/>
                <a:cs typeface="Calibri"/>
              </a:rPr>
              <a:t> </a:t>
            </a:r>
            <a:r>
              <a:rPr dirty="0" sz="1700" spc="-10" b="1">
                <a:latin typeface="Calibri"/>
                <a:cs typeface="Calibri"/>
              </a:rPr>
              <a:t>values</a:t>
            </a:r>
            <a:endParaRPr sz="1700">
              <a:latin typeface="Calibri"/>
              <a:cs typeface="Calibri"/>
            </a:endParaRPr>
          </a:p>
          <a:p>
            <a:pPr marL="208279" indent="-170815">
              <a:lnSpc>
                <a:spcPct val="100000"/>
              </a:lnSpc>
              <a:spcBef>
                <a:spcPts val="894"/>
              </a:spcBef>
              <a:buClr>
                <a:srgbClr val="2985E1"/>
              </a:buClr>
              <a:buSzPct val="154545"/>
              <a:buFont typeface="Arial"/>
              <a:buChar char="•"/>
              <a:tabLst>
                <a:tab pos="208915" algn="l"/>
              </a:tabLst>
            </a:pPr>
            <a:r>
              <a:rPr dirty="0" baseline="25252" sz="1650" spc="-7" b="1">
                <a:latin typeface="Calibri"/>
                <a:cs typeface="Calibri"/>
              </a:rPr>
              <a:t>18</a:t>
            </a:r>
            <a:r>
              <a:rPr dirty="0" sz="1700" spc="-5" b="1">
                <a:latin typeface="Calibri"/>
                <a:cs typeface="Calibri"/>
              </a:rPr>
              <a:t>F-DFPyL-PET/CT </a:t>
            </a:r>
            <a:r>
              <a:rPr dirty="0" sz="1700" b="1">
                <a:latin typeface="Calibri"/>
                <a:cs typeface="Calibri"/>
              </a:rPr>
              <a:t>is </a:t>
            </a:r>
            <a:r>
              <a:rPr dirty="0" sz="1700" spc="-5" b="1">
                <a:latin typeface="Calibri"/>
                <a:cs typeface="Calibri"/>
              </a:rPr>
              <a:t>superior </a:t>
            </a:r>
            <a:r>
              <a:rPr dirty="0" sz="1700" spc="-10" b="1">
                <a:latin typeface="Calibri"/>
                <a:cs typeface="Calibri"/>
              </a:rPr>
              <a:t>to standard </a:t>
            </a:r>
            <a:r>
              <a:rPr dirty="0" sz="1700" b="1">
                <a:latin typeface="Calibri"/>
                <a:cs typeface="Calibri"/>
              </a:rPr>
              <a:t>imaging in men with</a:t>
            </a:r>
            <a:r>
              <a:rPr dirty="0" sz="1700" spc="-130" b="1">
                <a:latin typeface="Calibri"/>
                <a:cs typeface="Calibri"/>
              </a:rPr>
              <a:t> </a:t>
            </a:r>
            <a:r>
              <a:rPr dirty="0" sz="1700" spc="-5" b="1">
                <a:latin typeface="Calibri"/>
                <a:cs typeface="Calibri"/>
              </a:rPr>
              <a:t>BCR</a:t>
            </a:r>
            <a:endParaRPr sz="1700">
              <a:latin typeface="Calibri"/>
              <a:cs typeface="Calibri"/>
            </a:endParaRPr>
          </a:p>
          <a:p>
            <a:pPr marL="208279" marR="195580" indent="-170815">
              <a:lnSpc>
                <a:spcPct val="100000"/>
              </a:lnSpc>
              <a:spcBef>
                <a:spcPts val="915"/>
              </a:spcBef>
              <a:buClr>
                <a:srgbClr val="2985E1"/>
              </a:buClr>
              <a:buFont typeface="Arial"/>
              <a:buChar char="•"/>
              <a:tabLst>
                <a:tab pos="208915" algn="l"/>
              </a:tabLst>
            </a:pPr>
            <a:r>
              <a:rPr dirty="0" sz="1700" spc="-5" b="1">
                <a:latin typeface="Calibri"/>
                <a:cs typeface="Calibri"/>
              </a:rPr>
              <a:t>The </a:t>
            </a:r>
            <a:r>
              <a:rPr dirty="0" sz="1700" spc="-10" b="1">
                <a:latin typeface="Calibri"/>
                <a:cs typeface="Calibri"/>
              </a:rPr>
              <a:t>results </a:t>
            </a:r>
            <a:r>
              <a:rPr dirty="0" sz="1700" spc="-5" b="1">
                <a:latin typeface="Calibri"/>
                <a:cs typeface="Calibri"/>
              </a:rPr>
              <a:t>yielded actionable information clinically significant information. </a:t>
            </a:r>
            <a:r>
              <a:rPr dirty="0" sz="1700" spc="-10" b="1">
                <a:latin typeface="Calibri"/>
                <a:cs typeface="Calibri"/>
              </a:rPr>
              <a:t>Optimized  treatment </a:t>
            </a:r>
            <a:r>
              <a:rPr dirty="0" sz="1700" spc="-15" b="1">
                <a:latin typeface="Calibri"/>
                <a:cs typeface="Calibri"/>
              </a:rPr>
              <a:t>patterns </a:t>
            </a:r>
            <a:r>
              <a:rPr dirty="0" sz="1700" spc="-5" b="1">
                <a:latin typeface="Calibri"/>
                <a:cs typeface="Calibri"/>
              </a:rPr>
              <a:t>need </a:t>
            </a:r>
            <a:r>
              <a:rPr dirty="0" sz="1700" spc="-10" b="1">
                <a:latin typeface="Calibri"/>
                <a:cs typeface="Calibri"/>
              </a:rPr>
              <a:t>to </a:t>
            </a:r>
            <a:r>
              <a:rPr dirty="0" sz="1700" spc="-5" b="1">
                <a:latin typeface="Calibri"/>
                <a:cs typeface="Calibri"/>
              </a:rPr>
              <a:t>be further </a:t>
            </a:r>
            <a:r>
              <a:rPr dirty="0" sz="1700" spc="-10" b="1">
                <a:latin typeface="Calibri"/>
                <a:cs typeface="Calibri"/>
              </a:rPr>
              <a:t>defined</a:t>
            </a:r>
            <a:endParaRPr sz="1700">
              <a:latin typeface="Calibri"/>
              <a:cs typeface="Calibri"/>
            </a:endParaRPr>
          </a:p>
          <a:p>
            <a:pPr marL="208279" marR="307975" indent="-170815">
              <a:lnSpc>
                <a:spcPct val="100000"/>
              </a:lnSpc>
              <a:spcBef>
                <a:spcPts val="409"/>
              </a:spcBef>
              <a:buClr>
                <a:srgbClr val="2985E1"/>
              </a:buClr>
              <a:buFont typeface="Arial"/>
              <a:buChar char="•"/>
              <a:tabLst>
                <a:tab pos="208915" algn="l"/>
              </a:tabLst>
            </a:pPr>
            <a:r>
              <a:rPr dirty="0" sz="1700" spc="-5" b="1">
                <a:latin typeface="Calibri"/>
                <a:cs typeface="Calibri"/>
              </a:rPr>
              <a:t>This trial, coupled </a:t>
            </a:r>
            <a:r>
              <a:rPr dirty="0" sz="1700" b="1">
                <a:latin typeface="Calibri"/>
                <a:cs typeface="Calibri"/>
              </a:rPr>
              <a:t>with </a:t>
            </a:r>
            <a:r>
              <a:rPr dirty="0" sz="1700" spc="-5" b="1">
                <a:latin typeface="Calibri"/>
                <a:cs typeface="Calibri"/>
              </a:rPr>
              <a:t>the </a:t>
            </a:r>
            <a:r>
              <a:rPr dirty="0" sz="1700" b="1">
                <a:latin typeface="Calibri"/>
                <a:cs typeface="Calibri"/>
              </a:rPr>
              <a:t>OSPREY </a:t>
            </a:r>
            <a:r>
              <a:rPr dirty="0" sz="1700" spc="-25" b="1">
                <a:latin typeface="Calibri"/>
                <a:cs typeface="Calibri"/>
              </a:rPr>
              <a:t>study, </a:t>
            </a:r>
            <a:r>
              <a:rPr dirty="0" sz="1700" spc="-5" b="1">
                <a:latin typeface="Calibri"/>
                <a:cs typeface="Calibri"/>
              </a:rPr>
              <a:t>has now established the performance  </a:t>
            </a:r>
            <a:r>
              <a:rPr dirty="0" sz="1700" spc="-10" b="1">
                <a:latin typeface="Calibri"/>
                <a:cs typeface="Calibri"/>
              </a:rPr>
              <a:t>characteristics </a:t>
            </a:r>
            <a:r>
              <a:rPr dirty="0" sz="1700" spc="-5" b="1">
                <a:latin typeface="Calibri"/>
                <a:cs typeface="Calibri"/>
              </a:rPr>
              <a:t>of </a:t>
            </a:r>
            <a:r>
              <a:rPr dirty="0" baseline="25252" sz="1650" spc="-7" b="1">
                <a:latin typeface="Calibri"/>
                <a:cs typeface="Calibri"/>
              </a:rPr>
              <a:t>18</a:t>
            </a:r>
            <a:r>
              <a:rPr dirty="0" sz="1700" spc="-5" b="1">
                <a:latin typeface="Calibri"/>
                <a:cs typeface="Calibri"/>
              </a:rPr>
              <a:t>F-DCFPyL-PET/CT </a:t>
            </a:r>
            <a:r>
              <a:rPr dirty="0" sz="1700" b="1">
                <a:latin typeface="Calibri"/>
                <a:cs typeface="Calibri"/>
              </a:rPr>
              <a:t>in </a:t>
            </a:r>
            <a:r>
              <a:rPr dirty="0" sz="1700" spc="-10" b="1">
                <a:latin typeface="Calibri"/>
                <a:cs typeface="Calibri"/>
              </a:rPr>
              <a:t>localized, </a:t>
            </a:r>
            <a:r>
              <a:rPr dirty="0" sz="1700" b="1">
                <a:latin typeface="Calibri"/>
                <a:cs typeface="Calibri"/>
              </a:rPr>
              <a:t>BCR, </a:t>
            </a:r>
            <a:r>
              <a:rPr dirty="0" sz="1700" spc="-5" b="1">
                <a:latin typeface="Calibri"/>
                <a:cs typeface="Calibri"/>
              </a:rPr>
              <a:t>and </a:t>
            </a:r>
            <a:r>
              <a:rPr dirty="0" sz="1700" spc="-10" b="1">
                <a:latin typeface="Calibri"/>
                <a:cs typeface="Calibri"/>
              </a:rPr>
              <a:t>metastatic </a:t>
            </a:r>
            <a:r>
              <a:rPr dirty="0" sz="1700" spc="-15" b="1">
                <a:latin typeface="Calibri"/>
                <a:cs typeface="Calibri"/>
              </a:rPr>
              <a:t>prostate</a:t>
            </a:r>
            <a:r>
              <a:rPr dirty="0" sz="1700" spc="-50" b="1">
                <a:latin typeface="Calibri"/>
                <a:cs typeface="Calibri"/>
              </a:rPr>
              <a:t> </a:t>
            </a:r>
            <a:r>
              <a:rPr dirty="0" sz="1700" spc="-10" b="1">
                <a:latin typeface="Calibri"/>
                <a:cs typeface="Calibri"/>
              </a:rPr>
              <a:t>cancer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236" y="0"/>
            <a:ext cx="154305" cy="728980"/>
          </a:xfrm>
          <a:custGeom>
            <a:avLst/>
            <a:gdLst/>
            <a:ahLst/>
            <a:cxnLst/>
            <a:rect l="l" t="t" r="r" b="b"/>
            <a:pathLst>
              <a:path w="154304" h="728980">
                <a:moveTo>
                  <a:pt x="153911" y="0"/>
                </a:moveTo>
                <a:lnTo>
                  <a:pt x="0" y="0"/>
                </a:lnTo>
                <a:lnTo>
                  <a:pt x="0" y="728472"/>
                </a:lnTo>
                <a:lnTo>
                  <a:pt x="153911" y="728472"/>
                </a:lnTo>
                <a:lnTo>
                  <a:pt x="153911" y="0"/>
                </a:lnTo>
                <a:close/>
              </a:path>
            </a:pathLst>
          </a:custGeom>
          <a:solidFill>
            <a:srgbClr val="2985E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64236" y="728472"/>
            <a:ext cx="154305" cy="829310"/>
            <a:chOff x="364236" y="728472"/>
            <a:chExt cx="154305" cy="829310"/>
          </a:xfrm>
        </p:grpSpPr>
        <p:sp>
          <p:nvSpPr>
            <p:cNvPr id="4" name="object 4"/>
            <p:cNvSpPr/>
            <p:nvPr/>
          </p:nvSpPr>
          <p:spPr>
            <a:xfrm>
              <a:off x="364236" y="728472"/>
              <a:ext cx="154305" cy="302260"/>
            </a:xfrm>
            <a:custGeom>
              <a:avLst/>
              <a:gdLst/>
              <a:ahLst/>
              <a:cxnLst/>
              <a:rect l="l" t="t" r="r" b="b"/>
              <a:pathLst>
                <a:path w="154304" h="302259">
                  <a:moveTo>
                    <a:pt x="153923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153923" y="301751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F164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4236" y="1030224"/>
              <a:ext cx="154305" cy="527685"/>
            </a:xfrm>
            <a:custGeom>
              <a:avLst/>
              <a:gdLst/>
              <a:ahLst/>
              <a:cxnLst/>
              <a:rect l="l" t="t" r="r" b="b"/>
              <a:pathLst>
                <a:path w="154304" h="527685">
                  <a:moveTo>
                    <a:pt x="153923" y="0"/>
                  </a:moveTo>
                  <a:lnTo>
                    <a:pt x="0" y="0"/>
                  </a:lnTo>
                  <a:lnTo>
                    <a:pt x="0" y="527303"/>
                  </a:lnTo>
                  <a:lnTo>
                    <a:pt x="153923" y="527303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B3B3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6481512" y="4723386"/>
            <a:ext cx="1630800" cy="339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1457705" y="2902508"/>
            <a:ext cx="213360" cy="114300"/>
            <a:chOff x="1457705" y="2902508"/>
            <a:chExt cx="213360" cy="114300"/>
          </a:xfrm>
        </p:grpSpPr>
        <p:sp>
          <p:nvSpPr>
            <p:cNvPr id="8" name="object 8"/>
            <p:cNvSpPr/>
            <p:nvPr/>
          </p:nvSpPr>
          <p:spPr>
            <a:xfrm>
              <a:off x="1457705" y="2958674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4" h="0">
                  <a:moveTo>
                    <a:pt x="0" y="0"/>
                  </a:moveTo>
                  <a:lnTo>
                    <a:pt x="137172" y="0"/>
                  </a:lnTo>
                </a:path>
              </a:pathLst>
            </a:custGeom>
            <a:ln w="4080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555663" y="2902508"/>
              <a:ext cx="115570" cy="114300"/>
            </a:xfrm>
            <a:custGeom>
              <a:avLst/>
              <a:gdLst/>
              <a:ahLst/>
              <a:cxnLst/>
              <a:rect l="l" t="t" r="r" b="b"/>
              <a:pathLst>
                <a:path w="115569" h="114300">
                  <a:moveTo>
                    <a:pt x="2247" y="0"/>
                  </a:moveTo>
                  <a:lnTo>
                    <a:pt x="0" y="114274"/>
                  </a:lnTo>
                  <a:lnTo>
                    <a:pt x="115404" y="59385"/>
                  </a:lnTo>
                  <a:lnTo>
                    <a:pt x="224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486918" y="2375154"/>
            <a:ext cx="970915" cy="1173480"/>
          </a:xfrm>
          <a:prstGeom prst="rect">
            <a:avLst/>
          </a:prstGeom>
          <a:solidFill>
            <a:srgbClr val="AFC9E3"/>
          </a:solidFill>
          <a:ln w="19812">
            <a:solidFill>
              <a:srgbClr val="0000C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algn="just" marL="161925" marR="156210" indent="22860">
              <a:lnSpc>
                <a:spcPct val="100000"/>
              </a:lnSpc>
              <a:spcBef>
                <a:spcPts val="925"/>
              </a:spcBef>
            </a:pPr>
            <a:r>
              <a:rPr dirty="0" sz="1200" spc="-5">
                <a:latin typeface="Arial"/>
                <a:cs typeface="Arial"/>
              </a:rPr>
              <a:t>Clinically  </a:t>
            </a:r>
            <a:r>
              <a:rPr dirty="0" sz="1200">
                <a:latin typeface="Arial"/>
                <a:cs typeface="Arial"/>
              </a:rPr>
              <a:t>Lo</a:t>
            </a:r>
            <a:r>
              <a:rPr dirty="0" sz="1200" spc="-5">
                <a:latin typeface="Arial"/>
                <a:cs typeface="Arial"/>
              </a:rPr>
              <a:t>c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5">
                <a:latin typeface="Arial"/>
                <a:cs typeface="Arial"/>
              </a:rPr>
              <a:t>li</a:t>
            </a:r>
            <a:r>
              <a:rPr dirty="0" sz="1200" spc="-15">
                <a:latin typeface="Arial"/>
                <a:cs typeface="Arial"/>
              </a:rPr>
              <a:t>z</a:t>
            </a:r>
            <a:r>
              <a:rPr dirty="0" sz="1200">
                <a:latin typeface="Arial"/>
                <a:cs typeface="Arial"/>
              </a:rPr>
              <a:t>ed  </a:t>
            </a:r>
            <a:r>
              <a:rPr dirty="0" sz="1200" spc="-5">
                <a:latin typeface="Arial"/>
                <a:cs typeface="Arial"/>
              </a:rPr>
              <a:t>Disease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595372" y="2038350"/>
            <a:ext cx="1572260" cy="1672589"/>
            <a:chOff x="2595372" y="2038350"/>
            <a:chExt cx="1572260" cy="1672589"/>
          </a:xfrm>
        </p:grpSpPr>
        <p:sp>
          <p:nvSpPr>
            <p:cNvPr id="12" name="object 12"/>
            <p:cNvSpPr/>
            <p:nvPr/>
          </p:nvSpPr>
          <p:spPr>
            <a:xfrm>
              <a:off x="2623566" y="3172205"/>
              <a:ext cx="287655" cy="398780"/>
            </a:xfrm>
            <a:custGeom>
              <a:avLst/>
              <a:gdLst/>
              <a:ahLst/>
              <a:cxnLst/>
              <a:rect l="l" t="t" r="r" b="b"/>
              <a:pathLst>
                <a:path w="287655" h="398779">
                  <a:moveTo>
                    <a:pt x="0" y="0"/>
                  </a:moveTo>
                  <a:lnTo>
                    <a:pt x="287185" y="398233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853259" y="3521557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4" h="126364">
                  <a:moveTo>
                    <a:pt x="92710" y="0"/>
                  </a:moveTo>
                  <a:lnTo>
                    <a:pt x="0" y="66852"/>
                  </a:lnTo>
                  <a:lnTo>
                    <a:pt x="113207" y="126136"/>
                  </a:lnTo>
                  <a:lnTo>
                    <a:pt x="9271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853433" y="2558033"/>
              <a:ext cx="257175" cy="407670"/>
            </a:xfrm>
            <a:custGeom>
              <a:avLst/>
              <a:gdLst/>
              <a:ahLst/>
              <a:cxnLst/>
              <a:rect l="l" t="t" r="r" b="b"/>
              <a:pathLst>
                <a:path w="257175" h="407669">
                  <a:moveTo>
                    <a:pt x="0" y="0"/>
                  </a:moveTo>
                  <a:lnTo>
                    <a:pt x="257009" y="407136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051942" y="2918552"/>
              <a:ext cx="109855" cy="127635"/>
            </a:xfrm>
            <a:custGeom>
              <a:avLst/>
              <a:gdLst/>
              <a:ahLst/>
              <a:cxnLst/>
              <a:rect l="l" t="t" r="r" b="b"/>
              <a:pathLst>
                <a:path w="109854" h="127635">
                  <a:moveTo>
                    <a:pt x="96659" y="0"/>
                  </a:moveTo>
                  <a:lnTo>
                    <a:pt x="0" y="61010"/>
                  </a:lnTo>
                  <a:lnTo>
                    <a:pt x="109334" y="127165"/>
                  </a:lnTo>
                  <a:lnTo>
                    <a:pt x="9665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824734" y="2038350"/>
              <a:ext cx="1042669" cy="1030605"/>
            </a:xfrm>
            <a:custGeom>
              <a:avLst/>
              <a:gdLst/>
              <a:ahLst/>
              <a:cxnLst/>
              <a:rect l="l" t="t" r="r" b="b"/>
              <a:pathLst>
                <a:path w="1042670" h="1030605">
                  <a:moveTo>
                    <a:pt x="1042416" y="0"/>
                  </a:moveTo>
                  <a:lnTo>
                    <a:pt x="0" y="0"/>
                  </a:lnTo>
                  <a:lnTo>
                    <a:pt x="0" y="1030224"/>
                  </a:lnTo>
                  <a:lnTo>
                    <a:pt x="1042416" y="1030224"/>
                  </a:lnTo>
                  <a:lnTo>
                    <a:pt x="1042416" y="0"/>
                  </a:lnTo>
                  <a:close/>
                </a:path>
              </a:pathLst>
            </a:custGeom>
            <a:solidFill>
              <a:srgbClr val="AFC9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614422" y="2626283"/>
              <a:ext cx="168910" cy="334645"/>
            </a:xfrm>
            <a:custGeom>
              <a:avLst/>
              <a:gdLst/>
              <a:ahLst/>
              <a:cxnLst/>
              <a:rect l="l" t="t" r="r" b="b"/>
              <a:pathLst>
                <a:path w="168910" h="334644">
                  <a:moveTo>
                    <a:pt x="0" y="334086"/>
                  </a:moveTo>
                  <a:lnTo>
                    <a:pt x="168871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723701" y="2541272"/>
              <a:ext cx="102870" cy="128270"/>
            </a:xfrm>
            <a:custGeom>
              <a:avLst/>
              <a:gdLst/>
              <a:ahLst/>
              <a:cxnLst/>
              <a:rect l="l" t="t" r="r" b="b"/>
              <a:pathLst>
                <a:path w="102869" h="128269">
                  <a:moveTo>
                    <a:pt x="102552" y="0"/>
                  </a:moveTo>
                  <a:lnTo>
                    <a:pt x="0" y="76225"/>
                  </a:lnTo>
                  <a:lnTo>
                    <a:pt x="102006" y="127787"/>
                  </a:lnTo>
                  <a:lnTo>
                    <a:pt x="10255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975354" y="3440696"/>
              <a:ext cx="144780" cy="251460"/>
            </a:xfrm>
            <a:custGeom>
              <a:avLst/>
              <a:gdLst/>
              <a:ahLst/>
              <a:cxnLst/>
              <a:rect l="l" t="t" r="r" b="b"/>
              <a:pathLst>
                <a:path w="144779" h="251460">
                  <a:moveTo>
                    <a:pt x="0" y="251193"/>
                  </a:moveTo>
                  <a:lnTo>
                    <a:pt x="144526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060846" y="3358135"/>
              <a:ext cx="106680" cy="127635"/>
            </a:xfrm>
            <a:custGeom>
              <a:avLst/>
              <a:gdLst/>
              <a:ahLst/>
              <a:cxnLst/>
              <a:rect l="l" t="t" r="r" b="b"/>
              <a:pathLst>
                <a:path w="106679" h="127635">
                  <a:moveTo>
                    <a:pt x="106527" y="0"/>
                  </a:moveTo>
                  <a:lnTo>
                    <a:pt x="0" y="70573"/>
                  </a:lnTo>
                  <a:lnTo>
                    <a:pt x="99072" y="127571"/>
                  </a:lnTo>
                  <a:lnTo>
                    <a:pt x="10652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5365241" y="2373629"/>
            <a:ext cx="1001394" cy="1356360"/>
          </a:xfrm>
          <a:prstGeom prst="rect">
            <a:avLst/>
          </a:prstGeom>
          <a:solidFill>
            <a:srgbClr val="B6DF88"/>
          </a:solidFill>
          <a:ln w="38100">
            <a:solidFill>
              <a:srgbClr val="00AF5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algn="ctr" marL="131445" marR="127635" indent="1905">
              <a:lnSpc>
                <a:spcPct val="100000"/>
              </a:lnSpc>
              <a:spcBef>
                <a:spcPts val="919"/>
              </a:spcBef>
            </a:pPr>
            <a:r>
              <a:rPr dirty="0" sz="1200">
                <a:latin typeface="Arial"/>
                <a:cs typeface="Arial"/>
              </a:rPr>
              <a:t>Metastatic  </a:t>
            </a:r>
            <a:r>
              <a:rPr dirty="0" sz="1200" spc="-5">
                <a:latin typeface="Arial"/>
                <a:cs typeface="Arial"/>
              </a:rPr>
              <a:t>Disease  </a:t>
            </a:r>
            <a:r>
              <a:rPr dirty="0" sz="1200" spc="-40">
                <a:latin typeface="Arial"/>
                <a:cs typeface="Arial"/>
              </a:rPr>
              <a:t>T</a:t>
            </a:r>
            <a:r>
              <a:rPr dirty="0" sz="1200" spc="-5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eat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t:  </a:t>
            </a:r>
            <a:r>
              <a:rPr dirty="0" sz="1200" spc="-5">
                <a:latin typeface="Arial"/>
                <a:cs typeface="Arial"/>
              </a:rPr>
              <a:t>2</a:t>
            </a:r>
            <a:r>
              <a:rPr dirty="0" baseline="24305" sz="1200" spc="-7">
                <a:latin typeface="Arial"/>
                <a:cs typeface="Arial"/>
              </a:rPr>
              <a:t>nd</a:t>
            </a:r>
            <a:r>
              <a:rPr dirty="0" baseline="24305" sz="1200" spc="127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54873" y="2373629"/>
            <a:ext cx="1003300" cy="1356360"/>
          </a:xfrm>
          <a:prstGeom prst="rect">
            <a:avLst/>
          </a:prstGeom>
          <a:solidFill>
            <a:srgbClr val="B6DF88"/>
          </a:solidFill>
          <a:ln w="38100">
            <a:solidFill>
              <a:srgbClr val="00AF5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algn="ctr" marL="132715" marR="127635" indent="1905">
              <a:lnSpc>
                <a:spcPct val="100000"/>
              </a:lnSpc>
              <a:spcBef>
                <a:spcPts val="919"/>
              </a:spcBef>
            </a:pPr>
            <a:r>
              <a:rPr dirty="0" sz="1200">
                <a:latin typeface="Arial"/>
                <a:cs typeface="Arial"/>
              </a:rPr>
              <a:t>Metastatic  </a:t>
            </a:r>
            <a:r>
              <a:rPr dirty="0" sz="1200" spc="-5">
                <a:latin typeface="Arial"/>
                <a:cs typeface="Arial"/>
              </a:rPr>
              <a:t>Disease  </a:t>
            </a:r>
            <a:r>
              <a:rPr dirty="0" sz="1200" spc="-40">
                <a:latin typeface="Arial"/>
                <a:cs typeface="Arial"/>
              </a:rPr>
              <a:t>T</a:t>
            </a:r>
            <a:r>
              <a:rPr dirty="0" sz="1200" spc="-5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eat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t:  4th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66154" y="2373629"/>
            <a:ext cx="1001394" cy="1356360"/>
          </a:xfrm>
          <a:prstGeom prst="rect">
            <a:avLst/>
          </a:prstGeom>
          <a:solidFill>
            <a:srgbClr val="B6DF88"/>
          </a:solidFill>
          <a:ln w="38100">
            <a:solidFill>
              <a:srgbClr val="00AF5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algn="ctr" marL="132715" marR="126364" indent="1905">
              <a:lnSpc>
                <a:spcPct val="100000"/>
              </a:lnSpc>
              <a:spcBef>
                <a:spcPts val="919"/>
              </a:spcBef>
            </a:pPr>
            <a:r>
              <a:rPr dirty="0" sz="1200">
                <a:latin typeface="Arial"/>
                <a:cs typeface="Arial"/>
              </a:rPr>
              <a:t>Metastatic  </a:t>
            </a:r>
            <a:r>
              <a:rPr dirty="0" sz="1200" spc="-5">
                <a:latin typeface="Arial"/>
                <a:cs typeface="Arial"/>
              </a:rPr>
              <a:t>Disease  </a:t>
            </a:r>
            <a:r>
              <a:rPr dirty="0" sz="1200" spc="-40">
                <a:latin typeface="Arial"/>
                <a:cs typeface="Arial"/>
              </a:rPr>
              <a:t>T</a:t>
            </a:r>
            <a:r>
              <a:rPr dirty="0" sz="1200" spc="-5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eat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t:  </a:t>
            </a:r>
            <a:r>
              <a:rPr dirty="0" sz="1200" spc="-5">
                <a:latin typeface="Arial"/>
                <a:cs typeface="Arial"/>
              </a:rPr>
              <a:t>3rd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63445" y="2388870"/>
            <a:ext cx="954405" cy="1149350"/>
          </a:xfrm>
          <a:prstGeom prst="rect">
            <a:avLst/>
          </a:prstGeom>
          <a:solidFill>
            <a:srgbClr val="AFC9E3"/>
          </a:solidFill>
          <a:ln w="19812">
            <a:solidFill>
              <a:srgbClr val="0000C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Times New Roman"/>
              <a:cs typeface="Times New Roman"/>
            </a:endParaRPr>
          </a:p>
          <a:p>
            <a:pPr marL="321945" marR="278765" indent="-78105">
              <a:lnSpc>
                <a:spcPct val="100000"/>
              </a:lnSpc>
            </a:pPr>
            <a:r>
              <a:rPr dirty="0" sz="1200" spc="-5">
                <a:latin typeface="Arial"/>
                <a:cs typeface="Arial"/>
              </a:rPr>
              <a:t>Risi</a:t>
            </a:r>
            <a:r>
              <a:rPr dirty="0" sz="1200">
                <a:latin typeface="Arial"/>
                <a:cs typeface="Arial"/>
              </a:rPr>
              <a:t>ng  PSA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967227" y="3229355"/>
            <a:ext cx="1027430" cy="1184275"/>
            <a:chOff x="2967227" y="3229355"/>
            <a:chExt cx="1027430" cy="1184275"/>
          </a:xfrm>
        </p:grpSpPr>
        <p:sp>
          <p:nvSpPr>
            <p:cNvPr id="26" name="object 26"/>
            <p:cNvSpPr/>
            <p:nvPr/>
          </p:nvSpPr>
          <p:spPr>
            <a:xfrm>
              <a:off x="2986277" y="3248405"/>
              <a:ext cx="989330" cy="1146175"/>
            </a:xfrm>
            <a:custGeom>
              <a:avLst/>
              <a:gdLst/>
              <a:ahLst/>
              <a:cxnLst/>
              <a:rect l="l" t="t" r="r" b="b"/>
              <a:pathLst>
                <a:path w="989329" h="1146175">
                  <a:moveTo>
                    <a:pt x="989076" y="0"/>
                  </a:moveTo>
                  <a:lnTo>
                    <a:pt x="0" y="0"/>
                  </a:lnTo>
                  <a:lnTo>
                    <a:pt x="0" y="1146048"/>
                  </a:lnTo>
                  <a:lnTo>
                    <a:pt x="989076" y="1146048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B6DF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986277" y="3248405"/>
              <a:ext cx="989330" cy="1146175"/>
            </a:xfrm>
            <a:custGeom>
              <a:avLst/>
              <a:gdLst/>
              <a:ahLst/>
              <a:cxnLst/>
              <a:rect l="l" t="t" r="r" b="b"/>
              <a:pathLst>
                <a:path w="989329" h="1146175">
                  <a:moveTo>
                    <a:pt x="0" y="0"/>
                  </a:moveTo>
                  <a:lnTo>
                    <a:pt x="989076" y="0"/>
                  </a:lnTo>
                  <a:lnTo>
                    <a:pt x="989076" y="1146048"/>
                  </a:lnTo>
                  <a:lnTo>
                    <a:pt x="0" y="1146048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/>
          <p:cNvGrpSpPr/>
          <p:nvPr/>
        </p:nvGrpSpPr>
        <p:grpSpPr>
          <a:xfrm>
            <a:off x="5188458" y="2994655"/>
            <a:ext cx="165100" cy="114300"/>
            <a:chOff x="5188458" y="2994655"/>
            <a:chExt cx="165100" cy="114300"/>
          </a:xfrm>
        </p:grpSpPr>
        <p:sp>
          <p:nvSpPr>
            <p:cNvPr id="29" name="object 29"/>
            <p:cNvSpPr/>
            <p:nvPr/>
          </p:nvSpPr>
          <p:spPr>
            <a:xfrm>
              <a:off x="5188458" y="3051810"/>
              <a:ext cx="69850" cy="0"/>
            </a:xfrm>
            <a:custGeom>
              <a:avLst/>
              <a:gdLst/>
              <a:ahLst/>
              <a:cxnLst/>
              <a:rect l="l" t="t" r="r" b="b"/>
              <a:pathLst>
                <a:path w="69850" h="0">
                  <a:moveTo>
                    <a:pt x="0" y="0"/>
                  </a:moveTo>
                  <a:lnTo>
                    <a:pt x="69342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238752" y="2994655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/>
          <p:cNvGrpSpPr/>
          <p:nvPr/>
        </p:nvGrpSpPr>
        <p:grpSpPr>
          <a:xfrm>
            <a:off x="6384797" y="2994655"/>
            <a:ext cx="169545" cy="114300"/>
            <a:chOff x="6384797" y="2994655"/>
            <a:chExt cx="169545" cy="114300"/>
          </a:xfrm>
        </p:grpSpPr>
        <p:sp>
          <p:nvSpPr>
            <p:cNvPr id="32" name="object 32"/>
            <p:cNvSpPr/>
            <p:nvPr/>
          </p:nvSpPr>
          <p:spPr>
            <a:xfrm>
              <a:off x="6384797" y="3051810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 h="0">
                  <a:moveTo>
                    <a:pt x="0" y="0"/>
                  </a:moveTo>
                  <a:lnTo>
                    <a:pt x="73914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6439664" y="2994655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" name="object 34"/>
          <p:cNvGrpSpPr/>
          <p:nvPr/>
        </p:nvGrpSpPr>
        <p:grpSpPr>
          <a:xfrm>
            <a:off x="7585709" y="2994655"/>
            <a:ext cx="170815" cy="114300"/>
            <a:chOff x="7585709" y="2994655"/>
            <a:chExt cx="170815" cy="114300"/>
          </a:xfrm>
        </p:grpSpPr>
        <p:sp>
          <p:nvSpPr>
            <p:cNvPr id="35" name="object 35"/>
            <p:cNvSpPr/>
            <p:nvPr/>
          </p:nvSpPr>
          <p:spPr>
            <a:xfrm>
              <a:off x="7585709" y="3051810"/>
              <a:ext cx="75565" cy="0"/>
            </a:xfrm>
            <a:custGeom>
              <a:avLst/>
              <a:gdLst/>
              <a:ahLst/>
              <a:cxnLst/>
              <a:rect l="l" t="t" r="r" b="b"/>
              <a:pathLst>
                <a:path w="75565" h="0">
                  <a:moveTo>
                    <a:pt x="0" y="0"/>
                  </a:moveTo>
                  <a:lnTo>
                    <a:pt x="75438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7642100" y="2994655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827133" y="157525"/>
            <a:ext cx="658368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5">
                <a:solidFill>
                  <a:srgbClr val="000000"/>
                </a:solidFill>
                <a:latin typeface="Arial"/>
                <a:cs typeface="Arial"/>
              </a:rPr>
              <a:t>PSMA PET Imaging: Impact on</a:t>
            </a:r>
            <a:r>
              <a:rPr dirty="0" sz="2700" spc="-12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700" spc="-5">
                <a:solidFill>
                  <a:srgbClr val="000000"/>
                </a:solidFill>
                <a:latin typeface="Arial"/>
                <a:cs typeface="Arial"/>
              </a:rPr>
              <a:t>nmCRPC</a:t>
            </a:r>
            <a:endParaRPr sz="27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732532" y="2938272"/>
            <a:ext cx="1458467" cy="17038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9" name="object 39"/>
          <p:cNvGraphicFramePr>
            <a:graphicFrameLocks noGrp="1"/>
          </p:cNvGraphicFramePr>
          <p:nvPr/>
        </p:nvGraphicFramePr>
        <p:xfrm>
          <a:off x="2775204" y="2028444"/>
          <a:ext cx="1402080" cy="2548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2355"/>
                <a:gridCol w="252094"/>
              </a:tblGrid>
              <a:tr h="948689">
                <a:tc>
                  <a:txBody>
                    <a:bodyPr/>
                    <a:lstStyle/>
                    <a:p>
                      <a:pPr algn="ctr" marL="127635" marR="102235" indent="190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Clinical  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eta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ta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: 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Sensitive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 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ADT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4145">
                    <a:lnL w="28575">
                      <a:solidFill>
                        <a:srgbClr val="0000CC"/>
                      </a:solidFill>
                      <a:prstDash val="solid"/>
                    </a:lnL>
                    <a:lnR w="28575">
                      <a:solidFill>
                        <a:srgbClr val="0000CC"/>
                      </a:solidFill>
                      <a:prstDash val="solid"/>
                    </a:lnR>
                    <a:lnT w="28575">
                      <a:solidFill>
                        <a:srgbClr val="0000CC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  <a:solidFill>
                      <a:srgbClr val="AFC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CC"/>
                      </a:solidFill>
                      <a:prstDash val="solid"/>
                    </a:lnL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  <a:tr h="815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CC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CC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</a:tcPr>
                </a:tc>
              </a:tr>
              <a:tr h="147904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25755" marR="283845" indent="182880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Non-  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0" name="object 40"/>
          <p:cNvSpPr txBox="1"/>
          <p:nvPr/>
        </p:nvSpPr>
        <p:spPr>
          <a:xfrm>
            <a:off x="4187190" y="2373629"/>
            <a:ext cx="1001394" cy="1356360"/>
          </a:xfrm>
          <a:prstGeom prst="rect">
            <a:avLst/>
          </a:prstGeom>
          <a:solidFill>
            <a:srgbClr val="B6DF88"/>
          </a:solidFill>
          <a:ln w="38100">
            <a:solidFill>
              <a:srgbClr val="00AF50"/>
            </a:solidFill>
          </a:ln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Times New Roman"/>
              <a:cs typeface="Times New Roman"/>
            </a:endParaRPr>
          </a:p>
          <a:p>
            <a:pPr algn="ctr" marL="132080" marR="126364" indent="1905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Metastatic  </a:t>
            </a:r>
            <a:r>
              <a:rPr dirty="0" sz="1200" spc="-5">
                <a:latin typeface="Arial"/>
                <a:cs typeface="Arial"/>
              </a:rPr>
              <a:t>Disease  </a:t>
            </a:r>
            <a:r>
              <a:rPr dirty="0" sz="1200" spc="-40">
                <a:latin typeface="Arial"/>
                <a:cs typeface="Arial"/>
              </a:rPr>
              <a:t>T</a:t>
            </a:r>
            <a:r>
              <a:rPr dirty="0" sz="1200" spc="-5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eat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t:  1</a:t>
            </a:r>
            <a:r>
              <a:rPr dirty="0" baseline="24305" sz="1200">
                <a:latin typeface="Arial"/>
                <a:cs typeface="Arial"/>
              </a:rPr>
              <a:t>st</a:t>
            </a:r>
            <a:r>
              <a:rPr dirty="0" baseline="24305" sz="1200" spc="104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27133" y="729039"/>
            <a:ext cx="707834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Multiple </a:t>
            </a:r>
            <a:r>
              <a:rPr dirty="0" sz="1800" spc="-10">
                <a:latin typeface="Calibri"/>
                <a:cs typeface="Calibri"/>
              </a:rPr>
              <a:t>FDA approved </a:t>
            </a:r>
            <a:r>
              <a:rPr dirty="0" sz="1800" spc="-5">
                <a:latin typeface="Calibri"/>
                <a:cs typeface="Calibri"/>
              </a:rPr>
              <a:t>drugs </a:t>
            </a:r>
            <a:r>
              <a:rPr dirty="0" sz="1800" spc="-15">
                <a:latin typeface="Calibri"/>
                <a:cs typeface="Calibri"/>
              </a:rPr>
              <a:t>for </a:t>
            </a:r>
            <a:r>
              <a:rPr dirty="0" sz="1800" spc="-10">
                <a:latin typeface="Calibri"/>
                <a:cs typeface="Calibri"/>
              </a:rPr>
              <a:t>non-metastatic </a:t>
            </a:r>
            <a:r>
              <a:rPr dirty="0" sz="1800" spc="-5">
                <a:latin typeface="Calibri"/>
                <a:cs typeface="Calibri"/>
              </a:rPr>
              <a:t>disease in </a:t>
            </a:r>
            <a:r>
              <a:rPr dirty="0" sz="1800">
                <a:latin typeface="Calibri"/>
                <a:cs typeface="Calibri"/>
              </a:rPr>
              <a:t>men </a:t>
            </a:r>
            <a:r>
              <a:rPr dirty="0" sz="1800" spc="-10">
                <a:latin typeface="Calibri"/>
                <a:cs typeface="Calibri"/>
              </a:rPr>
              <a:t>progressing  through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ADT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How many </a:t>
            </a:r>
            <a:r>
              <a:rPr dirty="0" sz="1800" spc="-5">
                <a:latin typeface="Calibri"/>
                <a:cs typeface="Calibri"/>
              </a:rPr>
              <a:t>of these </a:t>
            </a:r>
            <a:r>
              <a:rPr dirty="0" sz="1800">
                <a:latin typeface="Calibri"/>
                <a:cs typeface="Calibri"/>
              </a:rPr>
              <a:t>men </a:t>
            </a:r>
            <a:r>
              <a:rPr dirty="0" sz="1800" spc="-10">
                <a:latin typeface="Calibri"/>
                <a:cs typeface="Calibri"/>
              </a:rPr>
              <a:t>are </a:t>
            </a:r>
            <a:r>
              <a:rPr dirty="0" sz="1800" spc="-5">
                <a:latin typeface="Calibri"/>
                <a:cs typeface="Calibri"/>
              </a:rPr>
              <a:t>truly</a:t>
            </a:r>
            <a:r>
              <a:rPr dirty="0" sz="1800" spc="9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non-metastatic?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092195" y="4703064"/>
            <a:ext cx="5963920" cy="370840"/>
          </a:xfrm>
          <a:custGeom>
            <a:avLst/>
            <a:gdLst/>
            <a:ahLst/>
            <a:cxnLst/>
            <a:rect l="l" t="t" r="r" b="b"/>
            <a:pathLst>
              <a:path w="5963920" h="370839">
                <a:moveTo>
                  <a:pt x="5963411" y="0"/>
                </a:moveTo>
                <a:lnTo>
                  <a:pt x="0" y="0"/>
                </a:lnTo>
                <a:lnTo>
                  <a:pt x="0" y="370332"/>
                </a:lnTo>
                <a:lnTo>
                  <a:pt x="5963411" y="370332"/>
                </a:lnTo>
                <a:lnTo>
                  <a:pt x="5963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3" name="object 43"/>
          <p:cNvGrpSpPr/>
          <p:nvPr/>
        </p:nvGrpSpPr>
        <p:grpSpPr>
          <a:xfrm>
            <a:off x="2993135" y="4562855"/>
            <a:ext cx="5812790" cy="355600"/>
            <a:chOff x="2993135" y="4562855"/>
            <a:chExt cx="5812790" cy="355600"/>
          </a:xfrm>
        </p:grpSpPr>
        <p:sp>
          <p:nvSpPr>
            <p:cNvPr id="44" name="object 44"/>
            <p:cNvSpPr/>
            <p:nvPr/>
          </p:nvSpPr>
          <p:spPr>
            <a:xfrm>
              <a:off x="2993135" y="4562855"/>
              <a:ext cx="5812535" cy="3550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3040379" y="4593335"/>
              <a:ext cx="5716523" cy="24841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3040379" y="4593337"/>
              <a:ext cx="5716905" cy="248920"/>
            </a:xfrm>
            <a:custGeom>
              <a:avLst/>
              <a:gdLst/>
              <a:ahLst/>
              <a:cxnLst/>
              <a:rect l="l" t="t" r="r" b="b"/>
              <a:pathLst>
                <a:path w="5716905" h="248920">
                  <a:moveTo>
                    <a:pt x="0" y="62103"/>
                  </a:moveTo>
                  <a:lnTo>
                    <a:pt x="5592318" y="62103"/>
                  </a:lnTo>
                  <a:lnTo>
                    <a:pt x="5592318" y="0"/>
                  </a:lnTo>
                  <a:lnTo>
                    <a:pt x="5716524" y="124206"/>
                  </a:lnTo>
                  <a:lnTo>
                    <a:pt x="5592318" y="248412"/>
                  </a:lnTo>
                  <a:lnTo>
                    <a:pt x="5592318" y="186309"/>
                  </a:lnTo>
                  <a:lnTo>
                    <a:pt x="0" y="186309"/>
                  </a:lnTo>
                  <a:lnTo>
                    <a:pt x="0" y="62103"/>
                  </a:lnTo>
                  <a:close/>
                </a:path>
              </a:pathLst>
            </a:custGeom>
            <a:ln w="9144">
              <a:solidFill>
                <a:srgbClr val="2283E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/>
          <p:cNvSpPr txBox="1"/>
          <p:nvPr/>
        </p:nvSpPr>
        <p:spPr>
          <a:xfrm>
            <a:off x="3171238" y="4778514"/>
            <a:ext cx="516382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0">
                <a:latin typeface="Calibri"/>
                <a:cs typeface="Calibri"/>
              </a:rPr>
              <a:t>Progressing </a:t>
            </a:r>
            <a:r>
              <a:rPr dirty="0" sz="1800" spc="-5">
                <a:latin typeface="Calibri"/>
                <a:cs typeface="Calibri"/>
              </a:rPr>
              <a:t>despite </a:t>
            </a:r>
            <a:r>
              <a:rPr dirty="0" sz="1800" spc="-10">
                <a:latin typeface="Calibri"/>
                <a:cs typeface="Calibri"/>
              </a:rPr>
              <a:t>ADT </a:t>
            </a:r>
            <a:r>
              <a:rPr dirty="0" sz="1800" spc="-15">
                <a:latin typeface="Calibri"/>
                <a:cs typeface="Calibri"/>
              </a:rPr>
              <a:t>(testosterone </a:t>
            </a:r>
            <a:r>
              <a:rPr dirty="0" sz="1800" spc="-10">
                <a:latin typeface="Calibri"/>
                <a:cs typeface="Calibri"/>
              </a:rPr>
              <a:t>lowering</a:t>
            </a:r>
            <a:r>
              <a:rPr dirty="0" sz="1800" spc="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agents)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417522"/>
            <a:ext cx="7358380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solidFill>
                  <a:srgbClr val="000000"/>
                </a:solidFill>
                <a:latin typeface="Arial"/>
                <a:cs typeface="Arial"/>
              </a:rPr>
              <a:t>Men </a:t>
            </a:r>
            <a:r>
              <a:rPr dirty="0" sz="2200">
                <a:solidFill>
                  <a:srgbClr val="000000"/>
                </a:solidFill>
                <a:latin typeface="Arial"/>
                <a:cs typeface="Arial"/>
              </a:rPr>
              <a:t>with </a:t>
            </a:r>
            <a:r>
              <a:rPr dirty="0" sz="2200" spc="-5">
                <a:solidFill>
                  <a:srgbClr val="000000"/>
                </a:solidFill>
                <a:latin typeface="Arial"/>
                <a:cs typeface="Arial"/>
              </a:rPr>
              <a:t>high-risk non-metastatic disease despite</a:t>
            </a:r>
            <a:r>
              <a:rPr dirty="0" sz="2200" spc="9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000000"/>
                </a:solidFill>
                <a:latin typeface="Arial"/>
                <a:cs typeface="Arial"/>
              </a:rPr>
              <a:t>ADT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33403" y="874776"/>
            <a:ext cx="5410514" cy="35044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15432" y="4820941"/>
            <a:ext cx="149733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5">
                <a:latin typeface="Calibri"/>
                <a:cs typeface="Calibri"/>
              </a:rPr>
              <a:t>Fendler et </a:t>
            </a:r>
            <a:r>
              <a:rPr dirty="0" sz="1200">
                <a:latin typeface="Calibri"/>
                <a:cs typeface="Calibri"/>
              </a:rPr>
              <a:t>al, </a:t>
            </a:r>
            <a:r>
              <a:rPr dirty="0" sz="1200" spc="-5">
                <a:latin typeface="Calibri"/>
                <a:cs typeface="Calibri"/>
              </a:rPr>
              <a:t>CCR,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2019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4236" y="0"/>
            <a:ext cx="154305" cy="1557655"/>
            <a:chOff x="364236" y="0"/>
            <a:chExt cx="154305" cy="1557655"/>
          </a:xfrm>
        </p:grpSpPr>
        <p:sp>
          <p:nvSpPr>
            <p:cNvPr id="3" name="object 3"/>
            <p:cNvSpPr/>
            <p:nvPr/>
          </p:nvSpPr>
          <p:spPr>
            <a:xfrm>
              <a:off x="364236" y="0"/>
              <a:ext cx="154305" cy="728980"/>
            </a:xfrm>
            <a:custGeom>
              <a:avLst/>
              <a:gdLst/>
              <a:ahLst/>
              <a:cxnLst/>
              <a:rect l="l" t="t" r="r" b="b"/>
              <a:pathLst>
                <a:path w="154304" h="728980">
                  <a:moveTo>
                    <a:pt x="153911" y="0"/>
                  </a:moveTo>
                  <a:lnTo>
                    <a:pt x="0" y="0"/>
                  </a:lnTo>
                  <a:lnTo>
                    <a:pt x="0" y="728472"/>
                  </a:lnTo>
                  <a:lnTo>
                    <a:pt x="153911" y="728472"/>
                  </a:lnTo>
                  <a:lnTo>
                    <a:pt x="153911" y="0"/>
                  </a:lnTo>
                  <a:close/>
                </a:path>
              </a:pathLst>
            </a:custGeom>
            <a:solidFill>
              <a:srgbClr val="2985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64236" y="728472"/>
              <a:ext cx="154305" cy="302260"/>
            </a:xfrm>
            <a:custGeom>
              <a:avLst/>
              <a:gdLst/>
              <a:ahLst/>
              <a:cxnLst/>
              <a:rect l="l" t="t" r="r" b="b"/>
              <a:pathLst>
                <a:path w="154304" h="302259">
                  <a:moveTo>
                    <a:pt x="153923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153923" y="301751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F164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4236" y="1030224"/>
              <a:ext cx="154305" cy="527685"/>
            </a:xfrm>
            <a:custGeom>
              <a:avLst/>
              <a:gdLst/>
              <a:ahLst/>
              <a:cxnLst/>
              <a:rect l="l" t="t" r="r" b="b"/>
              <a:pathLst>
                <a:path w="154304" h="527685">
                  <a:moveTo>
                    <a:pt x="153923" y="0"/>
                  </a:moveTo>
                  <a:lnTo>
                    <a:pt x="0" y="0"/>
                  </a:lnTo>
                  <a:lnTo>
                    <a:pt x="0" y="527303"/>
                  </a:lnTo>
                  <a:lnTo>
                    <a:pt x="153923" y="527303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B3B3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6481512" y="4723386"/>
            <a:ext cx="1630800" cy="339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1457705" y="2902508"/>
            <a:ext cx="213360" cy="114300"/>
            <a:chOff x="1457705" y="2902508"/>
            <a:chExt cx="213360" cy="114300"/>
          </a:xfrm>
        </p:grpSpPr>
        <p:sp>
          <p:nvSpPr>
            <p:cNvPr id="8" name="object 8"/>
            <p:cNvSpPr/>
            <p:nvPr/>
          </p:nvSpPr>
          <p:spPr>
            <a:xfrm>
              <a:off x="1457705" y="2958674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4" h="0">
                  <a:moveTo>
                    <a:pt x="0" y="0"/>
                  </a:moveTo>
                  <a:lnTo>
                    <a:pt x="137172" y="0"/>
                  </a:lnTo>
                </a:path>
              </a:pathLst>
            </a:custGeom>
            <a:ln w="4080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555663" y="2902508"/>
              <a:ext cx="115570" cy="114300"/>
            </a:xfrm>
            <a:custGeom>
              <a:avLst/>
              <a:gdLst/>
              <a:ahLst/>
              <a:cxnLst/>
              <a:rect l="l" t="t" r="r" b="b"/>
              <a:pathLst>
                <a:path w="115569" h="114300">
                  <a:moveTo>
                    <a:pt x="2247" y="0"/>
                  </a:moveTo>
                  <a:lnTo>
                    <a:pt x="0" y="114274"/>
                  </a:lnTo>
                  <a:lnTo>
                    <a:pt x="115404" y="59385"/>
                  </a:lnTo>
                  <a:lnTo>
                    <a:pt x="224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486918" y="2375154"/>
            <a:ext cx="970915" cy="1173480"/>
          </a:xfrm>
          <a:prstGeom prst="rect">
            <a:avLst/>
          </a:prstGeom>
          <a:solidFill>
            <a:srgbClr val="AFC9E3"/>
          </a:solidFill>
          <a:ln w="19812">
            <a:solidFill>
              <a:srgbClr val="0000C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algn="just" marL="161925" marR="156210" indent="22860">
              <a:lnSpc>
                <a:spcPct val="100000"/>
              </a:lnSpc>
              <a:spcBef>
                <a:spcPts val="925"/>
              </a:spcBef>
            </a:pPr>
            <a:r>
              <a:rPr dirty="0" sz="1200" spc="-5">
                <a:latin typeface="Arial"/>
                <a:cs typeface="Arial"/>
              </a:rPr>
              <a:t>Clinically  </a:t>
            </a:r>
            <a:r>
              <a:rPr dirty="0" sz="1200">
                <a:latin typeface="Arial"/>
                <a:cs typeface="Arial"/>
              </a:rPr>
              <a:t>Lo</a:t>
            </a:r>
            <a:r>
              <a:rPr dirty="0" sz="1200" spc="-5">
                <a:latin typeface="Arial"/>
                <a:cs typeface="Arial"/>
              </a:rPr>
              <a:t>c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5">
                <a:latin typeface="Arial"/>
                <a:cs typeface="Arial"/>
              </a:rPr>
              <a:t>li</a:t>
            </a:r>
            <a:r>
              <a:rPr dirty="0" sz="1200" spc="-15">
                <a:latin typeface="Arial"/>
                <a:cs typeface="Arial"/>
              </a:rPr>
              <a:t>z</a:t>
            </a:r>
            <a:r>
              <a:rPr dirty="0" sz="1200">
                <a:latin typeface="Arial"/>
                <a:cs typeface="Arial"/>
              </a:rPr>
              <a:t>ed  </a:t>
            </a:r>
            <a:r>
              <a:rPr dirty="0" sz="1200" spc="-5">
                <a:latin typeface="Arial"/>
                <a:cs typeface="Arial"/>
              </a:rPr>
              <a:t>Disease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604516" y="2538983"/>
            <a:ext cx="1557020" cy="1108710"/>
            <a:chOff x="2604516" y="2538983"/>
            <a:chExt cx="1557020" cy="1108710"/>
          </a:xfrm>
        </p:grpSpPr>
        <p:sp>
          <p:nvSpPr>
            <p:cNvPr id="12" name="object 12"/>
            <p:cNvSpPr/>
            <p:nvPr/>
          </p:nvSpPr>
          <p:spPr>
            <a:xfrm>
              <a:off x="2623566" y="3172205"/>
              <a:ext cx="287655" cy="398780"/>
            </a:xfrm>
            <a:custGeom>
              <a:avLst/>
              <a:gdLst/>
              <a:ahLst/>
              <a:cxnLst/>
              <a:rect l="l" t="t" r="r" b="b"/>
              <a:pathLst>
                <a:path w="287655" h="398779">
                  <a:moveTo>
                    <a:pt x="0" y="0"/>
                  </a:moveTo>
                  <a:lnTo>
                    <a:pt x="287185" y="398233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853259" y="3521557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4" h="126364">
                  <a:moveTo>
                    <a:pt x="92710" y="0"/>
                  </a:moveTo>
                  <a:lnTo>
                    <a:pt x="0" y="66852"/>
                  </a:lnTo>
                  <a:lnTo>
                    <a:pt x="113207" y="126136"/>
                  </a:lnTo>
                  <a:lnTo>
                    <a:pt x="9271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853433" y="2558033"/>
              <a:ext cx="257175" cy="407670"/>
            </a:xfrm>
            <a:custGeom>
              <a:avLst/>
              <a:gdLst/>
              <a:ahLst/>
              <a:cxnLst/>
              <a:rect l="l" t="t" r="r" b="b"/>
              <a:pathLst>
                <a:path w="257175" h="407669">
                  <a:moveTo>
                    <a:pt x="0" y="0"/>
                  </a:moveTo>
                  <a:lnTo>
                    <a:pt x="257009" y="407136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051942" y="2918552"/>
              <a:ext cx="109855" cy="127635"/>
            </a:xfrm>
            <a:custGeom>
              <a:avLst/>
              <a:gdLst/>
              <a:ahLst/>
              <a:cxnLst/>
              <a:rect l="l" t="t" r="r" b="b"/>
              <a:pathLst>
                <a:path w="109854" h="127635">
                  <a:moveTo>
                    <a:pt x="96659" y="0"/>
                  </a:moveTo>
                  <a:lnTo>
                    <a:pt x="0" y="61010"/>
                  </a:lnTo>
                  <a:lnTo>
                    <a:pt x="109334" y="127165"/>
                  </a:lnTo>
                  <a:lnTo>
                    <a:pt x="9665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2824733" y="2038350"/>
            <a:ext cx="1042669" cy="1030605"/>
          </a:xfrm>
          <a:prstGeom prst="rect">
            <a:avLst/>
          </a:prstGeom>
          <a:solidFill>
            <a:srgbClr val="AFC9E3"/>
          </a:solidFill>
          <a:ln w="19811">
            <a:solidFill>
              <a:srgbClr val="0000CC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algn="ctr" marL="107950" marR="102235" indent="1905">
              <a:lnSpc>
                <a:spcPct val="100000"/>
              </a:lnSpc>
              <a:spcBef>
                <a:spcPts val="1135"/>
              </a:spcBef>
            </a:pPr>
            <a:r>
              <a:rPr dirty="0" sz="1200" spc="-5">
                <a:latin typeface="Arial"/>
                <a:cs typeface="Arial"/>
              </a:rPr>
              <a:t>Clinical  M</a:t>
            </a:r>
            <a:r>
              <a:rPr dirty="0" sz="1200">
                <a:latin typeface="Arial"/>
                <a:cs typeface="Arial"/>
              </a:rPr>
              <a:t>eta</a:t>
            </a:r>
            <a:r>
              <a:rPr dirty="0" sz="1200" spc="-5">
                <a:latin typeface="Arial"/>
                <a:cs typeface="Arial"/>
              </a:rPr>
              <a:t>s</a:t>
            </a:r>
            <a:r>
              <a:rPr dirty="0" sz="1200">
                <a:latin typeface="Arial"/>
                <a:cs typeface="Arial"/>
              </a:rPr>
              <a:t>ta</a:t>
            </a:r>
            <a:r>
              <a:rPr dirty="0" sz="1200" spc="-5">
                <a:latin typeface="Arial"/>
                <a:cs typeface="Arial"/>
              </a:rPr>
              <a:t>s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5">
                <a:latin typeface="Arial"/>
                <a:cs typeface="Arial"/>
              </a:rPr>
              <a:t>s</a:t>
            </a:r>
            <a:r>
              <a:rPr dirty="0" sz="1200">
                <a:latin typeface="Arial"/>
                <a:cs typeface="Arial"/>
              </a:rPr>
              <a:t>:  </a:t>
            </a:r>
            <a:r>
              <a:rPr dirty="0" sz="1200" spc="-5">
                <a:latin typeface="Arial"/>
                <a:cs typeface="Arial"/>
              </a:rPr>
              <a:t>Sensitive </a:t>
            </a:r>
            <a:r>
              <a:rPr dirty="0" sz="1200">
                <a:latin typeface="Arial"/>
                <a:cs typeface="Arial"/>
              </a:rPr>
              <a:t>to  </a:t>
            </a:r>
            <a:r>
              <a:rPr dirty="0" sz="1200" spc="-5">
                <a:latin typeface="Arial"/>
                <a:cs typeface="Arial"/>
              </a:rPr>
              <a:t>ADT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595372" y="2541272"/>
            <a:ext cx="231140" cy="438150"/>
            <a:chOff x="2595372" y="2541272"/>
            <a:chExt cx="231140" cy="438150"/>
          </a:xfrm>
        </p:grpSpPr>
        <p:sp>
          <p:nvSpPr>
            <p:cNvPr id="18" name="object 18"/>
            <p:cNvSpPr/>
            <p:nvPr/>
          </p:nvSpPr>
          <p:spPr>
            <a:xfrm>
              <a:off x="2614422" y="2626283"/>
              <a:ext cx="168910" cy="334645"/>
            </a:xfrm>
            <a:custGeom>
              <a:avLst/>
              <a:gdLst/>
              <a:ahLst/>
              <a:cxnLst/>
              <a:rect l="l" t="t" r="r" b="b"/>
              <a:pathLst>
                <a:path w="168910" h="334644">
                  <a:moveTo>
                    <a:pt x="0" y="334086"/>
                  </a:moveTo>
                  <a:lnTo>
                    <a:pt x="168871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723701" y="2541272"/>
              <a:ext cx="102870" cy="128270"/>
            </a:xfrm>
            <a:custGeom>
              <a:avLst/>
              <a:gdLst/>
              <a:ahLst/>
              <a:cxnLst/>
              <a:rect l="l" t="t" r="r" b="b"/>
              <a:pathLst>
                <a:path w="102869" h="128269">
                  <a:moveTo>
                    <a:pt x="102552" y="0"/>
                  </a:moveTo>
                  <a:lnTo>
                    <a:pt x="0" y="76225"/>
                  </a:lnTo>
                  <a:lnTo>
                    <a:pt x="102006" y="127787"/>
                  </a:lnTo>
                  <a:lnTo>
                    <a:pt x="10255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/>
          <p:nvPr/>
        </p:nvSpPr>
        <p:spPr>
          <a:xfrm>
            <a:off x="5365241" y="2373629"/>
            <a:ext cx="1001394" cy="1356360"/>
          </a:xfrm>
          <a:custGeom>
            <a:avLst/>
            <a:gdLst/>
            <a:ahLst/>
            <a:cxnLst/>
            <a:rect l="l" t="t" r="r" b="b"/>
            <a:pathLst>
              <a:path w="1001395" h="1356360">
                <a:moveTo>
                  <a:pt x="1001267" y="0"/>
                </a:moveTo>
                <a:lnTo>
                  <a:pt x="0" y="0"/>
                </a:lnTo>
                <a:lnTo>
                  <a:pt x="0" y="1356360"/>
                </a:lnTo>
                <a:lnTo>
                  <a:pt x="1001267" y="1356360"/>
                </a:lnTo>
                <a:lnTo>
                  <a:pt x="1001267" y="0"/>
                </a:lnTo>
                <a:close/>
              </a:path>
            </a:pathLst>
          </a:custGeom>
          <a:solidFill>
            <a:srgbClr val="B6DF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365241" y="2373629"/>
            <a:ext cx="1001394" cy="1356360"/>
          </a:xfrm>
          <a:prstGeom prst="rect">
            <a:avLst/>
          </a:prstGeom>
          <a:ln w="38100">
            <a:solidFill>
              <a:srgbClr val="00AF5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algn="ctr" marL="131445" marR="127635" indent="1905">
              <a:lnSpc>
                <a:spcPct val="100000"/>
              </a:lnSpc>
              <a:spcBef>
                <a:spcPts val="919"/>
              </a:spcBef>
            </a:pPr>
            <a:r>
              <a:rPr dirty="0" sz="1200">
                <a:latin typeface="Arial"/>
                <a:cs typeface="Arial"/>
              </a:rPr>
              <a:t>Metastatic  </a:t>
            </a:r>
            <a:r>
              <a:rPr dirty="0" sz="1200" spc="-5">
                <a:latin typeface="Arial"/>
                <a:cs typeface="Arial"/>
              </a:rPr>
              <a:t>Disease  </a:t>
            </a:r>
            <a:r>
              <a:rPr dirty="0" sz="1200" spc="-40">
                <a:latin typeface="Arial"/>
                <a:cs typeface="Arial"/>
              </a:rPr>
              <a:t>T</a:t>
            </a:r>
            <a:r>
              <a:rPr dirty="0" sz="1200" spc="-5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eat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t:  </a:t>
            </a:r>
            <a:r>
              <a:rPr dirty="0" sz="1200" spc="-5">
                <a:latin typeface="Arial"/>
                <a:cs typeface="Arial"/>
              </a:rPr>
              <a:t>2</a:t>
            </a:r>
            <a:r>
              <a:rPr dirty="0" baseline="24305" sz="1200" spc="-7">
                <a:latin typeface="Arial"/>
                <a:cs typeface="Arial"/>
              </a:rPr>
              <a:t>nd</a:t>
            </a:r>
            <a:r>
              <a:rPr dirty="0" baseline="24305" sz="1200" spc="127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754873" y="2373629"/>
            <a:ext cx="1003300" cy="1356360"/>
          </a:xfrm>
          <a:custGeom>
            <a:avLst/>
            <a:gdLst/>
            <a:ahLst/>
            <a:cxnLst/>
            <a:rect l="l" t="t" r="r" b="b"/>
            <a:pathLst>
              <a:path w="1003300" h="1356360">
                <a:moveTo>
                  <a:pt x="1002792" y="0"/>
                </a:moveTo>
                <a:lnTo>
                  <a:pt x="0" y="0"/>
                </a:lnTo>
                <a:lnTo>
                  <a:pt x="0" y="1356360"/>
                </a:lnTo>
                <a:lnTo>
                  <a:pt x="1002792" y="1356360"/>
                </a:lnTo>
                <a:lnTo>
                  <a:pt x="1002792" y="0"/>
                </a:lnTo>
                <a:close/>
              </a:path>
            </a:pathLst>
          </a:custGeom>
          <a:solidFill>
            <a:srgbClr val="B6DF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7754873" y="2373629"/>
            <a:ext cx="1003300" cy="1356360"/>
          </a:xfrm>
          <a:prstGeom prst="rect">
            <a:avLst/>
          </a:prstGeom>
          <a:ln w="38100">
            <a:solidFill>
              <a:srgbClr val="00AF5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algn="ctr" marL="132715" marR="127635" indent="1905">
              <a:lnSpc>
                <a:spcPct val="100000"/>
              </a:lnSpc>
              <a:spcBef>
                <a:spcPts val="919"/>
              </a:spcBef>
            </a:pPr>
            <a:r>
              <a:rPr dirty="0" sz="1200">
                <a:latin typeface="Arial"/>
                <a:cs typeface="Arial"/>
              </a:rPr>
              <a:t>Metastatic  </a:t>
            </a:r>
            <a:r>
              <a:rPr dirty="0" sz="1200" spc="-5">
                <a:latin typeface="Arial"/>
                <a:cs typeface="Arial"/>
              </a:rPr>
              <a:t>Disease  </a:t>
            </a:r>
            <a:r>
              <a:rPr dirty="0" sz="1200" spc="-40">
                <a:latin typeface="Arial"/>
                <a:cs typeface="Arial"/>
              </a:rPr>
              <a:t>T</a:t>
            </a:r>
            <a:r>
              <a:rPr dirty="0" sz="1200" spc="-5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eat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t:  4th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566154" y="2373629"/>
            <a:ext cx="1001394" cy="1356360"/>
          </a:xfrm>
          <a:custGeom>
            <a:avLst/>
            <a:gdLst/>
            <a:ahLst/>
            <a:cxnLst/>
            <a:rect l="l" t="t" r="r" b="b"/>
            <a:pathLst>
              <a:path w="1001395" h="1356360">
                <a:moveTo>
                  <a:pt x="1001268" y="0"/>
                </a:moveTo>
                <a:lnTo>
                  <a:pt x="0" y="0"/>
                </a:lnTo>
                <a:lnTo>
                  <a:pt x="0" y="1356360"/>
                </a:lnTo>
                <a:lnTo>
                  <a:pt x="1001268" y="1356360"/>
                </a:lnTo>
                <a:lnTo>
                  <a:pt x="1001268" y="0"/>
                </a:lnTo>
                <a:close/>
              </a:path>
            </a:pathLst>
          </a:custGeom>
          <a:solidFill>
            <a:srgbClr val="B6DF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566154" y="2373629"/>
            <a:ext cx="1001394" cy="1356360"/>
          </a:xfrm>
          <a:prstGeom prst="rect">
            <a:avLst/>
          </a:prstGeom>
          <a:ln w="38100">
            <a:solidFill>
              <a:srgbClr val="00AF5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algn="ctr" marL="132715" marR="126364" indent="1905">
              <a:lnSpc>
                <a:spcPct val="100000"/>
              </a:lnSpc>
              <a:spcBef>
                <a:spcPts val="919"/>
              </a:spcBef>
            </a:pPr>
            <a:r>
              <a:rPr dirty="0" sz="1200">
                <a:latin typeface="Arial"/>
                <a:cs typeface="Arial"/>
              </a:rPr>
              <a:t>Metastatic  </a:t>
            </a:r>
            <a:r>
              <a:rPr dirty="0" sz="1200" spc="-5">
                <a:latin typeface="Arial"/>
                <a:cs typeface="Arial"/>
              </a:rPr>
              <a:t>Disease  </a:t>
            </a:r>
            <a:r>
              <a:rPr dirty="0" sz="1200" spc="-40">
                <a:latin typeface="Arial"/>
                <a:cs typeface="Arial"/>
              </a:rPr>
              <a:t>T</a:t>
            </a:r>
            <a:r>
              <a:rPr dirty="0" sz="1200" spc="-5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eat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t:  </a:t>
            </a:r>
            <a:r>
              <a:rPr dirty="0" sz="1200" spc="-5">
                <a:latin typeface="Arial"/>
                <a:cs typeface="Arial"/>
              </a:rPr>
              <a:t>3rd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Line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967227" y="3229355"/>
            <a:ext cx="1200150" cy="1184275"/>
            <a:chOff x="2967227" y="3229355"/>
            <a:chExt cx="1200150" cy="1184275"/>
          </a:xfrm>
        </p:grpSpPr>
        <p:sp>
          <p:nvSpPr>
            <p:cNvPr id="27" name="object 27"/>
            <p:cNvSpPr/>
            <p:nvPr/>
          </p:nvSpPr>
          <p:spPr>
            <a:xfrm>
              <a:off x="3975353" y="3440696"/>
              <a:ext cx="144780" cy="251460"/>
            </a:xfrm>
            <a:custGeom>
              <a:avLst/>
              <a:gdLst/>
              <a:ahLst/>
              <a:cxnLst/>
              <a:rect l="l" t="t" r="r" b="b"/>
              <a:pathLst>
                <a:path w="144779" h="251460">
                  <a:moveTo>
                    <a:pt x="0" y="251193"/>
                  </a:moveTo>
                  <a:lnTo>
                    <a:pt x="144526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4060846" y="3358135"/>
              <a:ext cx="106680" cy="127635"/>
            </a:xfrm>
            <a:custGeom>
              <a:avLst/>
              <a:gdLst/>
              <a:ahLst/>
              <a:cxnLst/>
              <a:rect l="l" t="t" r="r" b="b"/>
              <a:pathLst>
                <a:path w="106679" h="127635">
                  <a:moveTo>
                    <a:pt x="106527" y="0"/>
                  </a:moveTo>
                  <a:lnTo>
                    <a:pt x="0" y="70573"/>
                  </a:lnTo>
                  <a:lnTo>
                    <a:pt x="99072" y="127571"/>
                  </a:lnTo>
                  <a:lnTo>
                    <a:pt x="10652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2986277" y="3248405"/>
              <a:ext cx="989330" cy="1146175"/>
            </a:xfrm>
            <a:custGeom>
              <a:avLst/>
              <a:gdLst/>
              <a:ahLst/>
              <a:cxnLst/>
              <a:rect l="l" t="t" r="r" b="b"/>
              <a:pathLst>
                <a:path w="989329" h="1146175">
                  <a:moveTo>
                    <a:pt x="989076" y="0"/>
                  </a:moveTo>
                  <a:lnTo>
                    <a:pt x="0" y="0"/>
                  </a:lnTo>
                  <a:lnTo>
                    <a:pt x="0" y="1146048"/>
                  </a:lnTo>
                  <a:lnTo>
                    <a:pt x="989076" y="1146048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B6DF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2986277" y="3248405"/>
              <a:ext cx="989330" cy="1146175"/>
            </a:xfrm>
            <a:custGeom>
              <a:avLst/>
              <a:gdLst/>
              <a:ahLst/>
              <a:cxnLst/>
              <a:rect l="l" t="t" r="r" b="b"/>
              <a:pathLst>
                <a:path w="989329" h="1146175">
                  <a:moveTo>
                    <a:pt x="0" y="0"/>
                  </a:moveTo>
                  <a:lnTo>
                    <a:pt x="989076" y="0"/>
                  </a:lnTo>
                  <a:lnTo>
                    <a:pt x="989076" y="1146048"/>
                  </a:lnTo>
                  <a:lnTo>
                    <a:pt x="0" y="1146048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1663445" y="2388870"/>
            <a:ext cx="954405" cy="1149350"/>
          </a:xfrm>
          <a:prstGeom prst="rect">
            <a:avLst/>
          </a:prstGeom>
          <a:solidFill>
            <a:srgbClr val="AFC9E3"/>
          </a:solidFill>
          <a:ln w="19812">
            <a:solidFill>
              <a:srgbClr val="0000C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Times New Roman"/>
              <a:cs typeface="Times New Roman"/>
            </a:endParaRPr>
          </a:p>
          <a:p>
            <a:pPr marL="321945" marR="278765" indent="-78105">
              <a:lnSpc>
                <a:spcPct val="100000"/>
              </a:lnSpc>
            </a:pPr>
            <a:r>
              <a:rPr dirty="0" sz="1200" spc="-5">
                <a:latin typeface="Arial"/>
                <a:cs typeface="Arial"/>
              </a:rPr>
              <a:t>Risi</a:t>
            </a:r>
            <a:r>
              <a:rPr dirty="0" sz="1200">
                <a:latin typeface="Arial"/>
                <a:cs typeface="Arial"/>
              </a:rPr>
              <a:t>ng  PSA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118267" y="3620425"/>
            <a:ext cx="7226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8288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Non-  M</a:t>
            </a:r>
            <a:r>
              <a:rPr dirty="0" sz="1200">
                <a:latin typeface="Arial"/>
                <a:cs typeface="Arial"/>
              </a:rPr>
              <a:t>et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st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-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187190" y="2373629"/>
            <a:ext cx="3569335" cy="1356360"/>
            <a:chOff x="4187190" y="2373629"/>
            <a:chExt cx="3569335" cy="1356360"/>
          </a:xfrm>
        </p:grpSpPr>
        <p:sp>
          <p:nvSpPr>
            <p:cNvPr id="34" name="object 34"/>
            <p:cNvSpPr/>
            <p:nvPr/>
          </p:nvSpPr>
          <p:spPr>
            <a:xfrm>
              <a:off x="5188458" y="3051809"/>
              <a:ext cx="69850" cy="0"/>
            </a:xfrm>
            <a:custGeom>
              <a:avLst/>
              <a:gdLst/>
              <a:ahLst/>
              <a:cxnLst/>
              <a:rect l="l" t="t" r="r" b="b"/>
              <a:pathLst>
                <a:path w="69850" h="0">
                  <a:moveTo>
                    <a:pt x="0" y="0"/>
                  </a:moveTo>
                  <a:lnTo>
                    <a:pt x="69342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5238752" y="2994654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6384798" y="3051809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 h="0">
                  <a:moveTo>
                    <a:pt x="0" y="0"/>
                  </a:moveTo>
                  <a:lnTo>
                    <a:pt x="73914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6439664" y="2994654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7585710" y="3051809"/>
              <a:ext cx="75565" cy="0"/>
            </a:xfrm>
            <a:custGeom>
              <a:avLst/>
              <a:gdLst/>
              <a:ahLst/>
              <a:cxnLst/>
              <a:rect l="l" t="t" r="r" b="b"/>
              <a:pathLst>
                <a:path w="75565" h="0">
                  <a:moveTo>
                    <a:pt x="0" y="0"/>
                  </a:moveTo>
                  <a:lnTo>
                    <a:pt x="75438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7642100" y="2994654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4187190" y="2373629"/>
              <a:ext cx="1001394" cy="1356360"/>
            </a:xfrm>
            <a:custGeom>
              <a:avLst/>
              <a:gdLst/>
              <a:ahLst/>
              <a:cxnLst/>
              <a:rect l="l" t="t" r="r" b="b"/>
              <a:pathLst>
                <a:path w="1001395" h="1356360">
                  <a:moveTo>
                    <a:pt x="1001267" y="0"/>
                  </a:moveTo>
                  <a:lnTo>
                    <a:pt x="0" y="0"/>
                  </a:lnTo>
                  <a:lnTo>
                    <a:pt x="0" y="1356360"/>
                  </a:lnTo>
                  <a:lnTo>
                    <a:pt x="1001267" y="1356360"/>
                  </a:lnTo>
                  <a:lnTo>
                    <a:pt x="1001267" y="0"/>
                  </a:lnTo>
                  <a:close/>
                </a:path>
              </a:pathLst>
            </a:custGeom>
            <a:solidFill>
              <a:srgbClr val="B6DF8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/>
          <p:cNvSpPr txBox="1"/>
          <p:nvPr/>
        </p:nvSpPr>
        <p:spPr>
          <a:xfrm>
            <a:off x="4187190" y="2373629"/>
            <a:ext cx="1001394" cy="1356360"/>
          </a:xfrm>
          <a:prstGeom prst="rect">
            <a:avLst/>
          </a:prstGeom>
          <a:ln w="38100">
            <a:solidFill>
              <a:srgbClr val="00AF50"/>
            </a:solidFill>
          </a:ln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Times New Roman"/>
              <a:cs typeface="Times New Roman"/>
            </a:endParaRPr>
          </a:p>
          <a:p>
            <a:pPr algn="ctr" marL="132080" marR="126364" indent="1905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Metastatic  </a:t>
            </a:r>
            <a:r>
              <a:rPr dirty="0" sz="1200" spc="-5">
                <a:latin typeface="Arial"/>
                <a:cs typeface="Arial"/>
              </a:rPr>
              <a:t>Disease  </a:t>
            </a:r>
            <a:r>
              <a:rPr dirty="0" sz="1200" spc="-40">
                <a:latin typeface="Arial"/>
                <a:cs typeface="Arial"/>
              </a:rPr>
              <a:t>T</a:t>
            </a:r>
            <a:r>
              <a:rPr dirty="0" sz="1200" spc="-5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eat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t:  1</a:t>
            </a:r>
            <a:r>
              <a:rPr dirty="0" baseline="24305" sz="1200">
                <a:latin typeface="Arial"/>
                <a:cs typeface="Arial"/>
              </a:rPr>
              <a:t>st</a:t>
            </a:r>
            <a:r>
              <a:rPr dirty="0" baseline="24305" sz="1200" spc="104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745853" y="326052"/>
            <a:ext cx="6734175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solidFill>
                  <a:srgbClr val="000000"/>
                </a:solidFill>
                <a:latin typeface="Arial"/>
                <a:cs typeface="Arial"/>
              </a:rPr>
              <a:t>PSMA PET Imaging: Ability </a:t>
            </a:r>
            <a:r>
              <a:rPr dirty="0" sz="2000">
                <a:solidFill>
                  <a:srgbClr val="000000"/>
                </a:solidFill>
                <a:latin typeface="Arial"/>
                <a:cs typeface="Arial"/>
              </a:rPr>
              <a:t>to detect </a:t>
            </a:r>
            <a:r>
              <a:rPr dirty="0" sz="2000" spc="-5">
                <a:solidFill>
                  <a:srgbClr val="000000"/>
                </a:solidFill>
                <a:latin typeface="Arial"/>
                <a:cs typeface="Arial"/>
              </a:rPr>
              <a:t>metastatic</a:t>
            </a:r>
            <a:r>
              <a:rPr dirty="0" sz="2000" spc="-22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0000"/>
                </a:solidFill>
                <a:latin typeface="Arial"/>
                <a:cs typeface="Arial"/>
              </a:rPr>
              <a:t>disease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953256" y="2209800"/>
            <a:ext cx="5023485" cy="1704339"/>
            <a:chOff x="3953256" y="2209800"/>
            <a:chExt cx="5023485" cy="1704339"/>
          </a:xfrm>
        </p:grpSpPr>
        <p:sp>
          <p:nvSpPr>
            <p:cNvPr id="44" name="object 44"/>
            <p:cNvSpPr/>
            <p:nvPr/>
          </p:nvSpPr>
          <p:spPr>
            <a:xfrm>
              <a:off x="3953256" y="2209800"/>
              <a:ext cx="5023103" cy="17038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4024884" y="2258567"/>
              <a:ext cx="4879975" cy="1560830"/>
            </a:xfrm>
            <a:custGeom>
              <a:avLst/>
              <a:gdLst/>
              <a:ahLst/>
              <a:cxnLst/>
              <a:rect l="l" t="t" r="r" b="b"/>
              <a:pathLst>
                <a:path w="4879975" h="1560829">
                  <a:moveTo>
                    <a:pt x="0" y="0"/>
                  </a:moveTo>
                  <a:lnTo>
                    <a:pt x="4879848" y="0"/>
                  </a:lnTo>
                  <a:lnTo>
                    <a:pt x="4879848" y="1560576"/>
                  </a:lnTo>
                  <a:lnTo>
                    <a:pt x="0" y="1560576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 txBox="1"/>
          <p:nvPr/>
        </p:nvSpPr>
        <p:spPr>
          <a:xfrm>
            <a:off x="827133" y="729039"/>
            <a:ext cx="707834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Multiple </a:t>
            </a:r>
            <a:r>
              <a:rPr dirty="0" sz="1800" spc="-10">
                <a:latin typeface="Calibri"/>
                <a:cs typeface="Calibri"/>
              </a:rPr>
              <a:t>FDA approved </a:t>
            </a:r>
            <a:r>
              <a:rPr dirty="0" sz="1800" spc="-5">
                <a:latin typeface="Calibri"/>
                <a:cs typeface="Calibri"/>
              </a:rPr>
              <a:t>drugs </a:t>
            </a:r>
            <a:r>
              <a:rPr dirty="0" sz="1800" spc="-15">
                <a:latin typeface="Calibri"/>
                <a:cs typeface="Calibri"/>
              </a:rPr>
              <a:t>for </a:t>
            </a:r>
            <a:r>
              <a:rPr dirty="0" sz="1800" spc="-10">
                <a:latin typeface="Calibri"/>
                <a:cs typeface="Calibri"/>
              </a:rPr>
              <a:t>non-metastatic </a:t>
            </a:r>
            <a:r>
              <a:rPr dirty="0" sz="1800" spc="-5">
                <a:latin typeface="Calibri"/>
                <a:cs typeface="Calibri"/>
              </a:rPr>
              <a:t>disease in </a:t>
            </a:r>
            <a:r>
              <a:rPr dirty="0" sz="1800">
                <a:latin typeface="Calibri"/>
                <a:cs typeface="Calibri"/>
              </a:rPr>
              <a:t>men </a:t>
            </a:r>
            <a:r>
              <a:rPr dirty="0" sz="1800" spc="-10">
                <a:latin typeface="Calibri"/>
                <a:cs typeface="Calibri"/>
              </a:rPr>
              <a:t>progressing  through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ADT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How many </a:t>
            </a:r>
            <a:r>
              <a:rPr dirty="0" sz="1800" spc="-5">
                <a:latin typeface="Calibri"/>
                <a:cs typeface="Calibri"/>
              </a:rPr>
              <a:t>of these </a:t>
            </a:r>
            <a:r>
              <a:rPr dirty="0" sz="1800">
                <a:latin typeface="Calibri"/>
                <a:cs typeface="Calibri"/>
              </a:rPr>
              <a:t>men </a:t>
            </a:r>
            <a:r>
              <a:rPr dirty="0" sz="1800" spc="-10">
                <a:latin typeface="Calibri"/>
                <a:cs typeface="Calibri"/>
              </a:rPr>
              <a:t>are </a:t>
            </a:r>
            <a:r>
              <a:rPr dirty="0" sz="1800" spc="-5">
                <a:latin typeface="Calibri"/>
                <a:cs typeface="Calibri"/>
              </a:rPr>
              <a:t>truly</a:t>
            </a:r>
            <a:r>
              <a:rPr dirty="0" sz="1800" spc="9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non-metastatic?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092195" y="4703064"/>
            <a:ext cx="5963920" cy="370840"/>
          </a:xfrm>
          <a:custGeom>
            <a:avLst/>
            <a:gdLst/>
            <a:ahLst/>
            <a:cxnLst/>
            <a:rect l="l" t="t" r="r" b="b"/>
            <a:pathLst>
              <a:path w="5963920" h="370839">
                <a:moveTo>
                  <a:pt x="5963411" y="0"/>
                </a:moveTo>
                <a:lnTo>
                  <a:pt x="0" y="0"/>
                </a:lnTo>
                <a:lnTo>
                  <a:pt x="0" y="370332"/>
                </a:lnTo>
                <a:lnTo>
                  <a:pt x="5963411" y="370332"/>
                </a:lnTo>
                <a:lnTo>
                  <a:pt x="5963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8" name="object 48"/>
          <p:cNvGrpSpPr/>
          <p:nvPr/>
        </p:nvGrpSpPr>
        <p:grpSpPr>
          <a:xfrm>
            <a:off x="2993135" y="4562855"/>
            <a:ext cx="5812790" cy="355600"/>
            <a:chOff x="2993135" y="4562855"/>
            <a:chExt cx="5812790" cy="355600"/>
          </a:xfrm>
        </p:grpSpPr>
        <p:sp>
          <p:nvSpPr>
            <p:cNvPr id="49" name="object 49"/>
            <p:cNvSpPr/>
            <p:nvPr/>
          </p:nvSpPr>
          <p:spPr>
            <a:xfrm>
              <a:off x="2993135" y="4562855"/>
              <a:ext cx="5812535" cy="3550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3040379" y="4593335"/>
              <a:ext cx="5716523" cy="24841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3040379" y="4593337"/>
              <a:ext cx="5716905" cy="248920"/>
            </a:xfrm>
            <a:custGeom>
              <a:avLst/>
              <a:gdLst/>
              <a:ahLst/>
              <a:cxnLst/>
              <a:rect l="l" t="t" r="r" b="b"/>
              <a:pathLst>
                <a:path w="5716905" h="248920">
                  <a:moveTo>
                    <a:pt x="0" y="62103"/>
                  </a:moveTo>
                  <a:lnTo>
                    <a:pt x="5592318" y="62103"/>
                  </a:lnTo>
                  <a:lnTo>
                    <a:pt x="5592318" y="0"/>
                  </a:lnTo>
                  <a:lnTo>
                    <a:pt x="5716524" y="124206"/>
                  </a:lnTo>
                  <a:lnTo>
                    <a:pt x="5592318" y="248412"/>
                  </a:lnTo>
                  <a:lnTo>
                    <a:pt x="5592318" y="186309"/>
                  </a:lnTo>
                  <a:lnTo>
                    <a:pt x="0" y="186309"/>
                  </a:lnTo>
                  <a:lnTo>
                    <a:pt x="0" y="62103"/>
                  </a:lnTo>
                  <a:close/>
                </a:path>
              </a:pathLst>
            </a:custGeom>
            <a:ln w="9144">
              <a:solidFill>
                <a:srgbClr val="2283E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/>
          <p:cNvSpPr txBox="1"/>
          <p:nvPr/>
        </p:nvSpPr>
        <p:spPr>
          <a:xfrm>
            <a:off x="3171238" y="4778514"/>
            <a:ext cx="516382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0">
                <a:latin typeface="Calibri"/>
                <a:cs typeface="Calibri"/>
              </a:rPr>
              <a:t>Progressing </a:t>
            </a:r>
            <a:r>
              <a:rPr dirty="0" sz="1800" spc="-5">
                <a:latin typeface="Calibri"/>
                <a:cs typeface="Calibri"/>
              </a:rPr>
              <a:t>despite </a:t>
            </a:r>
            <a:r>
              <a:rPr dirty="0" sz="1800" spc="-10">
                <a:latin typeface="Calibri"/>
                <a:cs typeface="Calibri"/>
              </a:rPr>
              <a:t>ADT </a:t>
            </a:r>
            <a:r>
              <a:rPr dirty="0" sz="1800" spc="-15">
                <a:latin typeface="Calibri"/>
                <a:cs typeface="Calibri"/>
              </a:rPr>
              <a:t>(testosterone </a:t>
            </a:r>
            <a:r>
              <a:rPr dirty="0" sz="1800" spc="-10">
                <a:latin typeface="Calibri"/>
                <a:cs typeface="Calibri"/>
              </a:rPr>
              <a:t>lowering</a:t>
            </a:r>
            <a:r>
              <a:rPr dirty="0" sz="1800" spc="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agents)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85337" y="832866"/>
            <a:ext cx="1978660" cy="862965"/>
          </a:xfrm>
          <a:custGeom>
            <a:avLst/>
            <a:gdLst/>
            <a:ahLst/>
            <a:cxnLst/>
            <a:rect l="l" t="t" r="r" b="b"/>
            <a:pathLst>
              <a:path w="1978660" h="862964">
                <a:moveTo>
                  <a:pt x="0" y="143763"/>
                </a:moveTo>
                <a:lnTo>
                  <a:pt x="7329" y="98322"/>
                </a:lnTo>
                <a:lnTo>
                  <a:pt x="27737" y="58858"/>
                </a:lnTo>
                <a:lnTo>
                  <a:pt x="58858" y="27737"/>
                </a:lnTo>
                <a:lnTo>
                  <a:pt x="98322" y="7329"/>
                </a:lnTo>
                <a:lnTo>
                  <a:pt x="143764" y="0"/>
                </a:lnTo>
                <a:lnTo>
                  <a:pt x="1834388" y="0"/>
                </a:lnTo>
                <a:lnTo>
                  <a:pt x="1879829" y="7329"/>
                </a:lnTo>
                <a:lnTo>
                  <a:pt x="1919293" y="27737"/>
                </a:lnTo>
                <a:lnTo>
                  <a:pt x="1950414" y="58858"/>
                </a:lnTo>
                <a:lnTo>
                  <a:pt x="1970822" y="98322"/>
                </a:lnTo>
                <a:lnTo>
                  <a:pt x="1978152" y="143763"/>
                </a:lnTo>
                <a:lnTo>
                  <a:pt x="1978152" y="718819"/>
                </a:lnTo>
                <a:lnTo>
                  <a:pt x="1970822" y="764261"/>
                </a:lnTo>
                <a:lnTo>
                  <a:pt x="1950414" y="803725"/>
                </a:lnTo>
                <a:lnTo>
                  <a:pt x="1919293" y="834846"/>
                </a:lnTo>
                <a:lnTo>
                  <a:pt x="1879829" y="855254"/>
                </a:lnTo>
                <a:lnTo>
                  <a:pt x="1834388" y="862583"/>
                </a:lnTo>
                <a:lnTo>
                  <a:pt x="143764" y="862583"/>
                </a:lnTo>
                <a:lnTo>
                  <a:pt x="98322" y="855254"/>
                </a:lnTo>
                <a:lnTo>
                  <a:pt x="58858" y="834846"/>
                </a:lnTo>
                <a:lnTo>
                  <a:pt x="27737" y="803725"/>
                </a:lnTo>
                <a:lnTo>
                  <a:pt x="7329" y="764261"/>
                </a:lnTo>
                <a:lnTo>
                  <a:pt x="0" y="718819"/>
                </a:lnTo>
                <a:lnTo>
                  <a:pt x="0" y="143763"/>
                </a:lnTo>
                <a:close/>
              </a:path>
            </a:pathLst>
          </a:custGeom>
          <a:ln w="25908">
            <a:solidFill>
              <a:srgbClr val="F1642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64236" y="0"/>
            <a:ext cx="154305" cy="1557655"/>
            <a:chOff x="364236" y="0"/>
            <a:chExt cx="154305" cy="1557655"/>
          </a:xfrm>
        </p:grpSpPr>
        <p:sp>
          <p:nvSpPr>
            <p:cNvPr id="4" name="object 4"/>
            <p:cNvSpPr/>
            <p:nvPr/>
          </p:nvSpPr>
          <p:spPr>
            <a:xfrm>
              <a:off x="364236" y="0"/>
              <a:ext cx="154305" cy="728980"/>
            </a:xfrm>
            <a:custGeom>
              <a:avLst/>
              <a:gdLst/>
              <a:ahLst/>
              <a:cxnLst/>
              <a:rect l="l" t="t" r="r" b="b"/>
              <a:pathLst>
                <a:path w="154304" h="728980">
                  <a:moveTo>
                    <a:pt x="153911" y="0"/>
                  </a:moveTo>
                  <a:lnTo>
                    <a:pt x="0" y="0"/>
                  </a:lnTo>
                  <a:lnTo>
                    <a:pt x="0" y="728472"/>
                  </a:lnTo>
                  <a:lnTo>
                    <a:pt x="153911" y="728472"/>
                  </a:lnTo>
                  <a:lnTo>
                    <a:pt x="153911" y="0"/>
                  </a:lnTo>
                  <a:close/>
                </a:path>
              </a:pathLst>
            </a:custGeom>
            <a:solidFill>
              <a:srgbClr val="2985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4236" y="728472"/>
              <a:ext cx="154305" cy="302260"/>
            </a:xfrm>
            <a:custGeom>
              <a:avLst/>
              <a:gdLst/>
              <a:ahLst/>
              <a:cxnLst/>
              <a:rect l="l" t="t" r="r" b="b"/>
              <a:pathLst>
                <a:path w="154304" h="302259">
                  <a:moveTo>
                    <a:pt x="153923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153923" y="301751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F164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64236" y="1030224"/>
              <a:ext cx="154305" cy="527685"/>
            </a:xfrm>
            <a:custGeom>
              <a:avLst/>
              <a:gdLst/>
              <a:ahLst/>
              <a:cxnLst/>
              <a:rect l="l" t="t" r="r" b="b"/>
              <a:pathLst>
                <a:path w="154304" h="527685">
                  <a:moveTo>
                    <a:pt x="153923" y="0"/>
                  </a:moveTo>
                  <a:lnTo>
                    <a:pt x="0" y="0"/>
                  </a:lnTo>
                  <a:lnTo>
                    <a:pt x="0" y="527303"/>
                  </a:lnTo>
                  <a:lnTo>
                    <a:pt x="153923" y="527303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B3B3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7390" y="184528"/>
            <a:ext cx="36322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000000"/>
                </a:solidFill>
                <a:latin typeface="Arial"/>
                <a:cs typeface="Arial"/>
              </a:rPr>
              <a:t>Data: Patient</a:t>
            </a:r>
            <a:r>
              <a:rPr dirty="0" sz="2400" spc="-4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00"/>
                </a:solidFill>
                <a:latin typeface="Arial"/>
                <a:cs typeface="Arial"/>
              </a:rPr>
              <a:t>Disposition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93266" y="861836"/>
            <a:ext cx="1760220" cy="79375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algn="ctr" marL="38100" marR="30480">
              <a:lnSpc>
                <a:spcPts val="1939"/>
              </a:lnSpc>
              <a:spcBef>
                <a:spcPts val="345"/>
              </a:spcBef>
            </a:pPr>
            <a:r>
              <a:rPr dirty="0" sz="1800">
                <a:latin typeface="Calibri"/>
                <a:cs typeface="Calibri"/>
              </a:rPr>
              <a:t>385 men </a:t>
            </a:r>
            <a:r>
              <a:rPr dirty="0" sz="1800" spc="-5">
                <a:latin typeface="Calibri"/>
                <a:cs typeface="Calibri"/>
              </a:rPr>
              <a:t>with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PCa  </a:t>
            </a:r>
            <a:r>
              <a:rPr dirty="0" sz="1800" spc="-10">
                <a:latin typeface="Calibri"/>
                <a:cs typeface="Calibri"/>
              </a:rPr>
              <a:t>received </a:t>
            </a:r>
            <a:r>
              <a:rPr dirty="0" baseline="25462" sz="1800">
                <a:latin typeface="Calibri"/>
                <a:cs typeface="Calibri"/>
              </a:rPr>
              <a:t>18</a:t>
            </a:r>
            <a:r>
              <a:rPr dirty="0" sz="1800">
                <a:latin typeface="Calibri"/>
                <a:cs typeface="Calibri"/>
              </a:rPr>
              <a:t>F-  </a:t>
            </a:r>
            <a:r>
              <a:rPr dirty="0" sz="1800" spc="-5">
                <a:latin typeface="Calibri"/>
                <a:cs typeface="Calibri"/>
              </a:rPr>
              <a:t>DCFPyL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5205" y="2519933"/>
            <a:ext cx="2734310" cy="914400"/>
          </a:xfrm>
          <a:custGeom>
            <a:avLst/>
            <a:gdLst/>
            <a:ahLst/>
            <a:cxnLst/>
            <a:rect l="l" t="t" r="r" b="b"/>
            <a:pathLst>
              <a:path w="2734310" h="914400">
                <a:moveTo>
                  <a:pt x="0" y="152400"/>
                </a:moveTo>
                <a:lnTo>
                  <a:pt x="7769" y="104231"/>
                </a:lnTo>
                <a:lnTo>
                  <a:pt x="29405" y="62396"/>
                </a:lnTo>
                <a:lnTo>
                  <a:pt x="62396" y="29405"/>
                </a:lnTo>
                <a:lnTo>
                  <a:pt x="104231" y="7769"/>
                </a:lnTo>
                <a:lnTo>
                  <a:pt x="152400" y="0"/>
                </a:lnTo>
                <a:lnTo>
                  <a:pt x="2581656" y="0"/>
                </a:lnTo>
                <a:lnTo>
                  <a:pt x="2629824" y="7769"/>
                </a:lnTo>
                <a:lnTo>
                  <a:pt x="2671659" y="29405"/>
                </a:lnTo>
                <a:lnTo>
                  <a:pt x="2704650" y="62396"/>
                </a:lnTo>
                <a:lnTo>
                  <a:pt x="2726286" y="104231"/>
                </a:lnTo>
                <a:lnTo>
                  <a:pt x="2734056" y="152400"/>
                </a:lnTo>
                <a:lnTo>
                  <a:pt x="2734056" y="762000"/>
                </a:lnTo>
                <a:lnTo>
                  <a:pt x="2726286" y="810168"/>
                </a:lnTo>
                <a:lnTo>
                  <a:pt x="2704650" y="852003"/>
                </a:lnTo>
                <a:lnTo>
                  <a:pt x="2671659" y="884994"/>
                </a:lnTo>
                <a:lnTo>
                  <a:pt x="2629824" y="906630"/>
                </a:lnTo>
                <a:lnTo>
                  <a:pt x="2581656" y="914400"/>
                </a:lnTo>
                <a:lnTo>
                  <a:pt x="152400" y="914400"/>
                </a:lnTo>
                <a:lnTo>
                  <a:pt x="104231" y="906630"/>
                </a:lnTo>
                <a:lnTo>
                  <a:pt x="62396" y="884994"/>
                </a:lnTo>
                <a:lnTo>
                  <a:pt x="29405" y="852003"/>
                </a:lnTo>
                <a:lnTo>
                  <a:pt x="7769" y="810168"/>
                </a:lnTo>
                <a:lnTo>
                  <a:pt x="0" y="762000"/>
                </a:lnTo>
                <a:lnTo>
                  <a:pt x="0" y="152400"/>
                </a:lnTo>
                <a:close/>
              </a:path>
            </a:pathLst>
          </a:custGeom>
          <a:ln w="25908">
            <a:solidFill>
              <a:srgbClr val="F164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79226" y="2797053"/>
            <a:ext cx="2376805" cy="37338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212725" marR="30480" indent="-175260">
              <a:lnSpc>
                <a:spcPts val="1300"/>
              </a:lnSpc>
              <a:spcBef>
                <a:spcPts val="259"/>
              </a:spcBef>
            </a:pPr>
            <a:r>
              <a:rPr dirty="0" sz="1200">
                <a:latin typeface="Calibri"/>
                <a:cs typeface="Calibri"/>
              </a:rPr>
              <a:t>Cohort A: 268 men </a:t>
            </a:r>
            <a:r>
              <a:rPr dirty="0" sz="1200" spc="-5">
                <a:latin typeface="Calibri"/>
                <a:cs typeface="Calibri"/>
              </a:rPr>
              <a:t>with </a:t>
            </a:r>
            <a:r>
              <a:rPr dirty="0" sz="1200">
                <a:latin typeface="Calibri"/>
                <a:cs typeface="Calibri"/>
              </a:rPr>
              <a:t>high </a:t>
            </a:r>
            <a:r>
              <a:rPr dirty="0" sz="1200" spc="-5">
                <a:latin typeface="Calibri"/>
                <a:cs typeface="Calibri"/>
              </a:rPr>
              <a:t>risk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PCa  received </a:t>
            </a:r>
            <a:r>
              <a:rPr dirty="0" baseline="24305" sz="1200">
                <a:latin typeface="Calibri"/>
                <a:cs typeface="Calibri"/>
              </a:rPr>
              <a:t>18</a:t>
            </a:r>
            <a:r>
              <a:rPr dirty="0" sz="1200">
                <a:latin typeface="Calibri"/>
                <a:cs typeface="Calibri"/>
              </a:rPr>
              <a:t>F-DCFPyL </a:t>
            </a:r>
            <a:r>
              <a:rPr dirty="0" sz="1200" spc="-10">
                <a:latin typeface="Calibri"/>
                <a:cs typeface="Calibri"/>
              </a:rPr>
              <a:t>(safety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set)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9777" y="3597405"/>
            <a:ext cx="2722245" cy="944880"/>
          </a:xfrm>
          <a:custGeom>
            <a:avLst/>
            <a:gdLst/>
            <a:ahLst/>
            <a:cxnLst/>
            <a:rect l="l" t="t" r="r" b="b"/>
            <a:pathLst>
              <a:path w="2722245" h="944879">
                <a:moveTo>
                  <a:pt x="0" y="157479"/>
                </a:moveTo>
                <a:lnTo>
                  <a:pt x="8028" y="107700"/>
                </a:lnTo>
                <a:lnTo>
                  <a:pt x="30385" y="64470"/>
                </a:lnTo>
                <a:lnTo>
                  <a:pt x="64476" y="30382"/>
                </a:lnTo>
                <a:lnTo>
                  <a:pt x="107705" y="8027"/>
                </a:lnTo>
                <a:lnTo>
                  <a:pt x="157480" y="0"/>
                </a:lnTo>
                <a:lnTo>
                  <a:pt x="2564384" y="0"/>
                </a:lnTo>
                <a:lnTo>
                  <a:pt x="2614158" y="8027"/>
                </a:lnTo>
                <a:lnTo>
                  <a:pt x="2657387" y="30382"/>
                </a:lnTo>
                <a:lnTo>
                  <a:pt x="2691478" y="64470"/>
                </a:lnTo>
                <a:lnTo>
                  <a:pt x="2713835" y="107700"/>
                </a:lnTo>
                <a:lnTo>
                  <a:pt x="2721864" y="157479"/>
                </a:lnTo>
                <a:lnTo>
                  <a:pt x="2721864" y="787387"/>
                </a:lnTo>
                <a:lnTo>
                  <a:pt x="2713835" y="837167"/>
                </a:lnTo>
                <a:lnTo>
                  <a:pt x="2691478" y="880401"/>
                </a:lnTo>
                <a:lnTo>
                  <a:pt x="2657387" y="914493"/>
                </a:lnTo>
                <a:lnTo>
                  <a:pt x="2614158" y="936851"/>
                </a:lnTo>
                <a:lnTo>
                  <a:pt x="2564384" y="944879"/>
                </a:lnTo>
                <a:lnTo>
                  <a:pt x="157480" y="944879"/>
                </a:lnTo>
                <a:lnTo>
                  <a:pt x="107705" y="936851"/>
                </a:lnTo>
                <a:lnTo>
                  <a:pt x="64476" y="914493"/>
                </a:lnTo>
                <a:lnTo>
                  <a:pt x="30385" y="880401"/>
                </a:lnTo>
                <a:lnTo>
                  <a:pt x="8028" y="837167"/>
                </a:lnTo>
                <a:lnTo>
                  <a:pt x="0" y="787387"/>
                </a:lnTo>
                <a:lnTo>
                  <a:pt x="0" y="157479"/>
                </a:lnTo>
                <a:close/>
              </a:path>
            </a:pathLst>
          </a:custGeom>
          <a:ln w="25908">
            <a:solidFill>
              <a:srgbClr val="F164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83169" y="3782169"/>
            <a:ext cx="2372995" cy="537845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algn="ctr" marL="12065" marR="5080" indent="-2540">
              <a:lnSpc>
                <a:spcPts val="1300"/>
              </a:lnSpc>
              <a:spcBef>
                <a:spcPts val="259"/>
              </a:spcBef>
            </a:pPr>
            <a:r>
              <a:rPr dirty="0" sz="1200">
                <a:latin typeface="Calibri"/>
                <a:cs typeface="Calibri"/>
              </a:rPr>
              <a:t>252 men </a:t>
            </a:r>
            <a:r>
              <a:rPr dirty="0" sz="1200" spc="-5">
                <a:latin typeface="Calibri"/>
                <a:cs typeface="Calibri"/>
              </a:rPr>
              <a:t>underwent </a:t>
            </a:r>
            <a:r>
              <a:rPr dirty="0" sz="1200" spc="-15">
                <a:latin typeface="Calibri"/>
                <a:cs typeface="Calibri"/>
              </a:rPr>
              <a:t>PET/CT </a:t>
            </a:r>
            <a:r>
              <a:rPr dirty="0" sz="1200">
                <a:latin typeface="Calibri"/>
                <a:cs typeface="Calibri"/>
              </a:rPr>
              <a:t>imaging  and </a:t>
            </a:r>
            <a:r>
              <a:rPr dirty="0" sz="1200" spc="-10">
                <a:latin typeface="Calibri"/>
                <a:cs typeface="Calibri"/>
              </a:rPr>
              <a:t>have </a:t>
            </a:r>
            <a:r>
              <a:rPr dirty="0" sz="1200" spc="-5">
                <a:latin typeface="Calibri"/>
                <a:cs typeface="Calibri"/>
              </a:rPr>
              <a:t>evaluable surgical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pathology  (evaluable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set)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737105" y="2046477"/>
            <a:ext cx="6374130" cy="1390650"/>
            <a:chOff x="1737105" y="2046477"/>
            <a:chExt cx="6374130" cy="1390650"/>
          </a:xfrm>
        </p:grpSpPr>
        <p:sp>
          <p:nvSpPr>
            <p:cNvPr id="14" name="object 14"/>
            <p:cNvSpPr/>
            <p:nvPr/>
          </p:nvSpPr>
          <p:spPr>
            <a:xfrm>
              <a:off x="1744979" y="2052827"/>
              <a:ext cx="0" cy="473075"/>
            </a:xfrm>
            <a:custGeom>
              <a:avLst/>
              <a:gdLst/>
              <a:ahLst/>
              <a:cxnLst/>
              <a:rect l="l" t="t" r="r" b="b"/>
              <a:pathLst>
                <a:path w="0" h="473075">
                  <a:moveTo>
                    <a:pt x="0" y="0"/>
                  </a:moveTo>
                  <a:lnTo>
                    <a:pt x="0" y="47277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743455" y="2052833"/>
              <a:ext cx="4605655" cy="5715"/>
            </a:xfrm>
            <a:custGeom>
              <a:avLst/>
              <a:gdLst/>
              <a:ahLst/>
              <a:cxnLst/>
              <a:rect l="l" t="t" r="r" b="b"/>
              <a:pathLst>
                <a:path w="4605655" h="5714">
                  <a:moveTo>
                    <a:pt x="0" y="5587"/>
                  </a:moveTo>
                  <a:lnTo>
                    <a:pt x="460528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755641" y="2522981"/>
              <a:ext cx="3342640" cy="901065"/>
            </a:xfrm>
            <a:custGeom>
              <a:avLst/>
              <a:gdLst/>
              <a:ahLst/>
              <a:cxnLst/>
              <a:rect l="l" t="t" r="r" b="b"/>
              <a:pathLst>
                <a:path w="3342640" h="901064">
                  <a:moveTo>
                    <a:pt x="0" y="150113"/>
                  </a:moveTo>
                  <a:lnTo>
                    <a:pt x="7652" y="102666"/>
                  </a:lnTo>
                  <a:lnTo>
                    <a:pt x="28963" y="61458"/>
                  </a:lnTo>
                  <a:lnTo>
                    <a:pt x="61458" y="28963"/>
                  </a:lnTo>
                  <a:lnTo>
                    <a:pt x="102666" y="7652"/>
                  </a:lnTo>
                  <a:lnTo>
                    <a:pt x="150114" y="0"/>
                  </a:lnTo>
                  <a:lnTo>
                    <a:pt x="3192018" y="0"/>
                  </a:lnTo>
                  <a:lnTo>
                    <a:pt x="3239465" y="7652"/>
                  </a:lnTo>
                  <a:lnTo>
                    <a:pt x="3280673" y="28963"/>
                  </a:lnTo>
                  <a:lnTo>
                    <a:pt x="3313168" y="61458"/>
                  </a:lnTo>
                  <a:lnTo>
                    <a:pt x="3334479" y="102666"/>
                  </a:lnTo>
                  <a:lnTo>
                    <a:pt x="3342132" y="150113"/>
                  </a:lnTo>
                  <a:lnTo>
                    <a:pt x="3342132" y="750569"/>
                  </a:lnTo>
                  <a:lnTo>
                    <a:pt x="3334479" y="798017"/>
                  </a:lnTo>
                  <a:lnTo>
                    <a:pt x="3313168" y="839225"/>
                  </a:lnTo>
                  <a:lnTo>
                    <a:pt x="3280673" y="871720"/>
                  </a:lnTo>
                  <a:lnTo>
                    <a:pt x="3239465" y="893031"/>
                  </a:lnTo>
                  <a:lnTo>
                    <a:pt x="3192018" y="900683"/>
                  </a:lnTo>
                  <a:lnTo>
                    <a:pt x="150114" y="900683"/>
                  </a:lnTo>
                  <a:lnTo>
                    <a:pt x="102666" y="893031"/>
                  </a:lnTo>
                  <a:lnTo>
                    <a:pt x="61458" y="871720"/>
                  </a:lnTo>
                  <a:lnTo>
                    <a:pt x="28963" y="839225"/>
                  </a:lnTo>
                  <a:lnTo>
                    <a:pt x="7652" y="798017"/>
                  </a:lnTo>
                  <a:lnTo>
                    <a:pt x="0" y="750569"/>
                  </a:lnTo>
                  <a:lnTo>
                    <a:pt x="0" y="150113"/>
                  </a:lnTo>
                  <a:close/>
                </a:path>
              </a:pathLst>
            </a:custGeom>
            <a:ln w="25908">
              <a:solidFill>
                <a:srgbClr val="F1642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4911921" y="2798362"/>
            <a:ext cx="3020060" cy="37338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405130" marR="30480" indent="-367665">
              <a:lnSpc>
                <a:spcPts val="1300"/>
              </a:lnSpc>
              <a:spcBef>
                <a:spcPts val="259"/>
              </a:spcBef>
            </a:pPr>
            <a:r>
              <a:rPr dirty="0" sz="1200">
                <a:latin typeface="Calibri"/>
                <a:cs typeface="Calibri"/>
              </a:rPr>
              <a:t>Cohort </a:t>
            </a:r>
            <a:r>
              <a:rPr dirty="0" sz="1200" spc="-5">
                <a:latin typeface="Calibri"/>
                <a:cs typeface="Calibri"/>
              </a:rPr>
              <a:t>B: </a:t>
            </a:r>
            <a:r>
              <a:rPr dirty="0" sz="1200">
                <a:latin typeface="Calibri"/>
                <a:cs typeface="Calibri"/>
              </a:rPr>
              <a:t>117 men </a:t>
            </a:r>
            <a:r>
              <a:rPr dirty="0" sz="1200" spc="-5">
                <a:latin typeface="Calibri"/>
                <a:cs typeface="Calibri"/>
              </a:rPr>
              <a:t>with </a:t>
            </a:r>
            <a:r>
              <a:rPr dirty="0" sz="1200" spc="-10">
                <a:latin typeface="Calibri"/>
                <a:cs typeface="Calibri"/>
              </a:rPr>
              <a:t>recurrent </a:t>
            </a:r>
            <a:r>
              <a:rPr dirty="0" sz="1200">
                <a:latin typeface="Calibri"/>
                <a:cs typeface="Calibri"/>
              </a:rPr>
              <a:t>or </a:t>
            </a:r>
            <a:r>
              <a:rPr dirty="0" sz="1200" spc="-10">
                <a:latin typeface="Calibri"/>
                <a:cs typeface="Calibri"/>
              </a:rPr>
              <a:t>metastatic  </a:t>
            </a:r>
            <a:r>
              <a:rPr dirty="0" sz="1200" spc="-5">
                <a:latin typeface="Calibri"/>
                <a:cs typeface="Calibri"/>
              </a:rPr>
              <a:t>PCa received </a:t>
            </a:r>
            <a:r>
              <a:rPr dirty="0" baseline="24305" sz="1200">
                <a:latin typeface="Calibri"/>
                <a:cs typeface="Calibri"/>
              </a:rPr>
              <a:t>18</a:t>
            </a:r>
            <a:r>
              <a:rPr dirty="0" sz="1200">
                <a:latin typeface="Calibri"/>
                <a:cs typeface="Calibri"/>
              </a:rPr>
              <a:t>F-DCFPyL </a:t>
            </a:r>
            <a:r>
              <a:rPr dirty="0" sz="1200" spc="-10">
                <a:latin typeface="Calibri"/>
                <a:cs typeface="Calibri"/>
              </a:rPr>
              <a:t>(safety</a:t>
            </a:r>
            <a:r>
              <a:rPr dirty="0" sz="1200" spc="-15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set)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754879" y="3596642"/>
            <a:ext cx="3342640" cy="944880"/>
          </a:xfrm>
          <a:custGeom>
            <a:avLst/>
            <a:gdLst/>
            <a:ahLst/>
            <a:cxnLst/>
            <a:rect l="l" t="t" r="r" b="b"/>
            <a:pathLst>
              <a:path w="3342640" h="944879">
                <a:moveTo>
                  <a:pt x="0" y="157480"/>
                </a:moveTo>
                <a:lnTo>
                  <a:pt x="8028" y="107705"/>
                </a:lnTo>
                <a:lnTo>
                  <a:pt x="30385" y="64476"/>
                </a:lnTo>
                <a:lnTo>
                  <a:pt x="64476" y="30385"/>
                </a:lnTo>
                <a:lnTo>
                  <a:pt x="107705" y="8028"/>
                </a:lnTo>
                <a:lnTo>
                  <a:pt x="157480" y="0"/>
                </a:lnTo>
                <a:lnTo>
                  <a:pt x="3184652" y="0"/>
                </a:lnTo>
                <a:lnTo>
                  <a:pt x="3234426" y="8028"/>
                </a:lnTo>
                <a:lnTo>
                  <a:pt x="3277655" y="30385"/>
                </a:lnTo>
                <a:lnTo>
                  <a:pt x="3311746" y="64476"/>
                </a:lnTo>
                <a:lnTo>
                  <a:pt x="3334103" y="107705"/>
                </a:lnTo>
                <a:lnTo>
                  <a:pt x="3342132" y="157480"/>
                </a:lnTo>
                <a:lnTo>
                  <a:pt x="3342132" y="787400"/>
                </a:lnTo>
                <a:lnTo>
                  <a:pt x="3334103" y="837174"/>
                </a:lnTo>
                <a:lnTo>
                  <a:pt x="3311746" y="880403"/>
                </a:lnTo>
                <a:lnTo>
                  <a:pt x="3277655" y="914494"/>
                </a:lnTo>
                <a:lnTo>
                  <a:pt x="3234426" y="936851"/>
                </a:lnTo>
                <a:lnTo>
                  <a:pt x="3184652" y="944880"/>
                </a:lnTo>
                <a:lnTo>
                  <a:pt x="157480" y="944880"/>
                </a:lnTo>
                <a:lnTo>
                  <a:pt x="107705" y="936851"/>
                </a:lnTo>
                <a:lnTo>
                  <a:pt x="64476" y="914494"/>
                </a:lnTo>
                <a:lnTo>
                  <a:pt x="30385" y="880403"/>
                </a:lnTo>
                <a:lnTo>
                  <a:pt x="8028" y="837174"/>
                </a:lnTo>
                <a:lnTo>
                  <a:pt x="0" y="787400"/>
                </a:lnTo>
                <a:lnTo>
                  <a:pt x="0" y="157480"/>
                </a:lnTo>
                <a:close/>
              </a:path>
            </a:pathLst>
          </a:custGeom>
          <a:ln w="57912">
            <a:solidFill>
              <a:srgbClr val="F164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965819" y="3782169"/>
            <a:ext cx="2920365" cy="537845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algn="ctr" marL="12065" marR="5080" indent="-1270">
              <a:lnSpc>
                <a:spcPts val="1300"/>
              </a:lnSpc>
              <a:spcBef>
                <a:spcPts val="259"/>
              </a:spcBef>
            </a:pPr>
            <a:r>
              <a:rPr dirty="0" sz="1200">
                <a:latin typeface="Calibri"/>
                <a:cs typeface="Calibri"/>
              </a:rPr>
              <a:t>93 men </a:t>
            </a:r>
            <a:r>
              <a:rPr dirty="0" sz="1200" spc="-5">
                <a:latin typeface="Calibri"/>
                <a:cs typeface="Calibri"/>
              </a:rPr>
              <a:t>underwent </a:t>
            </a:r>
            <a:r>
              <a:rPr dirty="0" sz="1200" spc="-15">
                <a:latin typeface="Calibri"/>
                <a:cs typeface="Calibri"/>
              </a:rPr>
              <a:t>PET/CT </a:t>
            </a:r>
            <a:r>
              <a:rPr dirty="0" sz="1200">
                <a:latin typeface="Calibri"/>
                <a:cs typeface="Calibri"/>
              </a:rPr>
              <a:t>imaging and </a:t>
            </a:r>
            <a:r>
              <a:rPr dirty="0" sz="1200" spc="-10">
                <a:latin typeface="Calibri"/>
                <a:cs typeface="Calibri"/>
              </a:rPr>
              <a:t>have  </a:t>
            </a:r>
            <a:r>
              <a:rPr dirty="0" sz="1200" spc="-5">
                <a:latin typeface="Calibri"/>
                <a:cs typeface="Calibri"/>
              </a:rPr>
              <a:t>evaluable pathology from image-guided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biopsy  (evaluable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set)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738883" y="1703832"/>
            <a:ext cx="6815455" cy="2999740"/>
            <a:chOff x="1738883" y="1703832"/>
            <a:chExt cx="6815455" cy="2999740"/>
          </a:xfrm>
        </p:grpSpPr>
        <p:sp>
          <p:nvSpPr>
            <p:cNvPr id="21" name="object 21"/>
            <p:cNvSpPr/>
            <p:nvPr/>
          </p:nvSpPr>
          <p:spPr>
            <a:xfrm>
              <a:off x="4070604" y="1703832"/>
              <a:ext cx="0" cy="350520"/>
            </a:xfrm>
            <a:custGeom>
              <a:avLst/>
              <a:gdLst/>
              <a:ahLst/>
              <a:cxnLst/>
              <a:rect l="l" t="t" r="r" b="b"/>
              <a:pathLst>
                <a:path w="0" h="350519">
                  <a:moveTo>
                    <a:pt x="0" y="0"/>
                  </a:moveTo>
                  <a:lnTo>
                    <a:pt x="0" y="35035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341363" y="2052828"/>
              <a:ext cx="0" cy="473075"/>
            </a:xfrm>
            <a:custGeom>
              <a:avLst/>
              <a:gdLst/>
              <a:ahLst/>
              <a:cxnLst/>
              <a:rect l="l" t="t" r="r" b="b"/>
              <a:pathLst>
                <a:path w="0" h="473075">
                  <a:moveTo>
                    <a:pt x="0" y="0"/>
                  </a:moveTo>
                  <a:lnTo>
                    <a:pt x="0" y="47277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744979" y="3442716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w="0" h="146050">
                  <a:moveTo>
                    <a:pt x="0" y="0"/>
                  </a:moveTo>
                  <a:lnTo>
                    <a:pt x="0" y="14565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344413" y="3433572"/>
              <a:ext cx="3810" cy="135890"/>
            </a:xfrm>
            <a:custGeom>
              <a:avLst/>
              <a:gdLst/>
              <a:ahLst/>
              <a:cxnLst/>
              <a:rect l="l" t="t" r="r" b="b"/>
              <a:pathLst>
                <a:path w="3810" h="135889">
                  <a:moveTo>
                    <a:pt x="1720" y="-6095"/>
                  </a:moveTo>
                  <a:lnTo>
                    <a:pt x="1720" y="141846"/>
                  </a:lnTo>
                </a:path>
              </a:pathLst>
            </a:custGeom>
            <a:ln w="156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433316" y="2275332"/>
              <a:ext cx="4083050" cy="2390140"/>
            </a:xfrm>
            <a:custGeom>
              <a:avLst/>
              <a:gdLst/>
              <a:ahLst/>
              <a:cxnLst/>
              <a:rect l="l" t="t" r="r" b="b"/>
              <a:pathLst>
                <a:path w="4083050" h="2390140">
                  <a:moveTo>
                    <a:pt x="0" y="0"/>
                  </a:moveTo>
                  <a:lnTo>
                    <a:pt x="4082795" y="0"/>
                  </a:lnTo>
                  <a:lnTo>
                    <a:pt x="4082795" y="2389632"/>
                  </a:lnTo>
                  <a:lnTo>
                    <a:pt x="0" y="2389632"/>
                  </a:lnTo>
                  <a:lnTo>
                    <a:pt x="0" y="0"/>
                  </a:lnTo>
                  <a:close/>
                </a:path>
              </a:pathLst>
            </a:custGeom>
            <a:ln w="76200">
              <a:solidFill>
                <a:srgbClr val="FFF5B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488"/>
            <a:ext cx="9143999" cy="4954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64236" y="0"/>
            <a:ext cx="154305" cy="1557655"/>
            <a:chOff x="364236" y="0"/>
            <a:chExt cx="154305" cy="1557655"/>
          </a:xfrm>
        </p:grpSpPr>
        <p:sp>
          <p:nvSpPr>
            <p:cNvPr id="4" name="object 4"/>
            <p:cNvSpPr/>
            <p:nvPr/>
          </p:nvSpPr>
          <p:spPr>
            <a:xfrm>
              <a:off x="364236" y="0"/>
              <a:ext cx="154305" cy="728980"/>
            </a:xfrm>
            <a:custGeom>
              <a:avLst/>
              <a:gdLst/>
              <a:ahLst/>
              <a:cxnLst/>
              <a:rect l="l" t="t" r="r" b="b"/>
              <a:pathLst>
                <a:path w="154304" h="728980">
                  <a:moveTo>
                    <a:pt x="153911" y="0"/>
                  </a:moveTo>
                  <a:lnTo>
                    <a:pt x="0" y="0"/>
                  </a:lnTo>
                  <a:lnTo>
                    <a:pt x="0" y="728472"/>
                  </a:lnTo>
                  <a:lnTo>
                    <a:pt x="153911" y="728472"/>
                  </a:lnTo>
                  <a:lnTo>
                    <a:pt x="153911" y="0"/>
                  </a:lnTo>
                  <a:close/>
                </a:path>
              </a:pathLst>
            </a:custGeom>
            <a:solidFill>
              <a:srgbClr val="2985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4236" y="728472"/>
              <a:ext cx="154305" cy="302260"/>
            </a:xfrm>
            <a:custGeom>
              <a:avLst/>
              <a:gdLst/>
              <a:ahLst/>
              <a:cxnLst/>
              <a:rect l="l" t="t" r="r" b="b"/>
              <a:pathLst>
                <a:path w="154304" h="302259">
                  <a:moveTo>
                    <a:pt x="153923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153923" y="301751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F164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64236" y="1030224"/>
              <a:ext cx="154305" cy="527685"/>
            </a:xfrm>
            <a:custGeom>
              <a:avLst/>
              <a:gdLst/>
              <a:ahLst/>
              <a:cxnLst/>
              <a:rect l="l" t="t" r="r" b="b"/>
              <a:pathLst>
                <a:path w="154304" h="527685">
                  <a:moveTo>
                    <a:pt x="153923" y="0"/>
                  </a:moveTo>
                  <a:lnTo>
                    <a:pt x="0" y="0"/>
                  </a:lnTo>
                  <a:lnTo>
                    <a:pt x="0" y="527303"/>
                  </a:lnTo>
                  <a:lnTo>
                    <a:pt x="153923" y="527303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B3B3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361768" y="4829266"/>
            <a:ext cx="177418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Morris, ASCO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2019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4236" y="0"/>
            <a:ext cx="154305" cy="1557655"/>
            <a:chOff x="364236" y="0"/>
            <a:chExt cx="154305" cy="1557655"/>
          </a:xfrm>
        </p:grpSpPr>
        <p:sp>
          <p:nvSpPr>
            <p:cNvPr id="3" name="object 3"/>
            <p:cNvSpPr/>
            <p:nvPr/>
          </p:nvSpPr>
          <p:spPr>
            <a:xfrm>
              <a:off x="364236" y="0"/>
              <a:ext cx="154305" cy="728980"/>
            </a:xfrm>
            <a:custGeom>
              <a:avLst/>
              <a:gdLst/>
              <a:ahLst/>
              <a:cxnLst/>
              <a:rect l="l" t="t" r="r" b="b"/>
              <a:pathLst>
                <a:path w="154304" h="728980">
                  <a:moveTo>
                    <a:pt x="153911" y="0"/>
                  </a:moveTo>
                  <a:lnTo>
                    <a:pt x="0" y="0"/>
                  </a:lnTo>
                  <a:lnTo>
                    <a:pt x="0" y="728472"/>
                  </a:lnTo>
                  <a:lnTo>
                    <a:pt x="153911" y="728472"/>
                  </a:lnTo>
                  <a:lnTo>
                    <a:pt x="153911" y="0"/>
                  </a:lnTo>
                  <a:close/>
                </a:path>
              </a:pathLst>
            </a:custGeom>
            <a:solidFill>
              <a:srgbClr val="2985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64236" y="728472"/>
              <a:ext cx="154305" cy="302260"/>
            </a:xfrm>
            <a:custGeom>
              <a:avLst/>
              <a:gdLst/>
              <a:ahLst/>
              <a:cxnLst/>
              <a:rect l="l" t="t" r="r" b="b"/>
              <a:pathLst>
                <a:path w="154304" h="302259">
                  <a:moveTo>
                    <a:pt x="153923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153923" y="301751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F164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4236" y="1030224"/>
              <a:ext cx="154305" cy="527685"/>
            </a:xfrm>
            <a:custGeom>
              <a:avLst/>
              <a:gdLst/>
              <a:ahLst/>
              <a:cxnLst/>
              <a:rect l="l" t="t" r="r" b="b"/>
              <a:pathLst>
                <a:path w="154304" h="527685">
                  <a:moveTo>
                    <a:pt x="153923" y="0"/>
                  </a:moveTo>
                  <a:lnTo>
                    <a:pt x="0" y="0"/>
                  </a:lnTo>
                  <a:lnTo>
                    <a:pt x="0" y="527303"/>
                  </a:lnTo>
                  <a:lnTo>
                    <a:pt x="153923" y="527303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B3B3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4369" y="408919"/>
            <a:ext cx="2387600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solidFill>
                  <a:srgbClr val="000000"/>
                </a:solidFill>
                <a:latin typeface="Arial"/>
                <a:cs typeface="Arial"/>
              </a:rPr>
              <a:t>Standard</a:t>
            </a:r>
            <a:r>
              <a:rPr dirty="0" sz="2200" spc="-3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0000"/>
                </a:solidFill>
                <a:latin typeface="Arial"/>
                <a:cs typeface="Arial"/>
              </a:rPr>
              <a:t>Imaging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4369" y="927624"/>
            <a:ext cx="7226300" cy="3806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2880" marR="56515" indent="-170815">
              <a:lnSpc>
                <a:spcPct val="100000"/>
              </a:lnSpc>
              <a:spcBef>
                <a:spcPts val="105"/>
              </a:spcBef>
              <a:buClr>
                <a:srgbClr val="2985E1"/>
              </a:buClr>
              <a:buChar char="•"/>
              <a:tabLst>
                <a:tab pos="183515" algn="l"/>
              </a:tabLst>
            </a:pPr>
            <a:r>
              <a:rPr dirty="0" sz="2000">
                <a:latin typeface="Arial"/>
                <a:cs typeface="Arial"/>
              </a:rPr>
              <a:t>Most prostate cancer metastasizes </a:t>
            </a:r>
            <a:r>
              <a:rPr dirty="0" sz="2000" spc="-5">
                <a:latin typeface="Arial"/>
                <a:cs typeface="Arial"/>
              </a:rPr>
              <a:t>to </a:t>
            </a:r>
            <a:r>
              <a:rPr dirty="0" sz="2000">
                <a:latin typeface="Arial"/>
                <a:cs typeface="Arial"/>
              </a:rPr>
              <a:t>bone, </a:t>
            </a:r>
            <a:r>
              <a:rPr dirty="0" sz="2000" spc="-5">
                <a:latin typeface="Arial"/>
                <a:cs typeface="Arial"/>
              </a:rPr>
              <a:t>lymph </a:t>
            </a:r>
            <a:r>
              <a:rPr dirty="0" sz="2000">
                <a:latin typeface="Arial"/>
                <a:cs typeface="Arial"/>
              </a:rPr>
              <a:t>nodes,</a:t>
            </a:r>
            <a:r>
              <a:rPr dirty="0" sz="2000" spc="-2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  </a:t>
            </a:r>
            <a:r>
              <a:rPr dirty="0" sz="2000" spc="-5">
                <a:latin typeface="Arial"/>
                <a:cs typeface="Arial"/>
              </a:rPr>
              <a:t>sometimes </a:t>
            </a:r>
            <a:r>
              <a:rPr dirty="0" sz="2000">
                <a:latin typeface="Arial"/>
                <a:cs typeface="Arial"/>
              </a:rPr>
              <a:t>the viscera </a:t>
            </a:r>
            <a:r>
              <a:rPr dirty="0" sz="2000" spc="-5">
                <a:latin typeface="Arial"/>
                <a:cs typeface="Arial"/>
              </a:rPr>
              <a:t>(liver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lung)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2985E1"/>
              </a:buClr>
              <a:buFont typeface="Arial"/>
              <a:buChar char="•"/>
            </a:pPr>
            <a:endParaRPr sz="2900">
              <a:latin typeface="Arial"/>
              <a:cs typeface="Arial"/>
            </a:endParaRPr>
          </a:p>
          <a:p>
            <a:pPr marL="182880" indent="-170815">
              <a:lnSpc>
                <a:spcPct val="100000"/>
              </a:lnSpc>
              <a:spcBef>
                <a:spcPts val="5"/>
              </a:spcBef>
              <a:buClr>
                <a:srgbClr val="2985E1"/>
              </a:buClr>
              <a:buChar char="•"/>
              <a:tabLst>
                <a:tab pos="183515" algn="l"/>
              </a:tabLst>
            </a:pPr>
            <a:r>
              <a:rPr dirty="0" sz="2000" spc="-20">
                <a:latin typeface="Arial"/>
                <a:cs typeface="Arial"/>
              </a:rPr>
              <a:t>Usually, </a:t>
            </a:r>
            <a:r>
              <a:rPr dirty="0" sz="2000">
                <a:latin typeface="Arial"/>
                <a:cs typeface="Arial"/>
              </a:rPr>
              <a:t>soft tissues are imaged </a:t>
            </a:r>
            <a:r>
              <a:rPr dirty="0" sz="2000" spc="-5">
                <a:latin typeface="Arial"/>
                <a:cs typeface="Arial"/>
              </a:rPr>
              <a:t>with </a:t>
            </a:r>
            <a:r>
              <a:rPr dirty="0" sz="2000">
                <a:latin typeface="Arial"/>
                <a:cs typeface="Arial"/>
              </a:rPr>
              <a:t>CT or</a:t>
            </a:r>
            <a:r>
              <a:rPr dirty="0" sz="2000" spc="-1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MRI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480"/>
              </a:spcBef>
            </a:pPr>
            <a:r>
              <a:rPr dirty="0" sz="2000">
                <a:solidFill>
                  <a:srgbClr val="2985E1"/>
                </a:solidFill>
                <a:latin typeface="Arial"/>
                <a:cs typeface="Arial"/>
              </a:rPr>
              <a:t>– </a:t>
            </a:r>
            <a:r>
              <a:rPr dirty="0" sz="2000" spc="-5">
                <a:latin typeface="Arial"/>
                <a:cs typeface="Arial"/>
              </a:rPr>
              <a:t>Cross-sectional anatomic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imaging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Arial"/>
              <a:cs typeface="Arial"/>
            </a:endParaRPr>
          </a:p>
          <a:p>
            <a:pPr marL="182880" indent="-170815">
              <a:lnSpc>
                <a:spcPct val="100000"/>
              </a:lnSpc>
              <a:spcBef>
                <a:spcPts val="5"/>
              </a:spcBef>
              <a:buClr>
                <a:srgbClr val="2985E1"/>
              </a:buClr>
              <a:buChar char="•"/>
              <a:tabLst>
                <a:tab pos="183515" algn="l"/>
              </a:tabLst>
            </a:pPr>
            <a:r>
              <a:rPr dirty="0" sz="2000" spc="-20">
                <a:latin typeface="Arial"/>
                <a:cs typeface="Arial"/>
              </a:rPr>
              <a:t>Usually, </a:t>
            </a:r>
            <a:r>
              <a:rPr dirty="0" sz="2000">
                <a:latin typeface="Arial"/>
                <a:cs typeface="Arial"/>
              </a:rPr>
              <a:t>bone disease </a:t>
            </a:r>
            <a:r>
              <a:rPr dirty="0" sz="2000" spc="-5">
                <a:latin typeface="Arial"/>
                <a:cs typeface="Arial"/>
              </a:rPr>
              <a:t>is </a:t>
            </a:r>
            <a:r>
              <a:rPr dirty="0" sz="2000">
                <a:latin typeface="Arial"/>
                <a:cs typeface="Arial"/>
              </a:rPr>
              <a:t>imaged </a:t>
            </a:r>
            <a:r>
              <a:rPr dirty="0" sz="2000" spc="-5">
                <a:latin typeface="Arial"/>
                <a:cs typeface="Arial"/>
              </a:rPr>
              <a:t>with </a:t>
            </a:r>
            <a:r>
              <a:rPr dirty="0" sz="2000">
                <a:latin typeface="Arial"/>
                <a:cs typeface="Arial"/>
              </a:rPr>
              <a:t>a bone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scan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2985E1"/>
              </a:buClr>
              <a:buFont typeface="Arial"/>
              <a:buChar char="•"/>
            </a:pPr>
            <a:endParaRPr sz="2900">
              <a:latin typeface="Arial"/>
              <a:cs typeface="Arial"/>
            </a:endParaRPr>
          </a:p>
          <a:p>
            <a:pPr marL="182880" marR="5080" indent="-170815">
              <a:lnSpc>
                <a:spcPct val="100000"/>
              </a:lnSpc>
              <a:spcBef>
                <a:spcPts val="5"/>
              </a:spcBef>
              <a:buClr>
                <a:srgbClr val="2985E1"/>
              </a:buClr>
              <a:buChar char="•"/>
              <a:tabLst>
                <a:tab pos="183515" algn="l"/>
              </a:tabLst>
            </a:pPr>
            <a:r>
              <a:rPr dirty="0" sz="2000">
                <a:latin typeface="Arial"/>
                <a:cs typeface="Arial"/>
              </a:rPr>
              <a:t>Choline and </a:t>
            </a:r>
            <a:r>
              <a:rPr dirty="0" sz="2000" spc="-5">
                <a:latin typeface="Arial"/>
                <a:cs typeface="Arial"/>
              </a:rPr>
              <a:t>Axumin (fluciclovine) </a:t>
            </a:r>
            <a:r>
              <a:rPr dirty="0" sz="2000">
                <a:latin typeface="Arial"/>
                <a:cs typeface="Arial"/>
              </a:rPr>
              <a:t>are approved molecular  </a:t>
            </a:r>
            <a:r>
              <a:rPr dirty="0" sz="2000" spc="-5">
                <a:latin typeface="Arial"/>
                <a:cs typeface="Arial"/>
              </a:rPr>
              <a:t>imaging </a:t>
            </a:r>
            <a:r>
              <a:rPr dirty="0" sz="2000">
                <a:latin typeface="Arial"/>
                <a:cs typeface="Arial"/>
              </a:rPr>
              <a:t>studies, </a:t>
            </a:r>
            <a:r>
              <a:rPr dirty="0" sz="2000" spc="-5">
                <a:latin typeface="Arial"/>
                <a:cs typeface="Arial"/>
              </a:rPr>
              <a:t>for imaging in </a:t>
            </a:r>
            <a:r>
              <a:rPr dirty="0" sz="2000">
                <a:latin typeface="Arial"/>
                <a:cs typeface="Arial"/>
              </a:rPr>
              <a:t>specific circumstances</a:t>
            </a:r>
            <a:r>
              <a:rPr dirty="0" sz="2000" spc="-114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(relapse</a:t>
            </a:r>
            <a:endParaRPr sz="2000">
              <a:latin typeface="Arial"/>
              <a:cs typeface="Arial"/>
            </a:endParaRPr>
          </a:p>
          <a:p>
            <a:pPr marL="182880">
              <a:lnSpc>
                <a:spcPct val="100000"/>
              </a:lnSpc>
            </a:pPr>
            <a:r>
              <a:rPr dirty="0" sz="2000" spc="-5">
                <a:latin typeface="Arial"/>
                <a:cs typeface="Arial"/>
              </a:rPr>
              <a:t>+/- negative </a:t>
            </a:r>
            <a:r>
              <a:rPr dirty="0" sz="2000">
                <a:latin typeface="Arial"/>
                <a:cs typeface="Arial"/>
              </a:rPr>
              <a:t>standard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studies)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4236" y="0"/>
            <a:ext cx="154305" cy="1557655"/>
            <a:chOff x="364236" y="0"/>
            <a:chExt cx="154305" cy="1557655"/>
          </a:xfrm>
        </p:grpSpPr>
        <p:sp>
          <p:nvSpPr>
            <p:cNvPr id="3" name="object 3"/>
            <p:cNvSpPr/>
            <p:nvPr/>
          </p:nvSpPr>
          <p:spPr>
            <a:xfrm>
              <a:off x="364236" y="0"/>
              <a:ext cx="154305" cy="728980"/>
            </a:xfrm>
            <a:custGeom>
              <a:avLst/>
              <a:gdLst/>
              <a:ahLst/>
              <a:cxnLst/>
              <a:rect l="l" t="t" r="r" b="b"/>
              <a:pathLst>
                <a:path w="154304" h="728980">
                  <a:moveTo>
                    <a:pt x="153911" y="0"/>
                  </a:moveTo>
                  <a:lnTo>
                    <a:pt x="0" y="0"/>
                  </a:lnTo>
                  <a:lnTo>
                    <a:pt x="0" y="728472"/>
                  </a:lnTo>
                  <a:lnTo>
                    <a:pt x="153911" y="728472"/>
                  </a:lnTo>
                  <a:lnTo>
                    <a:pt x="153911" y="0"/>
                  </a:lnTo>
                  <a:close/>
                </a:path>
              </a:pathLst>
            </a:custGeom>
            <a:solidFill>
              <a:srgbClr val="2985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64236" y="728472"/>
              <a:ext cx="154305" cy="302260"/>
            </a:xfrm>
            <a:custGeom>
              <a:avLst/>
              <a:gdLst/>
              <a:ahLst/>
              <a:cxnLst/>
              <a:rect l="l" t="t" r="r" b="b"/>
              <a:pathLst>
                <a:path w="154304" h="302259">
                  <a:moveTo>
                    <a:pt x="153923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153923" y="301751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F164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4236" y="1030224"/>
              <a:ext cx="154305" cy="527685"/>
            </a:xfrm>
            <a:custGeom>
              <a:avLst/>
              <a:gdLst/>
              <a:ahLst/>
              <a:cxnLst/>
              <a:rect l="l" t="t" r="r" b="b"/>
              <a:pathLst>
                <a:path w="154304" h="527685">
                  <a:moveTo>
                    <a:pt x="153923" y="0"/>
                  </a:moveTo>
                  <a:lnTo>
                    <a:pt x="0" y="0"/>
                  </a:lnTo>
                  <a:lnTo>
                    <a:pt x="0" y="527303"/>
                  </a:lnTo>
                  <a:lnTo>
                    <a:pt x="153923" y="527303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B3B3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6481512" y="4723386"/>
            <a:ext cx="1630800" cy="339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40739" y="143202"/>
            <a:ext cx="6882130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000000"/>
                </a:solidFill>
                <a:latin typeface="Arial"/>
                <a:cs typeface="Arial"/>
              </a:rPr>
              <a:t>Fundamental changes </a:t>
            </a:r>
            <a:r>
              <a:rPr dirty="0" sz="2000" spc="-5">
                <a:solidFill>
                  <a:srgbClr val="000000"/>
                </a:solidFill>
                <a:latin typeface="Arial"/>
                <a:cs typeface="Arial"/>
              </a:rPr>
              <a:t>in how </a:t>
            </a:r>
            <a:r>
              <a:rPr dirty="0" sz="2000" spc="15">
                <a:solidFill>
                  <a:srgbClr val="000000"/>
                </a:solidFill>
                <a:latin typeface="Arial"/>
                <a:cs typeface="Arial"/>
              </a:rPr>
              <a:t>we </a:t>
            </a:r>
            <a:r>
              <a:rPr dirty="0" sz="2000">
                <a:solidFill>
                  <a:srgbClr val="000000"/>
                </a:solidFill>
                <a:latin typeface="Arial"/>
                <a:cs typeface="Arial"/>
              </a:rPr>
              <a:t>categorize patients</a:t>
            </a:r>
            <a:r>
              <a:rPr dirty="0" sz="2000" spc="-2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0000"/>
                </a:solidFill>
                <a:latin typeface="Arial"/>
                <a:cs typeface="Arial"/>
              </a:rPr>
              <a:t>and  significantly impacts prognostic</a:t>
            </a:r>
            <a:r>
              <a:rPr dirty="0" sz="2000" spc="-10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00000"/>
                </a:solidFill>
                <a:latin typeface="Arial"/>
                <a:cs typeface="Arial"/>
              </a:rPr>
              <a:t>models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1429" y="1733726"/>
            <a:ext cx="17672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High Risk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Localized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86548" y="1716352"/>
            <a:ext cx="3968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latin typeface="Calibri"/>
                <a:cs typeface="Calibri"/>
              </a:rPr>
              <a:t>B</a:t>
            </a:r>
            <a:r>
              <a:rPr dirty="0" sz="1800" spc="-5">
                <a:latin typeface="Calibri"/>
                <a:cs typeface="Calibri"/>
              </a:rPr>
              <a:t>CR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41711" y="1717495"/>
            <a:ext cx="10096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latin typeface="Calibri"/>
                <a:cs typeface="Calibri"/>
              </a:rPr>
              <a:t>Metastatic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43000" y="2130551"/>
            <a:ext cx="1172210" cy="204470"/>
            <a:chOff x="1143000" y="2130551"/>
            <a:chExt cx="1172210" cy="204470"/>
          </a:xfrm>
        </p:grpSpPr>
        <p:sp>
          <p:nvSpPr>
            <p:cNvPr id="12" name="object 12"/>
            <p:cNvSpPr/>
            <p:nvPr/>
          </p:nvSpPr>
          <p:spPr>
            <a:xfrm>
              <a:off x="1143000" y="2142743"/>
              <a:ext cx="214883" cy="1920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389888" y="2132075"/>
              <a:ext cx="213359" cy="1920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636776" y="2132075"/>
              <a:ext cx="213360" cy="1920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876044" y="2130551"/>
              <a:ext cx="438912" cy="1935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1123188" y="2385060"/>
            <a:ext cx="1191895" cy="204470"/>
            <a:chOff x="1123188" y="2385060"/>
            <a:chExt cx="1191895" cy="204470"/>
          </a:xfrm>
        </p:grpSpPr>
        <p:sp>
          <p:nvSpPr>
            <p:cNvPr id="17" name="object 17"/>
            <p:cNvSpPr/>
            <p:nvPr/>
          </p:nvSpPr>
          <p:spPr>
            <a:xfrm>
              <a:off x="1123188" y="2397252"/>
              <a:ext cx="213359" cy="1920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359408" y="2386584"/>
              <a:ext cx="213359" cy="1935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606296" y="2386584"/>
              <a:ext cx="214884" cy="19354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863852" y="2385060"/>
              <a:ext cx="214884" cy="19354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101596" y="2386584"/>
              <a:ext cx="213360" cy="1935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/>
          <p:cNvGrpSpPr/>
          <p:nvPr/>
        </p:nvGrpSpPr>
        <p:grpSpPr>
          <a:xfrm>
            <a:off x="1123188" y="2656332"/>
            <a:ext cx="1191895" cy="204470"/>
            <a:chOff x="1123188" y="2656332"/>
            <a:chExt cx="1191895" cy="204470"/>
          </a:xfrm>
        </p:grpSpPr>
        <p:sp>
          <p:nvSpPr>
            <p:cNvPr id="23" name="object 23"/>
            <p:cNvSpPr/>
            <p:nvPr/>
          </p:nvSpPr>
          <p:spPr>
            <a:xfrm>
              <a:off x="1123188" y="2667000"/>
              <a:ext cx="214883" cy="19354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360932" y="2657856"/>
              <a:ext cx="213359" cy="1920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607820" y="2657856"/>
              <a:ext cx="213359" cy="1920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865376" y="2656332"/>
              <a:ext cx="213360" cy="19202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101596" y="2657856"/>
              <a:ext cx="213360" cy="1920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/>
          <p:cNvGrpSpPr/>
          <p:nvPr/>
        </p:nvGrpSpPr>
        <p:grpSpPr>
          <a:xfrm>
            <a:off x="1123188" y="2910839"/>
            <a:ext cx="1191895" cy="204470"/>
            <a:chOff x="1123188" y="2910839"/>
            <a:chExt cx="1191895" cy="204470"/>
          </a:xfrm>
        </p:grpSpPr>
        <p:sp>
          <p:nvSpPr>
            <p:cNvPr id="29" name="object 29"/>
            <p:cNvSpPr/>
            <p:nvPr/>
          </p:nvSpPr>
          <p:spPr>
            <a:xfrm>
              <a:off x="1123188" y="2921507"/>
              <a:ext cx="214883" cy="19354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360932" y="2912363"/>
              <a:ext cx="213359" cy="1920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607820" y="2912363"/>
              <a:ext cx="213359" cy="19202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865376" y="2910839"/>
              <a:ext cx="213360" cy="19202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101596" y="2912363"/>
              <a:ext cx="213360" cy="1920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" name="object 34"/>
          <p:cNvGrpSpPr/>
          <p:nvPr/>
        </p:nvGrpSpPr>
        <p:grpSpPr>
          <a:xfrm>
            <a:off x="4104132" y="2141220"/>
            <a:ext cx="1190625" cy="204470"/>
            <a:chOff x="4104132" y="2141220"/>
            <a:chExt cx="1190625" cy="204470"/>
          </a:xfrm>
        </p:grpSpPr>
        <p:sp>
          <p:nvSpPr>
            <p:cNvPr id="35" name="object 35"/>
            <p:cNvSpPr/>
            <p:nvPr/>
          </p:nvSpPr>
          <p:spPr>
            <a:xfrm>
              <a:off x="4104132" y="2153412"/>
              <a:ext cx="213359" cy="19202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4340352" y="2142744"/>
              <a:ext cx="213359" cy="19354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4587240" y="2142744"/>
              <a:ext cx="213359" cy="19354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4844796" y="2141220"/>
              <a:ext cx="213359" cy="19354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5081016" y="2142744"/>
              <a:ext cx="213359" cy="19354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" name="object 40"/>
          <p:cNvGrpSpPr/>
          <p:nvPr/>
        </p:nvGrpSpPr>
        <p:grpSpPr>
          <a:xfrm>
            <a:off x="4102608" y="2395727"/>
            <a:ext cx="1191895" cy="204470"/>
            <a:chOff x="4102608" y="2395727"/>
            <a:chExt cx="1191895" cy="204470"/>
          </a:xfrm>
        </p:grpSpPr>
        <p:sp>
          <p:nvSpPr>
            <p:cNvPr id="41" name="object 41"/>
            <p:cNvSpPr/>
            <p:nvPr/>
          </p:nvSpPr>
          <p:spPr>
            <a:xfrm>
              <a:off x="4102608" y="2407919"/>
              <a:ext cx="213359" cy="19202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4338828" y="2397251"/>
              <a:ext cx="214883" cy="19354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4585716" y="2397251"/>
              <a:ext cx="214883" cy="19354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4844796" y="2395727"/>
              <a:ext cx="213359" cy="19354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5081016" y="2397251"/>
              <a:ext cx="213359" cy="19354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6" name="object 46"/>
          <p:cNvGrpSpPr/>
          <p:nvPr/>
        </p:nvGrpSpPr>
        <p:grpSpPr>
          <a:xfrm>
            <a:off x="4104132" y="2667000"/>
            <a:ext cx="1190625" cy="204470"/>
            <a:chOff x="4104132" y="2667000"/>
            <a:chExt cx="1190625" cy="204470"/>
          </a:xfrm>
        </p:grpSpPr>
        <p:sp>
          <p:nvSpPr>
            <p:cNvPr id="47" name="object 47"/>
            <p:cNvSpPr/>
            <p:nvPr/>
          </p:nvSpPr>
          <p:spPr>
            <a:xfrm>
              <a:off x="4104132" y="2677667"/>
              <a:ext cx="213359" cy="19354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4340352" y="2668523"/>
              <a:ext cx="213359" cy="19202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4587240" y="2668523"/>
              <a:ext cx="213359" cy="19202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4844796" y="2667000"/>
              <a:ext cx="213359" cy="19202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5081016" y="2668523"/>
              <a:ext cx="213359" cy="19202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2" name="object 52"/>
          <p:cNvGrpSpPr/>
          <p:nvPr/>
        </p:nvGrpSpPr>
        <p:grpSpPr>
          <a:xfrm>
            <a:off x="4104132" y="2921507"/>
            <a:ext cx="1190625" cy="204470"/>
            <a:chOff x="4104132" y="2921507"/>
            <a:chExt cx="1190625" cy="204470"/>
          </a:xfrm>
        </p:grpSpPr>
        <p:sp>
          <p:nvSpPr>
            <p:cNvPr id="53" name="object 53"/>
            <p:cNvSpPr/>
            <p:nvPr/>
          </p:nvSpPr>
          <p:spPr>
            <a:xfrm>
              <a:off x="4104132" y="2933699"/>
              <a:ext cx="213359" cy="19202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4340352" y="2923031"/>
              <a:ext cx="213359" cy="19354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4587240" y="2923031"/>
              <a:ext cx="213359" cy="19354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4844796" y="2921507"/>
              <a:ext cx="213359" cy="19354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5081016" y="2923031"/>
              <a:ext cx="213359" cy="19354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8" name="object 58"/>
          <p:cNvGrpSpPr/>
          <p:nvPr/>
        </p:nvGrpSpPr>
        <p:grpSpPr>
          <a:xfrm>
            <a:off x="6829043" y="2106167"/>
            <a:ext cx="1191895" cy="204470"/>
            <a:chOff x="6829043" y="2106167"/>
            <a:chExt cx="1191895" cy="204470"/>
          </a:xfrm>
        </p:grpSpPr>
        <p:sp>
          <p:nvSpPr>
            <p:cNvPr id="59" name="object 59"/>
            <p:cNvSpPr/>
            <p:nvPr/>
          </p:nvSpPr>
          <p:spPr>
            <a:xfrm>
              <a:off x="6829043" y="2116835"/>
              <a:ext cx="214883" cy="19354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7065263" y="2106167"/>
              <a:ext cx="214883" cy="19354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7313675" y="2106167"/>
              <a:ext cx="213359" cy="19354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7571231" y="2106167"/>
              <a:ext cx="213359" cy="19202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7807451" y="2106167"/>
              <a:ext cx="213359" cy="19354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4" name="object 64"/>
          <p:cNvGrpSpPr/>
          <p:nvPr/>
        </p:nvGrpSpPr>
        <p:grpSpPr>
          <a:xfrm>
            <a:off x="5419344" y="2360676"/>
            <a:ext cx="2601595" cy="474345"/>
            <a:chOff x="5419344" y="2360676"/>
            <a:chExt cx="2601595" cy="474345"/>
          </a:xfrm>
        </p:grpSpPr>
        <p:sp>
          <p:nvSpPr>
            <p:cNvPr id="65" name="object 65"/>
            <p:cNvSpPr/>
            <p:nvPr/>
          </p:nvSpPr>
          <p:spPr>
            <a:xfrm>
              <a:off x="6829044" y="2371344"/>
              <a:ext cx="213359" cy="193548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7065264" y="2362200"/>
              <a:ext cx="213359" cy="19202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7312151" y="2362200"/>
              <a:ext cx="213359" cy="192024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7569708" y="2360676"/>
              <a:ext cx="214883" cy="19202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7805927" y="2362200"/>
              <a:ext cx="214883" cy="19202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6829044" y="2642616"/>
              <a:ext cx="214883" cy="19202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7065264" y="2631948"/>
              <a:ext cx="214883" cy="19354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7313676" y="2631948"/>
              <a:ext cx="213359" cy="193548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7571232" y="2630424"/>
              <a:ext cx="213359" cy="193548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7807451" y="2631948"/>
              <a:ext cx="213359" cy="193548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5432298" y="2515362"/>
              <a:ext cx="1350645" cy="259079"/>
            </a:xfrm>
            <a:custGeom>
              <a:avLst/>
              <a:gdLst/>
              <a:ahLst/>
              <a:cxnLst/>
              <a:rect l="l" t="t" r="r" b="b"/>
              <a:pathLst>
                <a:path w="1350645" h="259080">
                  <a:moveTo>
                    <a:pt x="0" y="64769"/>
                  </a:moveTo>
                  <a:lnTo>
                    <a:pt x="1220724" y="64769"/>
                  </a:lnTo>
                  <a:lnTo>
                    <a:pt x="1220724" y="0"/>
                  </a:lnTo>
                  <a:lnTo>
                    <a:pt x="1350264" y="129539"/>
                  </a:lnTo>
                  <a:lnTo>
                    <a:pt x="1220724" y="259079"/>
                  </a:lnTo>
                  <a:lnTo>
                    <a:pt x="1220724" y="194309"/>
                  </a:lnTo>
                  <a:lnTo>
                    <a:pt x="0" y="194309"/>
                  </a:lnTo>
                  <a:lnTo>
                    <a:pt x="0" y="64769"/>
                  </a:lnTo>
                  <a:close/>
                </a:path>
              </a:pathLst>
            </a:custGeom>
            <a:ln w="25908">
              <a:solidFill>
                <a:srgbClr val="1B60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6" name="object 76"/>
          <p:cNvGrpSpPr/>
          <p:nvPr/>
        </p:nvGrpSpPr>
        <p:grpSpPr>
          <a:xfrm>
            <a:off x="6829043" y="2884932"/>
            <a:ext cx="1191895" cy="205740"/>
            <a:chOff x="6829043" y="2884932"/>
            <a:chExt cx="1191895" cy="205740"/>
          </a:xfrm>
        </p:grpSpPr>
        <p:sp>
          <p:nvSpPr>
            <p:cNvPr id="77" name="object 77"/>
            <p:cNvSpPr/>
            <p:nvPr/>
          </p:nvSpPr>
          <p:spPr>
            <a:xfrm>
              <a:off x="6829043" y="2897124"/>
              <a:ext cx="214883" cy="19354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7065263" y="2886456"/>
              <a:ext cx="214883" cy="19354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7313675" y="2886456"/>
              <a:ext cx="213359" cy="193548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7571231" y="2884932"/>
              <a:ext cx="213359" cy="193548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7807451" y="2886456"/>
              <a:ext cx="213359" cy="19354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2" name="object 82"/>
          <p:cNvSpPr/>
          <p:nvPr/>
        </p:nvSpPr>
        <p:spPr>
          <a:xfrm>
            <a:off x="2526029" y="2551938"/>
            <a:ext cx="1350645" cy="259079"/>
          </a:xfrm>
          <a:custGeom>
            <a:avLst/>
            <a:gdLst/>
            <a:ahLst/>
            <a:cxnLst/>
            <a:rect l="l" t="t" r="r" b="b"/>
            <a:pathLst>
              <a:path w="1350645" h="259080">
                <a:moveTo>
                  <a:pt x="0" y="64769"/>
                </a:moveTo>
                <a:lnTo>
                  <a:pt x="1220724" y="64769"/>
                </a:lnTo>
                <a:lnTo>
                  <a:pt x="1220724" y="0"/>
                </a:lnTo>
                <a:lnTo>
                  <a:pt x="1350264" y="129539"/>
                </a:lnTo>
                <a:lnTo>
                  <a:pt x="1220724" y="259079"/>
                </a:lnTo>
                <a:lnTo>
                  <a:pt x="1220724" y="194309"/>
                </a:lnTo>
                <a:lnTo>
                  <a:pt x="0" y="194309"/>
                </a:lnTo>
                <a:lnTo>
                  <a:pt x="0" y="64769"/>
                </a:lnTo>
                <a:close/>
              </a:path>
            </a:pathLst>
          </a:custGeom>
          <a:ln w="25908">
            <a:solidFill>
              <a:srgbClr val="1B60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 txBox="1"/>
          <p:nvPr/>
        </p:nvSpPr>
        <p:spPr>
          <a:xfrm>
            <a:off x="2370187" y="3233399"/>
            <a:ext cx="16433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Prognostic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model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359360" y="3252373"/>
            <a:ext cx="16433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Prognostic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model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448192" y="4795752"/>
            <a:ext cx="112776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56A9DD"/>
                </a:solidFill>
                <a:latin typeface="Arial"/>
                <a:cs typeface="Arial"/>
              </a:rPr>
              <a:t>Michael </a:t>
            </a:r>
            <a:r>
              <a:rPr dirty="0" sz="900">
                <a:solidFill>
                  <a:srgbClr val="56A9DD"/>
                </a:solidFill>
                <a:latin typeface="Arial"/>
                <a:cs typeface="Arial"/>
              </a:rPr>
              <a:t>J. </a:t>
            </a:r>
            <a:r>
              <a:rPr dirty="0" sz="900" spc="-5">
                <a:solidFill>
                  <a:srgbClr val="56A9DD"/>
                </a:solidFill>
                <a:latin typeface="Arial"/>
                <a:cs typeface="Arial"/>
              </a:rPr>
              <a:t>Morris,</a:t>
            </a:r>
            <a:r>
              <a:rPr dirty="0" sz="900" spc="-65">
                <a:solidFill>
                  <a:srgbClr val="56A9DD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6A9DD"/>
                </a:solidFill>
                <a:latin typeface="Arial"/>
                <a:cs typeface="Arial"/>
              </a:rPr>
              <a:t>MD</a:t>
            </a:r>
            <a:endParaRPr sz="9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896147" y="4300789"/>
            <a:ext cx="69602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Should the </a:t>
            </a:r>
            <a:r>
              <a:rPr dirty="0" sz="1800" spc="-10">
                <a:latin typeface="Calibri"/>
                <a:cs typeface="Calibri"/>
              </a:rPr>
              <a:t>treatment </a:t>
            </a:r>
            <a:r>
              <a:rPr dirty="0" sz="1800" spc="-5">
                <a:latin typeface="Calibri"/>
                <a:cs typeface="Calibri"/>
              </a:rPr>
              <a:t>of these </a:t>
            </a:r>
            <a:r>
              <a:rPr dirty="0" sz="1800" spc="-10">
                <a:latin typeface="Calibri"/>
                <a:cs typeface="Calibri"/>
              </a:rPr>
              <a:t>reclassified patients </a:t>
            </a:r>
            <a:r>
              <a:rPr dirty="0" sz="1800" spc="-5">
                <a:latin typeface="Calibri"/>
                <a:cs typeface="Calibri"/>
              </a:rPr>
              <a:t>change, </a:t>
            </a:r>
            <a:r>
              <a:rPr dirty="0" sz="1800">
                <a:latin typeface="Calibri"/>
                <a:cs typeface="Calibri"/>
              </a:rPr>
              <a:t>and </a:t>
            </a:r>
            <a:r>
              <a:rPr dirty="0" sz="1800" spc="-5">
                <a:latin typeface="Calibri"/>
                <a:cs typeface="Calibri"/>
              </a:rPr>
              <a:t>if </a:t>
            </a:r>
            <a:r>
              <a:rPr dirty="0" sz="1800" spc="-15">
                <a:latin typeface="Calibri"/>
                <a:cs typeface="Calibri"/>
              </a:rPr>
              <a:t>so,</a:t>
            </a:r>
            <a:r>
              <a:rPr dirty="0" sz="1800" spc="1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how?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4236" y="0"/>
            <a:ext cx="154305" cy="1557655"/>
            <a:chOff x="364236" y="0"/>
            <a:chExt cx="154305" cy="1557655"/>
          </a:xfrm>
        </p:grpSpPr>
        <p:sp>
          <p:nvSpPr>
            <p:cNvPr id="3" name="object 3"/>
            <p:cNvSpPr/>
            <p:nvPr/>
          </p:nvSpPr>
          <p:spPr>
            <a:xfrm>
              <a:off x="364236" y="0"/>
              <a:ext cx="154305" cy="728980"/>
            </a:xfrm>
            <a:custGeom>
              <a:avLst/>
              <a:gdLst/>
              <a:ahLst/>
              <a:cxnLst/>
              <a:rect l="l" t="t" r="r" b="b"/>
              <a:pathLst>
                <a:path w="154304" h="728980">
                  <a:moveTo>
                    <a:pt x="153911" y="0"/>
                  </a:moveTo>
                  <a:lnTo>
                    <a:pt x="0" y="0"/>
                  </a:lnTo>
                  <a:lnTo>
                    <a:pt x="0" y="728472"/>
                  </a:lnTo>
                  <a:lnTo>
                    <a:pt x="153911" y="728472"/>
                  </a:lnTo>
                  <a:lnTo>
                    <a:pt x="153911" y="0"/>
                  </a:lnTo>
                  <a:close/>
                </a:path>
              </a:pathLst>
            </a:custGeom>
            <a:solidFill>
              <a:srgbClr val="2985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64236" y="728472"/>
              <a:ext cx="154305" cy="302260"/>
            </a:xfrm>
            <a:custGeom>
              <a:avLst/>
              <a:gdLst/>
              <a:ahLst/>
              <a:cxnLst/>
              <a:rect l="l" t="t" r="r" b="b"/>
              <a:pathLst>
                <a:path w="154304" h="302259">
                  <a:moveTo>
                    <a:pt x="153923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153923" y="301751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F164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4236" y="1030224"/>
              <a:ext cx="154305" cy="527685"/>
            </a:xfrm>
            <a:custGeom>
              <a:avLst/>
              <a:gdLst/>
              <a:ahLst/>
              <a:cxnLst/>
              <a:rect l="l" t="t" r="r" b="b"/>
              <a:pathLst>
                <a:path w="154304" h="527685">
                  <a:moveTo>
                    <a:pt x="153923" y="0"/>
                  </a:moveTo>
                  <a:lnTo>
                    <a:pt x="0" y="0"/>
                  </a:lnTo>
                  <a:lnTo>
                    <a:pt x="0" y="527303"/>
                  </a:lnTo>
                  <a:lnTo>
                    <a:pt x="153923" y="527303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B3B3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4369" y="249261"/>
            <a:ext cx="562546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solidFill>
                  <a:srgbClr val="000000"/>
                </a:solidFill>
                <a:latin typeface="Arial"/>
                <a:cs typeface="Arial"/>
              </a:rPr>
              <a:t>When </a:t>
            </a:r>
            <a:r>
              <a:rPr dirty="0" sz="2200">
                <a:solidFill>
                  <a:srgbClr val="000000"/>
                </a:solidFill>
                <a:latin typeface="Arial"/>
                <a:cs typeface="Arial"/>
              </a:rPr>
              <a:t>will </a:t>
            </a:r>
            <a:r>
              <a:rPr dirty="0" sz="2200" spc="-10">
                <a:solidFill>
                  <a:srgbClr val="000000"/>
                </a:solidFill>
                <a:latin typeface="Arial"/>
                <a:cs typeface="Arial"/>
              </a:rPr>
              <a:t>PSMA </a:t>
            </a:r>
            <a:r>
              <a:rPr dirty="0" sz="2200" spc="-5">
                <a:solidFill>
                  <a:srgbClr val="000000"/>
                </a:solidFill>
                <a:latin typeface="Arial"/>
                <a:cs typeface="Arial"/>
              </a:rPr>
              <a:t>imaging come to the </a:t>
            </a:r>
            <a:r>
              <a:rPr dirty="0" sz="2200" spc="-10">
                <a:solidFill>
                  <a:srgbClr val="000000"/>
                </a:solidFill>
                <a:latin typeface="Arial"/>
                <a:cs typeface="Arial"/>
              </a:rPr>
              <a:t>US?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4368" y="678342"/>
            <a:ext cx="6553200" cy="382968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182880" indent="-170815">
              <a:lnSpc>
                <a:spcPct val="100000"/>
              </a:lnSpc>
              <a:spcBef>
                <a:spcPts val="530"/>
              </a:spcBef>
              <a:buClr>
                <a:srgbClr val="2985E1"/>
              </a:buClr>
              <a:buChar char="•"/>
              <a:tabLst>
                <a:tab pos="183515" algn="l"/>
              </a:tabLst>
            </a:pPr>
            <a:r>
              <a:rPr dirty="0" sz="1800" spc="-5">
                <a:latin typeface="Arial"/>
                <a:cs typeface="Arial"/>
              </a:rPr>
              <a:t>Imaging studies, like </a:t>
            </a:r>
            <a:r>
              <a:rPr dirty="0" sz="1800" spc="-10">
                <a:latin typeface="Arial"/>
                <a:cs typeface="Arial"/>
              </a:rPr>
              <a:t>drugs, </a:t>
            </a:r>
            <a:r>
              <a:rPr dirty="0" sz="1800" spc="-5">
                <a:latin typeface="Arial"/>
                <a:cs typeface="Arial"/>
              </a:rPr>
              <a:t>require </a:t>
            </a:r>
            <a:r>
              <a:rPr dirty="0" sz="1800" spc="-10">
                <a:latin typeface="Arial"/>
                <a:cs typeface="Arial"/>
              </a:rPr>
              <a:t>evidence </a:t>
            </a:r>
            <a:r>
              <a:rPr dirty="0" sz="1800" spc="-5">
                <a:latin typeface="Arial"/>
                <a:cs typeface="Arial"/>
              </a:rPr>
              <a:t>for FDA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approval:</a:t>
            </a:r>
            <a:endParaRPr sz="1800">
              <a:latin typeface="Arial"/>
              <a:cs typeface="Arial"/>
            </a:endParaRPr>
          </a:p>
          <a:p>
            <a:pPr lvl="1" marL="570230" indent="-215265">
              <a:lnSpc>
                <a:spcPct val="100000"/>
              </a:lnSpc>
              <a:spcBef>
                <a:spcPts val="434"/>
              </a:spcBef>
              <a:buClr>
                <a:srgbClr val="2985E1"/>
              </a:buClr>
              <a:buChar char="–"/>
              <a:tabLst>
                <a:tab pos="570865" algn="l"/>
              </a:tabLst>
            </a:pPr>
            <a:r>
              <a:rPr dirty="0" sz="1800" spc="-10">
                <a:latin typeface="Arial"/>
                <a:cs typeface="Arial"/>
              </a:rPr>
              <a:t>Evidence </a:t>
            </a:r>
            <a:r>
              <a:rPr dirty="0" sz="1800" spc="-5">
                <a:latin typeface="Arial"/>
                <a:cs typeface="Arial"/>
              </a:rPr>
              <a:t>that the </a:t>
            </a:r>
            <a:r>
              <a:rPr dirty="0" sz="1800" spc="-10">
                <a:latin typeface="Arial"/>
                <a:cs typeface="Arial"/>
              </a:rPr>
              <a:t>imaging agent </a:t>
            </a:r>
            <a:r>
              <a:rPr dirty="0" sz="1800" spc="-5">
                <a:latin typeface="Arial"/>
                <a:cs typeface="Arial"/>
              </a:rPr>
              <a:t>correctly detects</a:t>
            </a:r>
            <a:r>
              <a:rPr dirty="0" sz="1800" spc="10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disease</a:t>
            </a:r>
            <a:endParaRPr sz="1800">
              <a:latin typeface="Arial"/>
              <a:cs typeface="Arial"/>
            </a:endParaRPr>
          </a:p>
          <a:p>
            <a:pPr lvl="2" marL="870585" indent="-172720">
              <a:lnSpc>
                <a:spcPct val="100000"/>
              </a:lnSpc>
              <a:spcBef>
                <a:spcPts val="335"/>
              </a:spcBef>
              <a:buClr>
                <a:srgbClr val="2985E1"/>
              </a:buClr>
              <a:buChar char="•"/>
              <a:tabLst>
                <a:tab pos="871219" algn="l"/>
              </a:tabLst>
            </a:pPr>
            <a:r>
              <a:rPr dirty="0" sz="1400">
                <a:latin typeface="Arial"/>
                <a:cs typeface="Arial"/>
              </a:rPr>
              <a:t>When it is </a:t>
            </a:r>
            <a:r>
              <a:rPr dirty="0" sz="1400" spc="-5">
                <a:latin typeface="Arial"/>
                <a:cs typeface="Arial"/>
              </a:rPr>
              <a:t>positive, </a:t>
            </a:r>
            <a:r>
              <a:rPr dirty="0" sz="1400">
                <a:latin typeface="Arial"/>
                <a:cs typeface="Arial"/>
              </a:rPr>
              <a:t>it truly reflects</a:t>
            </a:r>
            <a:r>
              <a:rPr dirty="0" sz="1400" spc="-1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disease</a:t>
            </a:r>
            <a:endParaRPr sz="1400">
              <a:latin typeface="Arial"/>
              <a:cs typeface="Arial"/>
            </a:endParaRPr>
          </a:p>
          <a:p>
            <a:pPr lvl="2" marL="870585" indent="-172720">
              <a:lnSpc>
                <a:spcPct val="100000"/>
              </a:lnSpc>
              <a:spcBef>
                <a:spcPts val="340"/>
              </a:spcBef>
              <a:buClr>
                <a:srgbClr val="2985E1"/>
              </a:buClr>
              <a:buChar char="•"/>
              <a:tabLst>
                <a:tab pos="871219" algn="l"/>
              </a:tabLst>
            </a:pPr>
            <a:r>
              <a:rPr dirty="0" sz="1400">
                <a:latin typeface="Arial"/>
                <a:cs typeface="Arial"/>
              </a:rPr>
              <a:t>When in is </a:t>
            </a:r>
            <a:r>
              <a:rPr dirty="0" sz="1400" spc="-5">
                <a:latin typeface="Arial"/>
                <a:cs typeface="Arial"/>
              </a:rPr>
              <a:t>negative, </a:t>
            </a:r>
            <a:r>
              <a:rPr dirty="0" sz="1400">
                <a:latin typeface="Arial"/>
                <a:cs typeface="Arial"/>
              </a:rPr>
              <a:t>it truly reflects the absence </a:t>
            </a:r>
            <a:r>
              <a:rPr dirty="0" sz="1400" spc="-5">
                <a:latin typeface="Arial"/>
                <a:cs typeface="Arial"/>
              </a:rPr>
              <a:t>of</a:t>
            </a:r>
            <a:r>
              <a:rPr dirty="0" sz="1400" spc="-2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disease</a:t>
            </a:r>
            <a:endParaRPr sz="14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buClr>
                <a:srgbClr val="2985E1"/>
              </a:buClr>
              <a:buFont typeface="Arial"/>
              <a:buChar char="•"/>
            </a:pPr>
            <a:endParaRPr sz="1500">
              <a:latin typeface="Arial"/>
              <a:cs typeface="Arial"/>
            </a:endParaRPr>
          </a:p>
          <a:p>
            <a:pPr lvl="1" marL="570230" indent="-215265">
              <a:lnSpc>
                <a:spcPct val="100000"/>
              </a:lnSpc>
              <a:spcBef>
                <a:spcPts val="1295"/>
              </a:spcBef>
              <a:buClr>
                <a:srgbClr val="2985E1"/>
              </a:buClr>
              <a:buChar char="–"/>
              <a:tabLst>
                <a:tab pos="570865" algn="l"/>
              </a:tabLst>
            </a:pPr>
            <a:r>
              <a:rPr dirty="0" sz="1800" spc="-10">
                <a:latin typeface="Arial"/>
                <a:cs typeface="Arial"/>
              </a:rPr>
              <a:t>Evidence </a:t>
            </a:r>
            <a:r>
              <a:rPr dirty="0" sz="1800" spc="-5">
                <a:latin typeface="Arial"/>
                <a:cs typeface="Arial"/>
              </a:rPr>
              <a:t>that the </a:t>
            </a:r>
            <a:r>
              <a:rPr dirty="0" sz="1800" spc="-10">
                <a:latin typeface="Arial"/>
                <a:cs typeface="Arial"/>
              </a:rPr>
              <a:t>imaging agent </a:t>
            </a:r>
            <a:r>
              <a:rPr dirty="0" sz="1800" spc="-5">
                <a:latin typeface="Arial"/>
                <a:cs typeface="Arial"/>
              </a:rPr>
              <a:t>is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reproducible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2985E1"/>
              </a:buClr>
              <a:buFont typeface="Arial"/>
              <a:buChar char="–"/>
            </a:pPr>
            <a:endParaRPr sz="2600">
              <a:latin typeface="Arial"/>
              <a:cs typeface="Arial"/>
            </a:endParaRPr>
          </a:p>
          <a:p>
            <a:pPr lvl="1" marL="570230" indent="-215265">
              <a:lnSpc>
                <a:spcPct val="100000"/>
              </a:lnSpc>
              <a:spcBef>
                <a:spcPts val="5"/>
              </a:spcBef>
              <a:buClr>
                <a:srgbClr val="2985E1"/>
              </a:buClr>
              <a:buChar char="–"/>
              <a:tabLst>
                <a:tab pos="570865" algn="l"/>
              </a:tabLst>
            </a:pPr>
            <a:r>
              <a:rPr dirty="0" sz="1800" spc="-10">
                <a:latin typeface="Arial"/>
                <a:cs typeface="Arial"/>
              </a:rPr>
              <a:t>Evidence </a:t>
            </a:r>
            <a:r>
              <a:rPr dirty="0" sz="1800" spc="-5">
                <a:latin typeface="Arial"/>
                <a:cs typeface="Arial"/>
              </a:rPr>
              <a:t>that the </a:t>
            </a:r>
            <a:r>
              <a:rPr dirty="0" sz="1800" spc="-10">
                <a:latin typeface="Arial"/>
                <a:cs typeface="Arial"/>
              </a:rPr>
              <a:t>imaging agent </a:t>
            </a:r>
            <a:r>
              <a:rPr dirty="0" sz="1800" spc="-5">
                <a:latin typeface="Arial"/>
                <a:cs typeface="Arial"/>
              </a:rPr>
              <a:t>is</a:t>
            </a:r>
            <a:r>
              <a:rPr dirty="0" sz="1800" spc="6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safe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2985E1"/>
              </a:buClr>
              <a:buFont typeface="Arial"/>
              <a:buChar char="–"/>
            </a:pPr>
            <a:endParaRPr sz="2600">
              <a:latin typeface="Arial"/>
              <a:cs typeface="Arial"/>
            </a:endParaRPr>
          </a:p>
          <a:p>
            <a:pPr lvl="1" marL="570230" indent="-215265">
              <a:lnSpc>
                <a:spcPct val="100000"/>
              </a:lnSpc>
              <a:buClr>
                <a:srgbClr val="2985E1"/>
              </a:buClr>
              <a:buChar char="–"/>
              <a:tabLst>
                <a:tab pos="570865" algn="l"/>
              </a:tabLst>
            </a:pPr>
            <a:r>
              <a:rPr dirty="0" sz="1800" spc="-10">
                <a:latin typeface="Arial"/>
                <a:cs typeface="Arial"/>
              </a:rPr>
              <a:t>Evidence </a:t>
            </a:r>
            <a:r>
              <a:rPr dirty="0" sz="1800" spc="-5">
                <a:latin typeface="Arial"/>
                <a:cs typeface="Arial"/>
              </a:rPr>
              <a:t>that it is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useful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2985E1"/>
              </a:buClr>
              <a:buFont typeface="Arial"/>
              <a:buChar char="–"/>
            </a:pPr>
            <a:endParaRPr sz="2600">
              <a:latin typeface="Arial"/>
              <a:cs typeface="Arial"/>
            </a:endParaRPr>
          </a:p>
          <a:p>
            <a:pPr lvl="1" marL="570230" indent="-215265">
              <a:lnSpc>
                <a:spcPct val="100000"/>
              </a:lnSpc>
              <a:buClr>
                <a:srgbClr val="2985E1"/>
              </a:buClr>
              <a:buChar char="–"/>
              <a:tabLst>
                <a:tab pos="570865" algn="l"/>
              </a:tabLst>
            </a:pPr>
            <a:r>
              <a:rPr dirty="0" sz="1800" spc="-10">
                <a:latin typeface="Arial"/>
                <a:cs typeface="Arial"/>
              </a:rPr>
              <a:t>Evidence </a:t>
            </a:r>
            <a:r>
              <a:rPr dirty="0" sz="1800" spc="-5">
                <a:latin typeface="Arial"/>
                <a:cs typeface="Arial"/>
              </a:rPr>
              <a:t>is collected in </a:t>
            </a:r>
            <a:r>
              <a:rPr dirty="0" sz="1800" spc="-15">
                <a:latin typeface="Arial"/>
                <a:cs typeface="Arial"/>
              </a:rPr>
              <a:t>well </a:t>
            </a:r>
            <a:r>
              <a:rPr dirty="0" sz="1800" spc="-10">
                <a:latin typeface="Arial"/>
                <a:cs typeface="Arial"/>
              </a:rPr>
              <a:t>conducted </a:t>
            </a:r>
            <a:r>
              <a:rPr dirty="0" sz="1800" spc="-5">
                <a:latin typeface="Arial"/>
                <a:cs typeface="Arial"/>
              </a:rPr>
              <a:t>clinical</a:t>
            </a:r>
            <a:r>
              <a:rPr dirty="0" sz="1800" spc="14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trials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4236" y="0"/>
            <a:ext cx="154305" cy="1557655"/>
            <a:chOff x="364236" y="0"/>
            <a:chExt cx="154305" cy="1557655"/>
          </a:xfrm>
        </p:grpSpPr>
        <p:sp>
          <p:nvSpPr>
            <p:cNvPr id="3" name="object 3"/>
            <p:cNvSpPr/>
            <p:nvPr/>
          </p:nvSpPr>
          <p:spPr>
            <a:xfrm>
              <a:off x="364236" y="0"/>
              <a:ext cx="154305" cy="728980"/>
            </a:xfrm>
            <a:custGeom>
              <a:avLst/>
              <a:gdLst/>
              <a:ahLst/>
              <a:cxnLst/>
              <a:rect l="l" t="t" r="r" b="b"/>
              <a:pathLst>
                <a:path w="154304" h="728980">
                  <a:moveTo>
                    <a:pt x="153911" y="0"/>
                  </a:moveTo>
                  <a:lnTo>
                    <a:pt x="0" y="0"/>
                  </a:lnTo>
                  <a:lnTo>
                    <a:pt x="0" y="728472"/>
                  </a:lnTo>
                  <a:lnTo>
                    <a:pt x="153911" y="728472"/>
                  </a:lnTo>
                  <a:lnTo>
                    <a:pt x="153911" y="0"/>
                  </a:lnTo>
                  <a:close/>
                </a:path>
              </a:pathLst>
            </a:custGeom>
            <a:solidFill>
              <a:srgbClr val="2985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64236" y="728472"/>
              <a:ext cx="154305" cy="302260"/>
            </a:xfrm>
            <a:custGeom>
              <a:avLst/>
              <a:gdLst/>
              <a:ahLst/>
              <a:cxnLst/>
              <a:rect l="l" t="t" r="r" b="b"/>
              <a:pathLst>
                <a:path w="154304" h="302259">
                  <a:moveTo>
                    <a:pt x="153923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153923" y="301751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F164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4236" y="1030224"/>
              <a:ext cx="154305" cy="527685"/>
            </a:xfrm>
            <a:custGeom>
              <a:avLst/>
              <a:gdLst/>
              <a:ahLst/>
              <a:cxnLst/>
              <a:rect l="l" t="t" r="r" b="b"/>
              <a:pathLst>
                <a:path w="154304" h="527685">
                  <a:moveTo>
                    <a:pt x="153923" y="0"/>
                  </a:moveTo>
                  <a:lnTo>
                    <a:pt x="0" y="0"/>
                  </a:lnTo>
                  <a:lnTo>
                    <a:pt x="0" y="527303"/>
                  </a:lnTo>
                  <a:lnTo>
                    <a:pt x="153923" y="527303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B3B3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4369" y="322112"/>
            <a:ext cx="3417570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solidFill>
                  <a:srgbClr val="000000"/>
                </a:solidFill>
                <a:latin typeface="Arial"/>
                <a:cs typeface="Arial"/>
              </a:rPr>
              <a:t>Is that evidence in</a:t>
            </a:r>
            <a:r>
              <a:rPr dirty="0" sz="2200" spc="3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0000"/>
                </a:solidFill>
                <a:latin typeface="Arial"/>
                <a:cs typeface="Arial"/>
              </a:rPr>
              <a:t>place?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4369" y="927624"/>
            <a:ext cx="7383145" cy="4122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2880" marR="887730" indent="-170815">
              <a:lnSpc>
                <a:spcPct val="100000"/>
              </a:lnSpc>
              <a:spcBef>
                <a:spcPts val="100"/>
              </a:spcBef>
              <a:buClr>
                <a:srgbClr val="2985E1"/>
              </a:buClr>
              <a:buChar char="•"/>
              <a:tabLst>
                <a:tab pos="183515" algn="l"/>
              </a:tabLst>
            </a:pPr>
            <a:r>
              <a:rPr dirty="0" sz="2400" spc="-5">
                <a:latin typeface="Arial"/>
                <a:cs typeface="Arial"/>
              </a:rPr>
              <a:t>The Ga-68 PSMA scan has been submitted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for  regulatory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review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2985E1"/>
              </a:buClr>
              <a:buFont typeface="Arial"/>
              <a:buChar char="•"/>
            </a:pPr>
            <a:endParaRPr sz="3500">
              <a:latin typeface="Arial"/>
              <a:cs typeface="Arial"/>
            </a:endParaRPr>
          </a:p>
          <a:p>
            <a:pPr marL="182880" marR="399415" indent="-170815">
              <a:lnSpc>
                <a:spcPct val="100000"/>
              </a:lnSpc>
              <a:buClr>
                <a:srgbClr val="2985E1"/>
              </a:buClr>
              <a:buChar char="•"/>
              <a:tabLst>
                <a:tab pos="183515" algn="l"/>
              </a:tabLst>
            </a:pPr>
            <a:r>
              <a:rPr dirty="0" sz="2400" spc="-5">
                <a:latin typeface="Arial"/>
                <a:cs typeface="Arial"/>
              </a:rPr>
              <a:t>The F-18 PSMA has been submitted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regulatory  review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2985E1"/>
              </a:buClr>
              <a:buFont typeface="Arial"/>
              <a:buChar char="•"/>
            </a:pPr>
            <a:endParaRPr sz="3500">
              <a:latin typeface="Arial"/>
              <a:cs typeface="Arial"/>
            </a:endParaRPr>
          </a:p>
          <a:p>
            <a:pPr marL="182880" indent="-170815">
              <a:lnSpc>
                <a:spcPct val="100000"/>
              </a:lnSpc>
              <a:spcBef>
                <a:spcPts val="5"/>
              </a:spcBef>
              <a:buClr>
                <a:srgbClr val="2985E1"/>
              </a:buClr>
              <a:buChar char="•"/>
              <a:tabLst>
                <a:tab pos="183515" algn="l"/>
              </a:tabLst>
            </a:pPr>
            <a:r>
              <a:rPr dirty="0" sz="2400" spc="-25">
                <a:latin typeface="Arial"/>
                <a:cs typeface="Arial"/>
              </a:rPr>
              <a:t>We </a:t>
            </a:r>
            <a:r>
              <a:rPr dirty="0" sz="2400" spc="-5">
                <a:latin typeface="Arial"/>
                <a:cs typeface="Arial"/>
              </a:rPr>
              <a:t>hope that these are favorably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received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2985E1"/>
              </a:buClr>
              <a:buFont typeface="Arial"/>
              <a:buChar char="•"/>
            </a:pPr>
            <a:endParaRPr sz="3500">
              <a:latin typeface="Arial"/>
              <a:cs typeface="Arial"/>
            </a:endParaRPr>
          </a:p>
          <a:p>
            <a:pPr marL="182880" marR="5080" indent="-170815">
              <a:lnSpc>
                <a:spcPct val="100000"/>
              </a:lnSpc>
              <a:buClr>
                <a:srgbClr val="2985E1"/>
              </a:buClr>
              <a:buChar char="•"/>
              <a:tabLst>
                <a:tab pos="183515" algn="l"/>
              </a:tabLst>
            </a:pPr>
            <a:r>
              <a:rPr dirty="0" sz="2400" spc="-5">
                <a:latin typeface="Arial"/>
                <a:cs typeface="Arial"/>
              </a:rPr>
              <a:t>Reimbursement </a:t>
            </a:r>
            <a:r>
              <a:rPr dirty="0" sz="2400" spc="-10">
                <a:latin typeface="Arial"/>
                <a:cs typeface="Arial"/>
              </a:rPr>
              <a:t>policies </a:t>
            </a:r>
            <a:r>
              <a:rPr dirty="0" sz="2400" spc="-5">
                <a:latin typeface="Arial"/>
                <a:cs typeface="Arial"/>
              </a:rPr>
              <a:t>are separate </a:t>
            </a:r>
            <a:r>
              <a:rPr dirty="0" sz="2400">
                <a:latin typeface="Arial"/>
                <a:cs typeface="Arial"/>
              </a:rPr>
              <a:t>from </a:t>
            </a:r>
            <a:r>
              <a:rPr dirty="0" sz="2400" spc="-5">
                <a:latin typeface="Arial"/>
                <a:cs typeface="Arial"/>
              </a:rPr>
              <a:t>regulatory  approval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84647" y="4296155"/>
            <a:ext cx="3843654" cy="599440"/>
          </a:xfrm>
          <a:custGeom>
            <a:avLst/>
            <a:gdLst/>
            <a:ahLst/>
            <a:cxnLst/>
            <a:rect l="l" t="t" r="r" b="b"/>
            <a:pathLst>
              <a:path w="3843654" h="599439">
                <a:moveTo>
                  <a:pt x="3843528" y="0"/>
                </a:moveTo>
                <a:lnTo>
                  <a:pt x="0" y="0"/>
                </a:lnTo>
                <a:lnTo>
                  <a:pt x="0" y="598932"/>
                </a:lnTo>
                <a:lnTo>
                  <a:pt x="3843528" y="598932"/>
                </a:lnTo>
                <a:lnTo>
                  <a:pt x="38435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64236" y="0"/>
            <a:ext cx="154305" cy="1557655"/>
            <a:chOff x="364236" y="0"/>
            <a:chExt cx="154305" cy="1557655"/>
          </a:xfrm>
        </p:grpSpPr>
        <p:sp>
          <p:nvSpPr>
            <p:cNvPr id="4" name="object 4"/>
            <p:cNvSpPr/>
            <p:nvPr/>
          </p:nvSpPr>
          <p:spPr>
            <a:xfrm>
              <a:off x="364236" y="0"/>
              <a:ext cx="154305" cy="728980"/>
            </a:xfrm>
            <a:custGeom>
              <a:avLst/>
              <a:gdLst/>
              <a:ahLst/>
              <a:cxnLst/>
              <a:rect l="l" t="t" r="r" b="b"/>
              <a:pathLst>
                <a:path w="154304" h="728980">
                  <a:moveTo>
                    <a:pt x="153911" y="0"/>
                  </a:moveTo>
                  <a:lnTo>
                    <a:pt x="0" y="0"/>
                  </a:lnTo>
                  <a:lnTo>
                    <a:pt x="0" y="728472"/>
                  </a:lnTo>
                  <a:lnTo>
                    <a:pt x="153911" y="728472"/>
                  </a:lnTo>
                  <a:lnTo>
                    <a:pt x="153911" y="0"/>
                  </a:lnTo>
                  <a:close/>
                </a:path>
              </a:pathLst>
            </a:custGeom>
            <a:solidFill>
              <a:srgbClr val="2985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4236" y="728472"/>
              <a:ext cx="154305" cy="302260"/>
            </a:xfrm>
            <a:custGeom>
              <a:avLst/>
              <a:gdLst/>
              <a:ahLst/>
              <a:cxnLst/>
              <a:rect l="l" t="t" r="r" b="b"/>
              <a:pathLst>
                <a:path w="154304" h="302259">
                  <a:moveTo>
                    <a:pt x="153923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153923" y="301751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F164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64236" y="1030224"/>
              <a:ext cx="154305" cy="527685"/>
            </a:xfrm>
            <a:custGeom>
              <a:avLst/>
              <a:gdLst/>
              <a:ahLst/>
              <a:cxnLst/>
              <a:rect l="l" t="t" r="r" b="b"/>
              <a:pathLst>
                <a:path w="154304" h="527685">
                  <a:moveTo>
                    <a:pt x="153923" y="0"/>
                  </a:moveTo>
                  <a:lnTo>
                    <a:pt x="0" y="0"/>
                  </a:lnTo>
                  <a:lnTo>
                    <a:pt x="0" y="527303"/>
                  </a:lnTo>
                  <a:lnTo>
                    <a:pt x="153923" y="527303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B3B3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62070" y="108931"/>
            <a:ext cx="487362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solidFill>
                  <a:srgbClr val="000000"/>
                </a:solidFill>
                <a:latin typeface="Arial"/>
                <a:cs typeface="Arial"/>
              </a:rPr>
              <a:t>Reimbursement: Regional</a:t>
            </a:r>
            <a:r>
              <a:rPr dirty="0" sz="2200" spc="3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0000"/>
                </a:solidFill>
                <a:latin typeface="Arial"/>
                <a:cs typeface="Arial"/>
              </a:rPr>
              <a:t>variability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1019" y="601715"/>
            <a:ext cx="4702810" cy="104076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82880" marR="5080" indent="-170815">
              <a:lnSpc>
                <a:spcPts val="1939"/>
              </a:lnSpc>
              <a:spcBef>
                <a:spcPts val="345"/>
              </a:spcBef>
              <a:buClr>
                <a:srgbClr val="2985E1"/>
              </a:buClr>
              <a:buChar char="•"/>
              <a:tabLst>
                <a:tab pos="183515" algn="l"/>
              </a:tabLst>
            </a:pPr>
            <a:r>
              <a:rPr dirty="0" sz="1800" spc="-10">
                <a:latin typeface="Arial"/>
                <a:cs typeface="Arial"/>
              </a:rPr>
              <a:t>“Local </a:t>
            </a:r>
            <a:r>
              <a:rPr dirty="0" sz="1800" spc="-5">
                <a:latin typeface="Arial"/>
                <a:cs typeface="Arial"/>
              </a:rPr>
              <a:t>Medicare Administrative Contractors  (MACs) may determine </a:t>
            </a:r>
            <a:r>
              <a:rPr dirty="0" sz="1800" spc="-10">
                <a:latin typeface="Arial"/>
                <a:cs typeface="Arial"/>
              </a:rPr>
              <a:t>coverage within </a:t>
            </a:r>
            <a:r>
              <a:rPr dirty="0" sz="1800" spc="-5">
                <a:latin typeface="Arial"/>
                <a:cs typeface="Arial"/>
              </a:rPr>
              <a:t>their  respective jurisdictions for positron emission  </a:t>
            </a:r>
            <a:r>
              <a:rPr dirty="0" sz="1800" spc="-10">
                <a:latin typeface="Arial"/>
                <a:cs typeface="Arial"/>
              </a:rPr>
              <a:t>tomography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(PET)...”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9456" y="1876044"/>
            <a:ext cx="4832603" cy="2567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458986" y="4320936"/>
            <a:ext cx="4368800" cy="63055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817244" marR="407034">
              <a:lnSpc>
                <a:spcPct val="103800"/>
              </a:lnSpc>
              <a:spcBef>
                <a:spcPts val="90"/>
              </a:spcBef>
            </a:pPr>
            <a:r>
              <a:rPr dirty="0" u="sng" sz="800" spc="5">
                <a:solidFill>
                  <a:srgbClr val="00BCF1"/>
                </a:solidFill>
                <a:uFill>
                  <a:solidFill>
                    <a:srgbClr val="00BCF1"/>
                  </a:solidFill>
                </a:uFill>
                <a:latin typeface="Calibri"/>
                <a:cs typeface="Calibri"/>
                <a:hlinkClick r:id="rId3"/>
              </a:rPr>
              <a:t>https://www.cms.gov/medicare-coverage-database/details/nca-decision- </a:t>
            </a:r>
            <a:r>
              <a:rPr dirty="0" sz="800" spc="5">
                <a:solidFill>
                  <a:srgbClr val="00BCF1"/>
                </a:solidFill>
                <a:latin typeface="Calibri"/>
                <a:cs typeface="Calibri"/>
                <a:hlinkClick r:id="rId3"/>
              </a:rPr>
              <a:t> </a:t>
            </a:r>
            <a:r>
              <a:rPr dirty="0" u="sng" sz="800" spc="10">
                <a:solidFill>
                  <a:srgbClr val="00BCF1"/>
                </a:solidFill>
                <a:uFill>
                  <a:solidFill>
                    <a:srgbClr val="00BCF1"/>
                  </a:solidFill>
                </a:uFill>
                <a:latin typeface="Calibri"/>
                <a:cs typeface="Calibri"/>
                <a:hlinkClick r:id="rId3"/>
              </a:rPr>
              <a:t>memo.aspx?NCAId=261</a:t>
            </a:r>
            <a:endParaRPr sz="800">
              <a:latin typeface="Calibri"/>
              <a:cs typeface="Calibri"/>
            </a:endParaRPr>
          </a:p>
          <a:p>
            <a:pPr marL="816610" marR="5080">
              <a:lnSpc>
                <a:spcPts val="1000"/>
              </a:lnSpc>
              <a:spcBef>
                <a:spcPts val="25"/>
              </a:spcBef>
            </a:pPr>
            <a:r>
              <a:rPr dirty="0" sz="800" spc="5">
                <a:latin typeface="Calibri"/>
                <a:cs typeface="Calibri"/>
              </a:rPr>
              <a:t>https://</a:t>
            </a:r>
            <a:r>
              <a:rPr dirty="0" sz="800" spc="5">
                <a:latin typeface="Calibri"/>
                <a:cs typeface="Calibri"/>
                <a:hlinkClick r:id="rId4"/>
              </a:rPr>
              <a:t>www.cms.gov/Research-Statistics-Data-and-Systems/Statistics-Trends-and- </a:t>
            </a:r>
            <a:r>
              <a:rPr dirty="0" sz="800" spc="5">
                <a:latin typeface="Calibri"/>
                <a:cs typeface="Calibri"/>
              </a:rPr>
              <a:t> Reports/Dashboard/GeoVar-State/GeoVar_State.html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755"/>
              </a:lnSpc>
            </a:pPr>
            <a:r>
              <a:rPr dirty="0" sz="900" spc="-5">
                <a:solidFill>
                  <a:srgbClr val="56A9DD"/>
                </a:solidFill>
                <a:latin typeface="Calibri"/>
                <a:cs typeface="Calibri"/>
              </a:rPr>
              <a:t>Michael </a:t>
            </a:r>
            <a:r>
              <a:rPr dirty="0" sz="900">
                <a:solidFill>
                  <a:srgbClr val="56A9DD"/>
                </a:solidFill>
                <a:latin typeface="Calibri"/>
                <a:cs typeface="Calibri"/>
              </a:rPr>
              <a:t>J. </a:t>
            </a:r>
            <a:r>
              <a:rPr dirty="0" sz="900" spc="-5">
                <a:solidFill>
                  <a:srgbClr val="56A9DD"/>
                </a:solidFill>
                <a:latin typeface="Calibri"/>
                <a:cs typeface="Calibri"/>
              </a:rPr>
              <a:t>Morris,</a:t>
            </a:r>
            <a:r>
              <a:rPr dirty="0" sz="900" spc="5">
                <a:solidFill>
                  <a:srgbClr val="56A9DD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6A9DD"/>
                </a:solidFill>
                <a:latin typeface="Calibri"/>
                <a:cs typeface="Calibri"/>
              </a:rPr>
              <a:t>MD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58384" y="1666726"/>
            <a:ext cx="3465575" cy="24983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4236" y="0"/>
            <a:ext cx="154305" cy="1557655"/>
            <a:chOff x="364236" y="0"/>
            <a:chExt cx="154305" cy="1557655"/>
          </a:xfrm>
        </p:grpSpPr>
        <p:sp>
          <p:nvSpPr>
            <p:cNvPr id="3" name="object 3"/>
            <p:cNvSpPr/>
            <p:nvPr/>
          </p:nvSpPr>
          <p:spPr>
            <a:xfrm>
              <a:off x="364236" y="0"/>
              <a:ext cx="154305" cy="728980"/>
            </a:xfrm>
            <a:custGeom>
              <a:avLst/>
              <a:gdLst/>
              <a:ahLst/>
              <a:cxnLst/>
              <a:rect l="l" t="t" r="r" b="b"/>
              <a:pathLst>
                <a:path w="154304" h="728980">
                  <a:moveTo>
                    <a:pt x="153911" y="0"/>
                  </a:moveTo>
                  <a:lnTo>
                    <a:pt x="0" y="0"/>
                  </a:lnTo>
                  <a:lnTo>
                    <a:pt x="0" y="728472"/>
                  </a:lnTo>
                  <a:lnTo>
                    <a:pt x="153911" y="728472"/>
                  </a:lnTo>
                  <a:lnTo>
                    <a:pt x="153911" y="0"/>
                  </a:lnTo>
                  <a:close/>
                </a:path>
              </a:pathLst>
            </a:custGeom>
            <a:solidFill>
              <a:srgbClr val="2985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64236" y="728472"/>
              <a:ext cx="154305" cy="302260"/>
            </a:xfrm>
            <a:custGeom>
              <a:avLst/>
              <a:gdLst/>
              <a:ahLst/>
              <a:cxnLst/>
              <a:rect l="l" t="t" r="r" b="b"/>
              <a:pathLst>
                <a:path w="154304" h="302259">
                  <a:moveTo>
                    <a:pt x="153923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153923" y="301751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F164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4236" y="1030224"/>
              <a:ext cx="154305" cy="527685"/>
            </a:xfrm>
            <a:custGeom>
              <a:avLst/>
              <a:gdLst/>
              <a:ahLst/>
              <a:cxnLst/>
              <a:rect l="l" t="t" r="r" b="b"/>
              <a:pathLst>
                <a:path w="154304" h="527685">
                  <a:moveTo>
                    <a:pt x="153923" y="0"/>
                  </a:moveTo>
                  <a:lnTo>
                    <a:pt x="0" y="0"/>
                  </a:lnTo>
                  <a:lnTo>
                    <a:pt x="0" y="527303"/>
                  </a:lnTo>
                  <a:lnTo>
                    <a:pt x="153923" y="527303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B3B3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4369" y="408919"/>
            <a:ext cx="170243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solidFill>
                  <a:srgbClr val="000000"/>
                </a:solidFill>
                <a:latin typeface="Arial"/>
                <a:cs typeface="Arial"/>
              </a:rPr>
              <a:t>Conclusions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4369" y="927624"/>
            <a:ext cx="7515225" cy="3171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2880" marR="206375" indent="-170815">
              <a:lnSpc>
                <a:spcPct val="100000"/>
              </a:lnSpc>
              <a:spcBef>
                <a:spcPts val="100"/>
              </a:spcBef>
              <a:buClr>
                <a:srgbClr val="2985E1"/>
              </a:buClr>
              <a:buChar char="•"/>
              <a:tabLst>
                <a:tab pos="183515" algn="l"/>
              </a:tabLst>
            </a:pPr>
            <a:r>
              <a:rPr dirty="0" sz="2400" spc="-135">
                <a:latin typeface="Arial"/>
                <a:cs typeface="Arial"/>
              </a:rPr>
              <a:t>To </a:t>
            </a:r>
            <a:r>
              <a:rPr dirty="0" sz="2400" spc="-5">
                <a:latin typeface="Arial"/>
                <a:cs typeface="Arial"/>
              </a:rPr>
              <a:t>make good decisions in prostate cancer care, you  need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imaging</a:t>
            </a:r>
            <a:endParaRPr sz="2400">
              <a:latin typeface="Arial"/>
              <a:cs typeface="Arial"/>
            </a:endParaRPr>
          </a:p>
          <a:p>
            <a:pPr marL="182880" marR="267335" indent="-170815">
              <a:lnSpc>
                <a:spcPct val="100000"/>
              </a:lnSpc>
              <a:spcBef>
                <a:spcPts val="575"/>
              </a:spcBef>
              <a:buClr>
                <a:srgbClr val="2985E1"/>
              </a:buClr>
              <a:buChar char="•"/>
              <a:tabLst>
                <a:tab pos="183515" algn="l"/>
              </a:tabLst>
            </a:pPr>
            <a:r>
              <a:rPr dirty="0" sz="2400" spc="-5">
                <a:latin typeface="Arial"/>
                <a:cs typeface="Arial"/>
              </a:rPr>
              <a:t>Imaging should reflect </a:t>
            </a:r>
            <a:r>
              <a:rPr dirty="0" sz="2400">
                <a:latin typeface="Arial"/>
                <a:cs typeface="Arial"/>
              </a:rPr>
              <a:t>the true </a:t>
            </a:r>
            <a:r>
              <a:rPr dirty="0" sz="2400" spc="-5">
                <a:latin typeface="Arial"/>
                <a:cs typeface="Arial"/>
              </a:rPr>
              <a:t>status of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10">
                <a:latin typeface="Arial"/>
                <a:cs typeface="Arial"/>
              </a:rPr>
              <a:t>patient’s  </a:t>
            </a:r>
            <a:r>
              <a:rPr dirty="0" sz="2400" spc="-5">
                <a:latin typeface="Arial"/>
                <a:cs typeface="Arial"/>
              </a:rPr>
              <a:t>disease as much as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possible.</a:t>
            </a:r>
            <a:endParaRPr sz="2400">
              <a:latin typeface="Arial"/>
              <a:cs typeface="Arial"/>
            </a:endParaRPr>
          </a:p>
          <a:p>
            <a:pPr marL="182880" marR="325755" indent="-170815">
              <a:lnSpc>
                <a:spcPct val="100000"/>
              </a:lnSpc>
              <a:spcBef>
                <a:spcPts val="575"/>
              </a:spcBef>
              <a:buClr>
                <a:srgbClr val="2985E1"/>
              </a:buClr>
              <a:buChar char="•"/>
              <a:tabLst>
                <a:tab pos="183515" algn="l"/>
              </a:tabLst>
            </a:pPr>
            <a:r>
              <a:rPr dirty="0" sz="2400" spc="-5">
                <a:latin typeface="Arial"/>
                <a:cs typeface="Arial"/>
              </a:rPr>
              <a:t>PSMA imaging gives </a:t>
            </a:r>
            <a:r>
              <a:rPr dirty="0" sz="2400" spc="-10">
                <a:latin typeface="Arial"/>
                <a:cs typeface="Arial"/>
              </a:rPr>
              <a:t>reliable </a:t>
            </a:r>
            <a:r>
              <a:rPr dirty="0" sz="2400" spc="-5">
                <a:latin typeface="Arial"/>
                <a:cs typeface="Arial"/>
              </a:rPr>
              <a:t>information about  distribution of disease, that is superior </a:t>
            </a:r>
            <a:r>
              <a:rPr dirty="0" sz="2400">
                <a:latin typeface="Arial"/>
                <a:cs typeface="Arial"/>
              </a:rPr>
              <a:t>to the </a:t>
            </a:r>
            <a:r>
              <a:rPr dirty="0" sz="2400" spc="-5">
                <a:latin typeface="Arial"/>
                <a:cs typeface="Arial"/>
              </a:rPr>
              <a:t>current  standards</a:t>
            </a:r>
            <a:endParaRPr sz="2400">
              <a:latin typeface="Arial"/>
              <a:cs typeface="Arial"/>
            </a:endParaRPr>
          </a:p>
          <a:p>
            <a:pPr marL="182880" indent="-170815">
              <a:lnSpc>
                <a:spcPct val="100000"/>
              </a:lnSpc>
              <a:spcBef>
                <a:spcPts val="575"/>
              </a:spcBef>
              <a:buClr>
                <a:srgbClr val="2985E1"/>
              </a:buClr>
              <a:buChar char="•"/>
              <a:tabLst>
                <a:tab pos="183515" algn="l"/>
              </a:tabLst>
            </a:pPr>
            <a:r>
              <a:rPr dirty="0" sz="2400" spc="-5">
                <a:latin typeface="Arial"/>
                <a:cs typeface="Arial"/>
              </a:rPr>
              <a:t>How we </a:t>
            </a:r>
            <a:r>
              <a:rPr dirty="0" sz="2400" spc="-5" i="1">
                <a:latin typeface="Arial"/>
                <a:cs typeface="Arial"/>
              </a:rPr>
              <a:t>use </a:t>
            </a:r>
            <a:r>
              <a:rPr dirty="0" sz="2400" spc="-5">
                <a:latin typeface="Arial"/>
                <a:cs typeface="Arial"/>
              </a:rPr>
              <a:t>that information has still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5">
                <a:latin typeface="Arial"/>
                <a:cs typeface="Arial"/>
              </a:rPr>
              <a:t>be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determined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4236" y="0"/>
            <a:ext cx="154305" cy="1557655"/>
            <a:chOff x="364236" y="0"/>
            <a:chExt cx="154305" cy="1557655"/>
          </a:xfrm>
        </p:grpSpPr>
        <p:sp>
          <p:nvSpPr>
            <p:cNvPr id="3" name="object 3"/>
            <p:cNvSpPr/>
            <p:nvPr/>
          </p:nvSpPr>
          <p:spPr>
            <a:xfrm>
              <a:off x="364236" y="0"/>
              <a:ext cx="154305" cy="728980"/>
            </a:xfrm>
            <a:custGeom>
              <a:avLst/>
              <a:gdLst/>
              <a:ahLst/>
              <a:cxnLst/>
              <a:rect l="l" t="t" r="r" b="b"/>
              <a:pathLst>
                <a:path w="154304" h="728980">
                  <a:moveTo>
                    <a:pt x="153911" y="0"/>
                  </a:moveTo>
                  <a:lnTo>
                    <a:pt x="0" y="0"/>
                  </a:lnTo>
                  <a:lnTo>
                    <a:pt x="0" y="728472"/>
                  </a:lnTo>
                  <a:lnTo>
                    <a:pt x="153911" y="728472"/>
                  </a:lnTo>
                  <a:lnTo>
                    <a:pt x="153911" y="0"/>
                  </a:lnTo>
                  <a:close/>
                </a:path>
              </a:pathLst>
            </a:custGeom>
            <a:solidFill>
              <a:srgbClr val="2985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64236" y="728472"/>
              <a:ext cx="154305" cy="302260"/>
            </a:xfrm>
            <a:custGeom>
              <a:avLst/>
              <a:gdLst/>
              <a:ahLst/>
              <a:cxnLst/>
              <a:rect l="l" t="t" r="r" b="b"/>
              <a:pathLst>
                <a:path w="154304" h="302259">
                  <a:moveTo>
                    <a:pt x="153923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153923" y="301751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F164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4236" y="1030224"/>
              <a:ext cx="154305" cy="527685"/>
            </a:xfrm>
            <a:custGeom>
              <a:avLst/>
              <a:gdLst/>
              <a:ahLst/>
              <a:cxnLst/>
              <a:rect l="l" t="t" r="r" b="b"/>
              <a:pathLst>
                <a:path w="154304" h="527685">
                  <a:moveTo>
                    <a:pt x="153923" y="0"/>
                  </a:moveTo>
                  <a:lnTo>
                    <a:pt x="0" y="0"/>
                  </a:lnTo>
                  <a:lnTo>
                    <a:pt x="0" y="527303"/>
                  </a:lnTo>
                  <a:lnTo>
                    <a:pt x="153923" y="527303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B3B3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4369" y="408919"/>
            <a:ext cx="134302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solidFill>
                  <a:srgbClr val="000000"/>
                </a:solidFill>
                <a:latin typeface="Arial"/>
                <a:cs typeface="Arial"/>
              </a:rPr>
              <a:t>CT </a:t>
            </a:r>
            <a:r>
              <a:rPr dirty="0" sz="2200" spc="-5">
                <a:solidFill>
                  <a:srgbClr val="000000"/>
                </a:solidFill>
                <a:latin typeface="Arial"/>
                <a:cs typeface="Arial"/>
              </a:rPr>
              <a:t>or</a:t>
            </a:r>
            <a:r>
              <a:rPr dirty="0" sz="2200" spc="-6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000000"/>
                </a:solidFill>
                <a:latin typeface="Arial"/>
                <a:cs typeface="Arial"/>
              </a:rPr>
              <a:t>MRI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4369" y="927624"/>
            <a:ext cx="6687184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2880" marR="5080" indent="-170815">
              <a:lnSpc>
                <a:spcPct val="100000"/>
              </a:lnSpc>
              <a:spcBef>
                <a:spcPts val="100"/>
              </a:spcBef>
              <a:buClr>
                <a:srgbClr val="2985E1"/>
              </a:buClr>
              <a:buChar char="•"/>
              <a:tabLst>
                <a:tab pos="183515" algn="l"/>
              </a:tabLst>
            </a:pPr>
            <a:r>
              <a:rPr dirty="0" sz="2400" spc="-5">
                <a:latin typeface="Arial"/>
                <a:cs typeface="Arial"/>
              </a:rPr>
              <a:t>Images demonstrate anatomy in cross-section </a:t>
            </a:r>
            <a:r>
              <a:rPr dirty="0" sz="2400">
                <a:latin typeface="Arial"/>
                <a:cs typeface="Arial"/>
              </a:rPr>
              <a:t>–  </a:t>
            </a:r>
            <a:r>
              <a:rPr dirty="0" sz="2400" spc="-5">
                <a:latin typeface="Arial"/>
                <a:cs typeface="Arial"/>
              </a:rPr>
              <a:t>location, radiation </a:t>
            </a:r>
            <a:r>
              <a:rPr dirty="0" sz="2400" spc="-20">
                <a:latin typeface="Arial"/>
                <a:cs typeface="Arial"/>
              </a:rPr>
              <a:t>penetrability, </a:t>
            </a:r>
            <a:r>
              <a:rPr dirty="0" sz="2400" spc="-5">
                <a:latin typeface="Arial"/>
                <a:cs typeface="Arial"/>
              </a:rPr>
              <a:t>and size are  demonstrated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02436" y="2383535"/>
            <a:ext cx="2324099" cy="2093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4431791" y="2165604"/>
            <a:ext cx="2775585" cy="2223770"/>
            <a:chOff x="4431791" y="2165604"/>
            <a:chExt cx="2775585" cy="2223770"/>
          </a:xfrm>
        </p:grpSpPr>
        <p:sp>
          <p:nvSpPr>
            <p:cNvPr id="10" name="object 10"/>
            <p:cNvSpPr/>
            <p:nvPr/>
          </p:nvSpPr>
          <p:spPr>
            <a:xfrm>
              <a:off x="4571999" y="2307336"/>
              <a:ext cx="2634995" cy="20817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431791" y="2375916"/>
              <a:ext cx="525779" cy="6294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480737" y="2402992"/>
              <a:ext cx="427850" cy="5311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480738" y="2402989"/>
              <a:ext cx="427990" cy="531495"/>
            </a:xfrm>
            <a:custGeom>
              <a:avLst/>
              <a:gdLst/>
              <a:ahLst/>
              <a:cxnLst/>
              <a:rect l="l" t="t" r="r" b="b"/>
              <a:pathLst>
                <a:path w="427989" h="531494">
                  <a:moveTo>
                    <a:pt x="52768" y="0"/>
                  </a:moveTo>
                  <a:lnTo>
                    <a:pt x="401459" y="458292"/>
                  </a:lnTo>
                  <a:lnTo>
                    <a:pt x="427850" y="438213"/>
                  </a:lnTo>
                  <a:lnTo>
                    <a:pt x="415226" y="531139"/>
                  </a:lnTo>
                  <a:lnTo>
                    <a:pt x="322300" y="518515"/>
                  </a:lnTo>
                  <a:lnTo>
                    <a:pt x="348691" y="498436"/>
                  </a:lnTo>
                  <a:lnTo>
                    <a:pt x="0" y="40157"/>
                  </a:lnTo>
                  <a:lnTo>
                    <a:pt x="52768" y="0"/>
                  </a:lnTo>
                  <a:close/>
                </a:path>
              </a:pathLst>
            </a:custGeom>
            <a:ln w="9525">
              <a:solidFill>
                <a:srgbClr val="2283E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297423" y="2165604"/>
              <a:ext cx="399287" cy="7086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349181" y="2190699"/>
              <a:ext cx="298178" cy="61181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349180" y="2190701"/>
              <a:ext cx="298450" cy="612140"/>
            </a:xfrm>
            <a:custGeom>
              <a:avLst/>
              <a:gdLst/>
              <a:ahLst/>
              <a:cxnLst/>
              <a:rect l="l" t="t" r="r" b="b"/>
              <a:pathLst>
                <a:path w="298450" h="612139">
                  <a:moveTo>
                    <a:pt x="298183" y="23634"/>
                  </a:moveTo>
                  <a:lnTo>
                    <a:pt x="92938" y="561682"/>
                  </a:lnTo>
                  <a:lnTo>
                    <a:pt x="123913" y="573493"/>
                  </a:lnTo>
                  <a:lnTo>
                    <a:pt x="38315" y="611822"/>
                  </a:lnTo>
                  <a:lnTo>
                    <a:pt x="0" y="526224"/>
                  </a:lnTo>
                  <a:lnTo>
                    <a:pt x="30975" y="538048"/>
                  </a:lnTo>
                  <a:lnTo>
                    <a:pt x="236232" y="0"/>
                  </a:lnTo>
                  <a:lnTo>
                    <a:pt x="298183" y="23634"/>
                  </a:lnTo>
                  <a:close/>
                </a:path>
              </a:pathLst>
            </a:custGeom>
            <a:ln w="9525">
              <a:solidFill>
                <a:srgbClr val="2283E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9735" y="1642872"/>
            <a:ext cx="1071371" cy="3468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64236" y="0"/>
            <a:ext cx="154305" cy="1557655"/>
            <a:chOff x="364236" y="0"/>
            <a:chExt cx="154305" cy="1557655"/>
          </a:xfrm>
        </p:grpSpPr>
        <p:sp>
          <p:nvSpPr>
            <p:cNvPr id="4" name="object 4"/>
            <p:cNvSpPr/>
            <p:nvPr/>
          </p:nvSpPr>
          <p:spPr>
            <a:xfrm>
              <a:off x="364236" y="0"/>
              <a:ext cx="154305" cy="728980"/>
            </a:xfrm>
            <a:custGeom>
              <a:avLst/>
              <a:gdLst/>
              <a:ahLst/>
              <a:cxnLst/>
              <a:rect l="l" t="t" r="r" b="b"/>
              <a:pathLst>
                <a:path w="154304" h="728980">
                  <a:moveTo>
                    <a:pt x="153911" y="0"/>
                  </a:moveTo>
                  <a:lnTo>
                    <a:pt x="0" y="0"/>
                  </a:lnTo>
                  <a:lnTo>
                    <a:pt x="0" y="728472"/>
                  </a:lnTo>
                  <a:lnTo>
                    <a:pt x="153911" y="728472"/>
                  </a:lnTo>
                  <a:lnTo>
                    <a:pt x="153911" y="0"/>
                  </a:lnTo>
                  <a:close/>
                </a:path>
              </a:pathLst>
            </a:custGeom>
            <a:solidFill>
              <a:srgbClr val="2985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4236" y="728472"/>
              <a:ext cx="154305" cy="302260"/>
            </a:xfrm>
            <a:custGeom>
              <a:avLst/>
              <a:gdLst/>
              <a:ahLst/>
              <a:cxnLst/>
              <a:rect l="l" t="t" r="r" b="b"/>
              <a:pathLst>
                <a:path w="154304" h="302259">
                  <a:moveTo>
                    <a:pt x="153923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153923" y="301751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F164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64236" y="1030224"/>
              <a:ext cx="154305" cy="527685"/>
            </a:xfrm>
            <a:custGeom>
              <a:avLst/>
              <a:gdLst/>
              <a:ahLst/>
              <a:cxnLst/>
              <a:rect l="l" t="t" r="r" b="b"/>
              <a:pathLst>
                <a:path w="154304" h="527685">
                  <a:moveTo>
                    <a:pt x="153923" y="0"/>
                  </a:moveTo>
                  <a:lnTo>
                    <a:pt x="0" y="0"/>
                  </a:lnTo>
                  <a:lnTo>
                    <a:pt x="0" y="527303"/>
                  </a:lnTo>
                  <a:lnTo>
                    <a:pt x="153923" y="527303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B3B3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44369" y="408919"/>
            <a:ext cx="1595120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solidFill>
                  <a:srgbClr val="000000"/>
                </a:solidFill>
                <a:latin typeface="Arial"/>
                <a:cs typeface="Arial"/>
              </a:rPr>
              <a:t>Bone</a:t>
            </a:r>
            <a:r>
              <a:rPr dirty="0" sz="2200" spc="-5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0000"/>
                </a:solidFill>
                <a:latin typeface="Arial"/>
                <a:cs typeface="Arial"/>
              </a:rPr>
              <a:t>scans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4369" y="835639"/>
            <a:ext cx="711708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2880" marR="5080" indent="-170815">
              <a:lnSpc>
                <a:spcPct val="100000"/>
              </a:lnSpc>
              <a:spcBef>
                <a:spcPts val="100"/>
              </a:spcBef>
              <a:buClr>
                <a:srgbClr val="2985E1"/>
              </a:buClr>
              <a:buChar char="•"/>
              <a:tabLst>
                <a:tab pos="183515" algn="l"/>
              </a:tabLst>
            </a:pPr>
            <a:r>
              <a:rPr dirty="0" sz="2400" spc="-5">
                <a:latin typeface="Arial"/>
                <a:cs typeface="Arial"/>
              </a:rPr>
              <a:t>Bone scans do not demonstrate cancer </a:t>
            </a:r>
            <a:r>
              <a:rPr dirty="0" sz="2400" spc="-20">
                <a:latin typeface="Arial"/>
                <a:cs typeface="Arial"/>
              </a:rPr>
              <a:t>specifically,  </a:t>
            </a:r>
            <a:r>
              <a:rPr dirty="0" sz="2400" spc="-5">
                <a:latin typeface="Arial"/>
                <a:cs typeface="Arial"/>
              </a:rPr>
              <a:t>but rather bone </a:t>
            </a:r>
            <a:r>
              <a:rPr dirty="0" sz="2400" spc="-10" i="1">
                <a:latin typeface="Arial"/>
                <a:cs typeface="Arial"/>
              </a:rPr>
              <a:t>metabolism </a:t>
            </a:r>
            <a:r>
              <a:rPr dirty="0" sz="2400" spc="-5">
                <a:latin typeface="Arial"/>
                <a:cs typeface="Arial"/>
              </a:rPr>
              <a:t>and</a:t>
            </a:r>
            <a:r>
              <a:rPr dirty="0" sz="2400" spc="80">
                <a:latin typeface="Arial"/>
                <a:cs typeface="Arial"/>
              </a:rPr>
              <a:t> </a:t>
            </a:r>
            <a:r>
              <a:rPr dirty="0" sz="2400" spc="-5" i="1">
                <a:latin typeface="Arial"/>
                <a:cs typeface="Arial"/>
              </a:rPr>
              <a:t>injury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07819" y="1674876"/>
            <a:ext cx="1124711" cy="34686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/>
          <p:cNvGrpSpPr/>
          <p:nvPr/>
        </p:nvGrpSpPr>
        <p:grpSpPr>
          <a:xfrm>
            <a:off x="2828544" y="3005327"/>
            <a:ext cx="528955" cy="358140"/>
            <a:chOff x="2828544" y="3005327"/>
            <a:chExt cx="528955" cy="358140"/>
          </a:xfrm>
        </p:grpSpPr>
        <p:sp>
          <p:nvSpPr>
            <p:cNvPr id="11" name="object 11"/>
            <p:cNvSpPr/>
            <p:nvPr/>
          </p:nvSpPr>
          <p:spPr>
            <a:xfrm>
              <a:off x="2828544" y="3005327"/>
              <a:ext cx="528827" cy="3581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875788" y="3035807"/>
              <a:ext cx="432815" cy="2514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875788" y="3035807"/>
              <a:ext cx="433070" cy="251460"/>
            </a:xfrm>
            <a:custGeom>
              <a:avLst/>
              <a:gdLst/>
              <a:ahLst/>
              <a:cxnLst/>
              <a:rect l="l" t="t" r="r" b="b"/>
              <a:pathLst>
                <a:path w="433070" h="251460">
                  <a:moveTo>
                    <a:pt x="0" y="62864"/>
                  </a:moveTo>
                  <a:lnTo>
                    <a:pt x="307086" y="62864"/>
                  </a:lnTo>
                  <a:lnTo>
                    <a:pt x="307086" y="0"/>
                  </a:lnTo>
                  <a:lnTo>
                    <a:pt x="432816" y="125729"/>
                  </a:lnTo>
                  <a:lnTo>
                    <a:pt x="307086" y="251459"/>
                  </a:lnTo>
                  <a:lnTo>
                    <a:pt x="307086" y="188594"/>
                  </a:lnTo>
                  <a:lnTo>
                    <a:pt x="0" y="188594"/>
                  </a:lnTo>
                  <a:lnTo>
                    <a:pt x="0" y="62864"/>
                  </a:lnTo>
                  <a:close/>
                </a:path>
              </a:pathLst>
            </a:custGeom>
            <a:ln w="9144">
              <a:solidFill>
                <a:srgbClr val="2283E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5324855" y="3005327"/>
            <a:ext cx="528955" cy="358140"/>
            <a:chOff x="5324855" y="3005327"/>
            <a:chExt cx="528955" cy="358140"/>
          </a:xfrm>
        </p:grpSpPr>
        <p:sp>
          <p:nvSpPr>
            <p:cNvPr id="15" name="object 15"/>
            <p:cNvSpPr/>
            <p:nvPr/>
          </p:nvSpPr>
          <p:spPr>
            <a:xfrm>
              <a:off x="5324855" y="3005327"/>
              <a:ext cx="528827" cy="3581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372099" y="3035807"/>
              <a:ext cx="432815" cy="2514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372099" y="3035807"/>
              <a:ext cx="433070" cy="251460"/>
            </a:xfrm>
            <a:custGeom>
              <a:avLst/>
              <a:gdLst/>
              <a:ahLst/>
              <a:cxnLst/>
              <a:rect l="l" t="t" r="r" b="b"/>
              <a:pathLst>
                <a:path w="433070" h="251460">
                  <a:moveTo>
                    <a:pt x="0" y="62864"/>
                  </a:moveTo>
                  <a:lnTo>
                    <a:pt x="307086" y="62864"/>
                  </a:lnTo>
                  <a:lnTo>
                    <a:pt x="307086" y="0"/>
                  </a:lnTo>
                  <a:lnTo>
                    <a:pt x="432816" y="125729"/>
                  </a:lnTo>
                  <a:lnTo>
                    <a:pt x="307086" y="251459"/>
                  </a:lnTo>
                  <a:lnTo>
                    <a:pt x="307086" y="188594"/>
                  </a:lnTo>
                  <a:lnTo>
                    <a:pt x="0" y="188594"/>
                  </a:lnTo>
                  <a:lnTo>
                    <a:pt x="0" y="62864"/>
                  </a:lnTo>
                  <a:close/>
                </a:path>
              </a:pathLst>
            </a:custGeom>
            <a:ln w="9144">
              <a:solidFill>
                <a:srgbClr val="2283E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/>
          <p:nvPr/>
        </p:nvSpPr>
        <p:spPr>
          <a:xfrm>
            <a:off x="3884676" y="1642872"/>
            <a:ext cx="1029038" cy="34686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236" y="0"/>
            <a:ext cx="154305" cy="728980"/>
          </a:xfrm>
          <a:custGeom>
            <a:avLst/>
            <a:gdLst/>
            <a:ahLst/>
            <a:cxnLst/>
            <a:rect l="l" t="t" r="r" b="b"/>
            <a:pathLst>
              <a:path w="154304" h="728980">
                <a:moveTo>
                  <a:pt x="153911" y="0"/>
                </a:moveTo>
                <a:lnTo>
                  <a:pt x="0" y="0"/>
                </a:lnTo>
                <a:lnTo>
                  <a:pt x="0" y="728472"/>
                </a:lnTo>
                <a:lnTo>
                  <a:pt x="153911" y="728472"/>
                </a:lnTo>
                <a:lnTo>
                  <a:pt x="153911" y="0"/>
                </a:lnTo>
                <a:close/>
              </a:path>
            </a:pathLst>
          </a:custGeom>
          <a:solidFill>
            <a:srgbClr val="2985E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64236" y="728472"/>
            <a:ext cx="154305" cy="829310"/>
            <a:chOff x="364236" y="728472"/>
            <a:chExt cx="154305" cy="829310"/>
          </a:xfrm>
        </p:grpSpPr>
        <p:sp>
          <p:nvSpPr>
            <p:cNvPr id="4" name="object 4"/>
            <p:cNvSpPr/>
            <p:nvPr/>
          </p:nvSpPr>
          <p:spPr>
            <a:xfrm>
              <a:off x="364236" y="728472"/>
              <a:ext cx="154305" cy="302260"/>
            </a:xfrm>
            <a:custGeom>
              <a:avLst/>
              <a:gdLst/>
              <a:ahLst/>
              <a:cxnLst/>
              <a:rect l="l" t="t" r="r" b="b"/>
              <a:pathLst>
                <a:path w="154304" h="302259">
                  <a:moveTo>
                    <a:pt x="153923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153923" y="301751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F164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4236" y="1030224"/>
              <a:ext cx="154305" cy="527685"/>
            </a:xfrm>
            <a:custGeom>
              <a:avLst/>
              <a:gdLst/>
              <a:ahLst/>
              <a:cxnLst/>
              <a:rect l="l" t="t" r="r" b="b"/>
              <a:pathLst>
                <a:path w="154304" h="527685">
                  <a:moveTo>
                    <a:pt x="153923" y="0"/>
                  </a:moveTo>
                  <a:lnTo>
                    <a:pt x="0" y="0"/>
                  </a:lnTo>
                  <a:lnTo>
                    <a:pt x="0" y="527303"/>
                  </a:lnTo>
                  <a:lnTo>
                    <a:pt x="153923" y="527303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B3B3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6481512" y="4723386"/>
            <a:ext cx="1630800" cy="339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1767839" y="1420367"/>
            <a:ext cx="5462270" cy="2647315"/>
            <a:chOff x="1767839" y="1420367"/>
            <a:chExt cx="5462270" cy="2647315"/>
          </a:xfrm>
        </p:grpSpPr>
        <p:sp>
          <p:nvSpPr>
            <p:cNvPr id="8" name="object 8"/>
            <p:cNvSpPr/>
            <p:nvPr/>
          </p:nvSpPr>
          <p:spPr>
            <a:xfrm>
              <a:off x="4651917" y="1429511"/>
              <a:ext cx="2568793" cy="26307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567427" y="1424939"/>
              <a:ext cx="2658110" cy="2638425"/>
            </a:xfrm>
            <a:custGeom>
              <a:avLst/>
              <a:gdLst/>
              <a:ahLst/>
              <a:cxnLst/>
              <a:rect l="l" t="t" r="r" b="b"/>
              <a:pathLst>
                <a:path w="2658109" h="2638425">
                  <a:moveTo>
                    <a:pt x="0" y="0"/>
                  </a:moveTo>
                  <a:lnTo>
                    <a:pt x="2657855" y="0"/>
                  </a:lnTo>
                  <a:lnTo>
                    <a:pt x="2657855" y="2638044"/>
                  </a:lnTo>
                  <a:lnTo>
                    <a:pt x="0" y="263804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776983" y="1429511"/>
              <a:ext cx="2858692" cy="26362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772411" y="1424939"/>
              <a:ext cx="2856230" cy="2638425"/>
            </a:xfrm>
            <a:custGeom>
              <a:avLst/>
              <a:gdLst/>
              <a:ahLst/>
              <a:cxnLst/>
              <a:rect l="l" t="t" r="r" b="b"/>
              <a:pathLst>
                <a:path w="2856229" h="2638425">
                  <a:moveTo>
                    <a:pt x="0" y="0"/>
                  </a:moveTo>
                  <a:lnTo>
                    <a:pt x="2855976" y="0"/>
                  </a:lnTo>
                  <a:lnTo>
                    <a:pt x="2855976" y="2638044"/>
                  </a:lnTo>
                  <a:lnTo>
                    <a:pt x="0" y="263804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5254062" y="4707128"/>
            <a:ext cx="119761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 b="1">
                <a:latin typeface="Calibri"/>
                <a:cs typeface="Calibri"/>
              </a:rPr>
              <a:t>PSA=8.6</a:t>
            </a:r>
            <a:r>
              <a:rPr dirty="0" sz="1500" spc="-45" b="1">
                <a:latin typeface="Calibri"/>
                <a:cs typeface="Calibri"/>
              </a:rPr>
              <a:t> </a:t>
            </a:r>
            <a:r>
              <a:rPr dirty="0" sz="1500" spc="5" b="1">
                <a:latin typeface="Calibri"/>
                <a:cs typeface="Calibri"/>
              </a:rPr>
              <a:t>ng/ml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21961" y="4247451"/>
            <a:ext cx="69151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 b="1">
                <a:latin typeface="Calibri"/>
                <a:cs typeface="Calibri"/>
              </a:rPr>
              <a:t>Baseline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52213" y="4704651"/>
            <a:ext cx="118808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 b="1">
                <a:latin typeface="Calibri"/>
                <a:cs typeface="Calibri"/>
              </a:rPr>
              <a:t>PSA= 75</a:t>
            </a:r>
            <a:r>
              <a:rPr dirty="0" sz="1500" spc="-60" b="1">
                <a:latin typeface="Calibri"/>
                <a:cs typeface="Calibri"/>
              </a:rPr>
              <a:t> </a:t>
            </a:r>
            <a:r>
              <a:rPr dirty="0" sz="1500" spc="5" b="1">
                <a:latin typeface="Calibri"/>
                <a:cs typeface="Calibri"/>
              </a:rPr>
              <a:t>ng/ml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128266" y="261858"/>
            <a:ext cx="515493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000000"/>
                </a:solidFill>
              </a:rPr>
              <a:t>Standard </a:t>
            </a:r>
            <a:r>
              <a:rPr dirty="0" sz="1800">
                <a:solidFill>
                  <a:srgbClr val="000000"/>
                </a:solidFill>
              </a:rPr>
              <a:t>Bone </a:t>
            </a:r>
            <a:r>
              <a:rPr dirty="0" sz="1800" spc="-5" b="0">
                <a:solidFill>
                  <a:srgbClr val="000000"/>
                </a:solidFill>
                <a:latin typeface="Calibri"/>
                <a:cs typeface="Calibri"/>
              </a:rPr>
              <a:t>Scans: </a:t>
            </a:r>
            <a:r>
              <a:rPr dirty="0" sz="1800" spc="-15" b="0">
                <a:solidFill>
                  <a:srgbClr val="000000"/>
                </a:solidFill>
                <a:latin typeface="Calibri"/>
                <a:cs typeface="Calibri"/>
              </a:rPr>
              <a:t>Poorly Reflect Anti-Tumor</a:t>
            </a:r>
            <a:r>
              <a:rPr dirty="0" sz="1800" spc="4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25" b="0">
                <a:solidFill>
                  <a:srgbClr val="000000"/>
                </a:solidFill>
                <a:latin typeface="Calibri"/>
                <a:cs typeface="Calibri"/>
              </a:rPr>
              <a:t>Effects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49041" y="3857497"/>
            <a:ext cx="39687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050" b="1">
                <a:latin typeface="Times New Roman"/>
                <a:cs typeface="Times New Roman"/>
              </a:rPr>
              <a:t>P</a:t>
            </a:r>
            <a:r>
              <a:rPr dirty="0" sz="1050" spc="-10" b="1">
                <a:latin typeface="Times New Roman"/>
                <a:cs typeface="Times New Roman"/>
              </a:rPr>
              <a:t>O</a:t>
            </a:r>
            <a:r>
              <a:rPr dirty="0" sz="1050" b="1">
                <a:latin typeface="Times New Roman"/>
                <a:cs typeface="Times New Roman"/>
              </a:rPr>
              <a:t>ST.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78732" y="3857497"/>
            <a:ext cx="208279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050" spc="5" b="1">
                <a:solidFill>
                  <a:srgbClr val="000053"/>
                </a:solidFill>
                <a:latin typeface="Times New Roman"/>
                <a:cs typeface="Times New Roman"/>
              </a:rPr>
              <a:t>AN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66032" y="4017493"/>
            <a:ext cx="14922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b="1">
                <a:solidFill>
                  <a:srgbClr val="000053"/>
                </a:solidFill>
                <a:latin typeface="Times New Roman"/>
                <a:cs typeface="Times New Roman"/>
              </a:rPr>
              <a:t>T.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97802" y="3857497"/>
            <a:ext cx="2268220" cy="646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71475">
              <a:lnSpc>
                <a:spcPct val="100000"/>
              </a:lnSpc>
              <a:spcBef>
                <a:spcPts val="105"/>
              </a:spcBef>
              <a:tabLst>
                <a:tab pos="1793875" algn="l"/>
              </a:tabLst>
            </a:pPr>
            <a:r>
              <a:rPr dirty="0" sz="1050" spc="5" b="1">
                <a:solidFill>
                  <a:srgbClr val="000053"/>
                </a:solidFill>
                <a:latin typeface="Times New Roman"/>
                <a:cs typeface="Times New Roman"/>
              </a:rPr>
              <a:t>AN	</a:t>
            </a:r>
            <a:r>
              <a:rPr dirty="0" sz="1050" b="1">
                <a:latin typeface="Times New Roman"/>
                <a:cs typeface="Times New Roman"/>
              </a:rPr>
              <a:t>POST.</a:t>
            </a:r>
            <a:endParaRPr sz="1050">
              <a:latin typeface="Times New Roman"/>
              <a:cs typeface="Times New Roman"/>
            </a:endParaRPr>
          </a:p>
          <a:p>
            <a:pPr marL="371475">
              <a:lnSpc>
                <a:spcPct val="100000"/>
              </a:lnSpc>
            </a:pPr>
            <a:r>
              <a:rPr dirty="0" sz="1050" b="1">
                <a:solidFill>
                  <a:srgbClr val="000053"/>
                </a:solidFill>
                <a:latin typeface="Times New Roman"/>
                <a:cs typeface="Times New Roman"/>
              </a:rPr>
              <a:t>T.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sz="1500" spc="-5" b="1">
                <a:latin typeface="Calibri"/>
                <a:cs typeface="Calibri"/>
              </a:rPr>
              <a:t>After </a:t>
            </a:r>
            <a:r>
              <a:rPr dirty="0" sz="1500" b="1">
                <a:latin typeface="Calibri"/>
                <a:cs typeface="Calibri"/>
              </a:rPr>
              <a:t>3 </a:t>
            </a:r>
            <a:r>
              <a:rPr dirty="0" sz="1500" spc="-5" b="1">
                <a:latin typeface="Calibri"/>
                <a:cs typeface="Calibri"/>
              </a:rPr>
              <a:t>months of</a:t>
            </a:r>
            <a:r>
              <a:rPr dirty="0" sz="1500" spc="-30" b="1">
                <a:latin typeface="Calibri"/>
                <a:cs typeface="Calibri"/>
              </a:rPr>
              <a:t> </a:t>
            </a:r>
            <a:r>
              <a:rPr dirty="0" sz="1500" spc="-10" b="1">
                <a:latin typeface="Calibri"/>
                <a:cs typeface="Calibri"/>
              </a:rPr>
              <a:t>treatment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36291" y="932179"/>
            <a:ext cx="25330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latin typeface="Calibri"/>
                <a:cs typeface="Calibri"/>
              </a:rPr>
              <a:t>Failure </a:t>
            </a:r>
            <a:r>
              <a:rPr dirty="0" sz="1800" spc="-10">
                <a:latin typeface="Calibri"/>
                <a:cs typeface="Calibri"/>
              </a:rPr>
              <a:t>to Reflect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Response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0577" y="207087"/>
            <a:ext cx="706945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solidFill>
                  <a:srgbClr val="000000"/>
                </a:solidFill>
                <a:latin typeface="Georgia"/>
                <a:cs typeface="Georgia"/>
              </a:rPr>
              <a:t>How </a:t>
            </a:r>
            <a:r>
              <a:rPr dirty="0" sz="2200" spc="-5">
                <a:solidFill>
                  <a:srgbClr val="000000"/>
                </a:solidFill>
                <a:latin typeface="Georgia"/>
                <a:cs typeface="Georgia"/>
              </a:rPr>
              <a:t>does </a:t>
            </a:r>
            <a:r>
              <a:rPr dirty="0" sz="2200" spc="-10">
                <a:solidFill>
                  <a:srgbClr val="000000"/>
                </a:solidFill>
                <a:latin typeface="Georgia"/>
                <a:cs typeface="Georgia"/>
              </a:rPr>
              <a:t>molecular </a:t>
            </a:r>
            <a:r>
              <a:rPr dirty="0" sz="2200" spc="-5">
                <a:solidFill>
                  <a:srgbClr val="000000"/>
                </a:solidFill>
                <a:latin typeface="Georgia"/>
                <a:cs typeface="Georgia"/>
              </a:rPr>
              <a:t>imaging </a:t>
            </a:r>
            <a:r>
              <a:rPr dirty="0" sz="2200" spc="-10">
                <a:solidFill>
                  <a:srgbClr val="000000"/>
                </a:solidFill>
                <a:latin typeface="Georgia"/>
                <a:cs typeface="Georgia"/>
              </a:rPr>
              <a:t>work</a:t>
            </a:r>
            <a:r>
              <a:rPr dirty="0" sz="2200" spc="135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200" spc="-5">
                <a:solidFill>
                  <a:srgbClr val="000000"/>
                </a:solidFill>
                <a:latin typeface="Georgia"/>
                <a:cs typeface="Georgia"/>
              </a:rPr>
              <a:t>conceptually?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19706" y="1645920"/>
            <a:ext cx="4953512" cy="1743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1320" y="4900057"/>
            <a:ext cx="14687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Drude et al., Methods,</a:t>
            </a:r>
            <a:r>
              <a:rPr dirty="0" sz="1000" spc="-4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2017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4369" y="454892"/>
            <a:ext cx="700976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 b="1">
                <a:latin typeface="Georgia"/>
                <a:cs typeface="Georgia"/>
              </a:rPr>
              <a:t>Radioligand </a:t>
            </a:r>
            <a:r>
              <a:rPr dirty="0" sz="2200" spc="-10" b="1">
                <a:latin typeface="Georgia"/>
                <a:cs typeface="Georgia"/>
              </a:rPr>
              <a:t>Therapy: The </a:t>
            </a:r>
            <a:r>
              <a:rPr dirty="0" sz="2200" spc="-5" b="1">
                <a:latin typeface="Georgia"/>
                <a:cs typeface="Georgia"/>
              </a:rPr>
              <a:t>elements of</a:t>
            </a:r>
            <a:r>
              <a:rPr dirty="0" sz="2200" spc="135" b="1">
                <a:latin typeface="Georgia"/>
                <a:cs typeface="Georgia"/>
              </a:rPr>
              <a:t> </a:t>
            </a:r>
            <a:r>
              <a:rPr dirty="0" sz="2200" spc="-5" b="1">
                <a:latin typeface="Georgia"/>
                <a:cs typeface="Georgia"/>
              </a:rPr>
              <a:t>treatment</a:t>
            </a:r>
            <a:endParaRPr sz="22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92608" y="1630597"/>
            <a:ext cx="6643370" cy="2867025"/>
            <a:chOff x="292608" y="1630597"/>
            <a:chExt cx="6643370" cy="2867025"/>
          </a:xfrm>
        </p:grpSpPr>
        <p:sp>
          <p:nvSpPr>
            <p:cNvPr id="4" name="object 4"/>
            <p:cNvSpPr/>
            <p:nvPr/>
          </p:nvSpPr>
          <p:spPr>
            <a:xfrm>
              <a:off x="2263140" y="1630597"/>
              <a:ext cx="4672583" cy="2866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92608" y="2763011"/>
              <a:ext cx="2066543" cy="8138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5027813" y="1055737"/>
            <a:ext cx="5822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Ga-68  F-18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Michael Morris</dc:creator>
  <dc:title>Theranostics in Prostate Cancer: From Tracer to Treatment</dc:title>
  <dcterms:created xsi:type="dcterms:W3CDTF">2020-10-06T01:15:39Z</dcterms:created>
  <dcterms:modified xsi:type="dcterms:W3CDTF">2020-10-06T01:15:39Z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2020-10-05T00:00:00Z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2020-10-06T00:00:00Z</vt:filetime>
  </property>
</Properties>
</file>