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427" r:id="rId5"/>
    <p:sldId id="259" r:id="rId6"/>
    <p:sldId id="525" r:id="rId7"/>
    <p:sldId id="526" r:id="rId8"/>
    <p:sldId id="529" r:id="rId9"/>
    <p:sldId id="527" r:id="rId10"/>
    <p:sldId id="543" r:id="rId11"/>
    <p:sldId id="544" r:id="rId12"/>
    <p:sldId id="545" r:id="rId13"/>
    <p:sldId id="550" r:id="rId14"/>
    <p:sldId id="552" r:id="rId15"/>
    <p:sldId id="553" r:id="rId16"/>
    <p:sldId id="554" r:id="rId17"/>
    <p:sldId id="555" r:id="rId18"/>
    <p:sldId id="556" r:id="rId19"/>
    <p:sldId id="557" r:id="rId20"/>
    <p:sldId id="558" r:id="rId21"/>
    <p:sldId id="559" r:id="rId22"/>
    <p:sldId id="562" r:id="rId23"/>
    <p:sldId id="564" r:id="rId24"/>
    <p:sldId id="565" r:id="rId25"/>
    <p:sldId id="567" r:id="rId26"/>
    <p:sldId id="568" r:id="rId27"/>
    <p:sldId id="569" r:id="rId28"/>
    <p:sldId id="570" r:id="rId29"/>
    <p:sldId id="572" r:id="rId30"/>
    <p:sldId id="573" r:id="rId31"/>
    <p:sldId id="574" r:id="rId32"/>
    <p:sldId id="575" r:id="rId33"/>
    <p:sldId id="577" r:id="rId34"/>
    <p:sldId id="579" r:id="rId35"/>
    <p:sldId id="581" r:id="rId36"/>
    <p:sldId id="583" r:id="rId37"/>
    <p:sldId id="586" r:id="rId38"/>
    <p:sldId id="585" r:id="rId39"/>
    <p:sldId id="587" r:id="rId40"/>
    <p:sldId id="588"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800"/>
    <a:srgbClr val="00467F"/>
    <a:srgbClr val="737F8B"/>
    <a:srgbClr val="008ECD"/>
    <a:srgbClr val="48B8D2"/>
    <a:srgbClr val="330066"/>
    <a:srgbClr val="6BAC3B"/>
    <a:srgbClr val="3D4C8A"/>
    <a:srgbClr val="4D5B8A"/>
    <a:srgbClr val="8B93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DC658-126D-4B21-B1F7-481BAFE8A99D}" v="6" dt="2020-11-10T22:15:16.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94541" autoAdjust="0"/>
  </p:normalViewPr>
  <p:slideViewPr>
    <p:cSldViewPr>
      <p:cViewPr varScale="1">
        <p:scale>
          <a:sx n="111" d="100"/>
          <a:sy n="111" d="100"/>
        </p:scale>
        <p:origin x="1716"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51"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4397FE-5340-FB45-BB32-61124A7A5FBF}" type="datetimeFigureOut">
              <a:rPr lang="en-US" smtClean="0"/>
              <a:t>12/14/2020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01AAE-3E49-7F40-A8EB-1F2A6BC33468}" type="slidenum">
              <a:rPr lang="en-US" smtClean="0"/>
              <a:t>‹#›</a:t>
            </a:fld>
            <a:endParaRPr lang="en-US" dirty="0"/>
          </a:p>
        </p:txBody>
      </p:sp>
    </p:spTree>
    <p:extLst>
      <p:ext uri="{BB962C8B-B14F-4D97-AF65-F5344CB8AC3E}">
        <p14:creationId xmlns:p14="http://schemas.microsoft.com/office/powerpoint/2010/main" val="948127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B03A9A-74B5-A847-92F2-8C4E25FE62D8}" type="datetimeFigureOut">
              <a:rPr lang="en-US" smtClean="0"/>
              <a:t>12/14/2020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3081E-7D2B-0045-92CE-A55D8EEB583E}" type="slidenum">
              <a:rPr lang="en-US" smtClean="0"/>
              <a:t>‹#›</a:t>
            </a:fld>
            <a:endParaRPr lang="en-US" dirty="0"/>
          </a:p>
        </p:txBody>
      </p:sp>
    </p:spTree>
    <p:extLst>
      <p:ext uri="{BB962C8B-B14F-4D97-AF65-F5344CB8AC3E}">
        <p14:creationId xmlns:p14="http://schemas.microsoft.com/office/powerpoint/2010/main" val="18031432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F44A7-535B-4B34-BAB3-E643CBD5D94D}" type="slidenum">
              <a:rPr lang="en-US" smtClean="0"/>
              <a:t>26</a:t>
            </a:fld>
            <a:endParaRPr lang="en-US" dirty="0"/>
          </a:p>
        </p:txBody>
      </p:sp>
    </p:spTree>
    <p:extLst>
      <p:ext uri="{BB962C8B-B14F-4D97-AF65-F5344CB8AC3E}">
        <p14:creationId xmlns:p14="http://schemas.microsoft.com/office/powerpoint/2010/main" val="3079218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F44A7-535B-4B34-BAB3-E643CBD5D94D}" type="slidenum">
              <a:rPr lang="en-US" smtClean="0"/>
              <a:t>29</a:t>
            </a:fld>
            <a:endParaRPr lang="en-US" dirty="0"/>
          </a:p>
        </p:txBody>
      </p:sp>
    </p:spTree>
    <p:extLst>
      <p:ext uri="{BB962C8B-B14F-4D97-AF65-F5344CB8AC3E}">
        <p14:creationId xmlns:p14="http://schemas.microsoft.com/office/powerpoint/2010/main" val="2344275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1">
    <p:bg>
      <p:bgPr>
        <a:solidFill>
          <a:schemeClr val="bg1"/>
        </a:solidFill>
        <a:effectLst/>
      </p:bgPr>
    </p:bg>
    <p:spTree>
      <p:nvGrpSpPr>
        <p:cNvPr id="1" name=""/>
        <p:cNvGrpSpPr/>
        <p:nvPr/>
      </p:nvGrpSpPr>
      <p:grpSpPr>
        <a:xfrm>
          <a:off x="0" y="0"/>
          <a:ext cx="0" cy="0"/>
          <a:chOff x="0" y="0"/>
          <a:chExt cx="0" cy="0"/>
        </a:xfrm>
      </p:grpSpPr>
      <p:pic>
        <p:nvPicPr>
          <p:cNvPr id="11" name="Picture 10" descr="COX_5198_croppedfrompp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5987921"/>
          </a:xfrm>
          <a:prstGeom prst="rect">
            <a:avLst/>
          </a:prstGeom>
        </p:spPr>
      </p:pic>
      <p:sp>
        <p:nvSpPr>
          <p:cNvPr id="9" name="Rectangle 8">
            <a:extLst>
              <a:ext uri="{FF2B5EF4-FFF2-40B4-BE49-F238E27FC236}">
                <a16:creationId xmlns:a16="http://schemas.microsoft.com/office/drawing/2014/main" xmlns="" id="{8A9C3BA7-BE93-6249-8DB4-08108D8AA415}"/>
              </a:ext>
            </a:extLst>
          </p:cNvPr>
          <p:cNvSpPr/>
          <p:nvPr userDrawn="1"/>
        </p:nvSpPr>
        <p:spPr>
          <a:xfrm>
            <a:off x="-3175" y="5936557"/>
            <a:ext cx="9144000" cy="228600"/>
          </a:xfrm>
          <a:prstGeom prst="rect">
            <a:avLst/>
          </a:prstGeom>
          <a:solidFill>
            <a:srgbClr val="E54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3F3B72BB-A578-D846-93DB-AC1EA15CB8D3}"/>
              </a:ext>
            </a:extLst>
          </p:cNvPr>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5561322"/>
            <a:ext cx="9141714" cy="36576"/>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 name="Rectangle 4"/>
          <p:cNvSpPr/>
          <p:nvPr userDrawn="1"/>
        </p:nvSpPr>
        <p:spPr>
          <a:xfrm>
            <a:off x="0" y="3321042"/>
            <a:ext cx="9144000" cy="2240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12" name="TextBox 11"/>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26969616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Teal Footer">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6" name="TextBox 5"/>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412968109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pic>
        <p:nvPicPr>
          <p:cNvPr id="11" name="Picture 10" descr="COX_5744_crop-g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userDrawn="1"/>
        </p:nvSpPr>
        <p:spPr>
          <a:xfrm>
            <a:off x="0" y="0"/>
            <a:ext cx="9144000" cy="6858000"/>
          </a:xfrm>
          <a:prstGeom prst="rect">
            <a:avLst/>
          </a:prstGeom>
          <a:solidFill>
            <a:srgbClr val="00467F">
              <a:alpha val="8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Rectangle 8"/>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6" name="TextBox 5">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7" name="TextBox 6"/>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341380747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alpha val="17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sp>
        <p:nvSpPr>
          <p:cNvPr id="3" name="Rectangle 2"/>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4" name="Rectangle 3"/>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5" name="TextBox 4">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6" name="TextBox 5"/>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108562577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alpha val="17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sp>
        <p:nvSpPr>
          <p:cNvPr id="3" name="Rectangle 2"/>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4" name="Rectangle 3"/>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5" name="TextBox 4">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6" name="TextBox 5"/>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108562577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alpha val="17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4" name="Rectangle 3"/>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5" name="TextBox 4">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6" name="TextBox 5"/>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108562577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descr="COX_3252_cropped_g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userDrawn="1"/>
        </p:nvSpPr>
        <p:spPr>
          <a:xfrm>
            <a:off x="0" y="0"/>
            <a:ext cx="9144000" cy="6858000"/>
          </a:xfrm>
          <a:prstGeom prst="rect">
            <a:avLst/>
          </a:prstGeom>
          <a:solidFill>
            <a:srgbClr val="008ECD">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Rectangle 5"/>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7" name="TextBox 6">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8" name="TextBox 7"/>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66551694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alpha val="93000"/>
          </a:schemeClr>
        </a:solidFill>
        <a:effectLst/>
      </p:bgPr>
    </p:bg>
    <p:spTree>
      <p:nvGrpSpPr>
        <p:cNvPr id="1" name=""/>
        <p:cNvGrpSpPr/>
        <p:nvPr/>
      </p:nvGrpSpPr>
      <p:grpSpPr>
        <a:xfrm>
          <a:off x="0" y="0"/>
          <a:ext cx="0" cy="0"/>
          <a:chOff x="0" y="0"/>
          <a:chExt cx="0" cy="0"/>
        </a:xfrm>
      </p:grpSpPr>
      <p:pic>
        <p:nvPicPr>
          <p:cNvPr id="9" name="Picture 8" descr="COX_5328_crop-g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userDrawn="1"/>
        </p:nvSpPr>
        <p:spPr>
          <a:xfrm>
            <a:off x="0" y="0"/>
            <a:ext cx="9144000" cy="6858000"/>
          </a:xfrm>
          <a:prstGeom prst="rect">
            <a:avLst/>
          </a:prstGeom>
          <a:solidFill>
            <a:srgbClr val="008ECD">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Rectangle 5"/>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7" name="TextBox 6">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8" name="TextBox 7"/>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295800338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ption 2">
    <p:spTree>
      <p:nvGrpSpPr>
        <p:cNvPr id="1" name=""/>
        <p:cNvGrpSpPr/>
        <p:nvPr/>
      </p:nvGrpSpPr>
      <p:grpSpPr>
        <a:xfrm>
          <a:off x="0" y="0"/>
          <a:ext cx="0" cy="0"/>
          <a:chOff x="0" y="0"/>
          <a:chExt cx="0" cy="0"/>
        </a:xfrm>
      </p:grpSpPr>
      <p:pic>
        <p:nvPicPr>
          <p:cNvPr id="3" name="Picture 2" descr="duo guys hug_cropped.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userDrawn="1"/>
        </p:nvSpPr>
        <p:spPr>
          <a:xfrm>
            <a:off x="-1143" y="15240"/>
            <a:ext cx="9144000" cy="6858000"/>
          </a:xfrm>
          <a:prstGeom prst="rect">
            <a:avLst/>
          </a:prstGeom>
          <a:solidFill>
            <a:srgbClr val="008ECD">
              <a:alpha val="6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prstClr val="white"/>
              </a:solidFill>
              <a:latin typeface="Arial"/>
            </a:endParaRPr>
          </a:p>
        </p:txBody>
      </p:sp>
      <p:sp>
        <p:nvSpPr>
          <p:cNvPr id="8" name="Rectangle 7"/>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Rectangle 8"/>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10" name="TextBox 9">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11" name="TextBox 10"/>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150139537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option 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DA59ED7F-FAA1-E942-AA80-28217D646DEB}"/>
              </a:ext>
            </a:extLst>
          </p:cNvPr>
          <p:cNvPicPr>
            <a:picLocks noChangeAspect="1"/>
          </p:cNvPicPr>
          <p:nvPr userDrawn="1"/>
        </p:nvPicPr>
        <p:blipFill rotWithShape="1">
          <a:blip r:embed="rId2" cstate="email">
            <a:duotone>
              <a:prstClr val="black"/>
              <a:srgbClr val="008ECD">
                <a:tint val="45000"/>
                <a:satMod val="400000"/>
              </a:srgbClr>
            </a:duotone>
            <a:extLst>
              <a:ext uri="{28A0092B-C50C-407E-A947-70E740481C1C}">
                <a14:useLocalDpi xmlns:a14="http://schemas.microsoft.com/office/drawing/2010/main"/>
              </a:ext>
            </a:extLst>
          </a:blip>
          <a:srcRect/>
          <a:stretch/>
        </p:blipFill>
        <p:spPr>
          <a:xfrm>
            <a:off x="-2286" y="0"/>
            <a:ext cx="9144000" cy="6858000"/>
          </a:xfrm>
          <a:prstGeom prst="rect">
            <a:avLst/>
          </a:prstGeom>
        </p:spPr>
      </p:pic>
      <p:sp>
        <p:nvSpPr>
          <p:cNvPr id="6" name="Rectangle 5"/>
          <p:cNvSpPr/>
          <p:nvPr userDrawn="1"/>
        </p:nvSpPr>
        <p:spPr>
          <a:xfrm>
            <a:off x="-2286" y="0"/>
            <a:ext cx="9144000" cy="6858000"/>
          </a:xfrm>
          <a:prstGeom prst="rect">
            <a:avLst/>
          </a:prstGeom>
          <a:solidFill>
            <a:srgbClr val="008ECD">
              <a:alpha val="6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prstClr val="white"/>
              </a:solidFill>
              <a:latin typeface="Arial"/>
            </a:endParaRPr>
          </a:p>
        </p:txBody>
      </p:sp>
      <p:sp>
        <p:nvSpPr>
          <p:cNvPr id="8" name="Rectangle 7"/>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Rectangle 8"/>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10" name="TextBox 9">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11" name="TextBox 10"/>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75856279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sp>
        <p:nvSpPr>
          <p:cNvPr id="8" name="Rectangle 7"/>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67F"/>
              </a:solidFill>
              <a:latin typeface="Arial"/>
            </a:endParaRPr>
          </a:p>
        </p:txBody>
      </p:sp>
      <p:sp>
        <p:nvSpPr>
          <p:cNvPr id="9" name="Rectangle 8"/>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4B0B71"/>
              </a:solidFill>
              <a:latin typeface="Arial"/>
            </a:endParaRPr>
          </a:p>
        </p:txBody>
      </p:sp>
      <p:sp>
        <p:nvSpPr>
          <p:cNvPr id="5" name="TextBox 4">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7" name="TextBox 6"/>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189479897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alpha val="17000"/>
          </a:schemeClr>
        </a:solidFill>
        <a:effectLst/>
      </p:bgPr>
    </p:bg>
    <p:spTree>
      <p:nvGrpSpPr>
        <p:cNvPr id="1" name=""/>
        <p:cNvGrpSpPr/>
        <p:nvPr/>
      </p:nvGrpSpPr>
      <p:grpSpPr>
        <a:xfrm>
          <a:off x="0" y="0"/>
          <a:ext cx="0" cy="0"/>
          <a:chOff x="0" y="0"/>
          <a:chExt cx="0" cy="0"/>
        </a:xfrm>
      </p:grpSpPr>
      <p:pic>
        <p:nvPicPr>
          <p:cNvPr id="10" name="Picture 9" descr="COX_couple_cropped.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987921"/>
          </a:xfrm>
          <a:prstGeom prst="rect">
            <a:avLst/>
          </a:prstGeom>
        </p:spPr>
      </p:pic>
      <p:sp>
        <p:nvSpPr>
          <p:cNvPr id="11" name="Rectangle 10">
            <a:extLst>
              <a:ext uri="{FF2B5EF4-FFF2-40B4-BE49-F238E27FC236}">
                <a16:creationId xmlns:a16="http://schemas.microsoft.com/office/drawing/2014/main" xmlns="" id="{6195F9C4-9876-524A-8804-ACDFDA10F28C}"/>
              </a:ext>
            </a:extLst>
          </p:cNvPr>
          <p:cNvSpPr/>
          <p:nvPr userDrawn="1"/>
        </p:nvSpPr>
        <p:spPr>
          <a:xfrm>
            <a:off x="-3175" y="5936557"/>
            <a:ext cx="9144000" cy="228600"/>
          </a:xfrm>
          <a:prstGeom prst="rect">
            <a:avLst/>
          </a:prstGeom>
          <a:solidFill>
            <a:srgbClr val="E54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6AB043CE-905D-0E4C-AD42-3EB5BEB32552}"/>
              </a:ext>
            </a:extLst>
          </p:cNvPr>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5561322"/>
            <a:ext cx="9141714" cy="36576"/>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Rectangle 3"/>
          <p:cNvSpPr/>
          <p:nvPr userDrawn="1"/>
        </p:nvSpPr>
        <p:spPr>
          <a:xfrm>
            <a:off x="0" y="3321042"/>
            <a:ext cx="9144000" cy="2240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9" name="TextBox 8"/>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57193728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sp>
        <p:nvSpPr>
          <p:cNvPr id="8" name="Rectangle 7"/>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67F"/>
              </a:solidFill>
              <a:latin typeface="Arial"/>
            </a:endParaRPr>
          </a:p>
        </p:txBody>
      </p:sp>
      <p:sp>
        <p:nvSpPr>
          <p:cNvPr id="9" name="Rectangle 8"/>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4B0B71"/>
              </a:solidFill>
              <a:latin typeface="Arial"/>
            </a:endParaRPr>
          </a:p>
        </p:txBody>
      </p:sp>
      <p:sp>
        <p:nvSpPr>
          <p:cNvPr id="7" name="TextBox 6">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10" name="TextBox 9"/>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35437791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sp>
        <p:nvSpPr>
          <p:cNvPr id="8" name="Rectangle 7"/>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67F"/>
              </a:solidFill>
              <a:latin typeface="Arial"/>
            </a:endParaRPr>
          </a:p>
        </p:txBody>
      </p:sp>
      <p:sp>
        <p:nvSpPr>
          <p:cNvPr id="9" name="Rectangle 8"/>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4B0B71"/>
              </a:solidFill>
              <a:latin typeface="Arial"/>
            </a:endParaRPr>
          </a:p>
        </p:txBody>
      </p:sp>
      <p:sp>
        <p:nvSpPr>
          <p:cNvPr id="7" name="TextBox 6">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10" name="TextBox 9"/>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31335025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1">
            <a:alpha val="5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sp>
        <p:nvSpPr>
          <p:cNvPr id="11" name="Rectangle 10"/>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2" name="Rectangle 11"/>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7" name="TextBox 6">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8" name="TextBox 7"/>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328694059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alpha val="55000"/>
          </a:schemeClr>
        </a:solidFill>
        <a:effectLst/>
      </p:bgPr>
    </p:bg>
    <p:spTree>
      <p:nvGrpSpPr>
        <p:cNvPr id="1" name=""/>
        <p:cNvGrpSpPr/>
        <p:nvPr/>
      </p:nvGrpSpPr>
      <p:grpSpPr>
        <a:xfrm>
          <a:off x="0" y="0"/>
          <a:ext cx="0" cy="0"/>
          <a:chOff x="0" y="0"/>
          <a:chExt cx="0" cy="0"/>
        </a:xfrm>
      </p:grpSpPr>
      <p:pic>
        <p:nvPicPr>
          <p:cNvPr id="9" name="Picture 3"/>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2" name="Rectangle 11"/>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7" name="TextBox 6">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8" name="TextBox 7"/>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354182901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option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 y="283"/>
            <a:ext cx="9143245" cy="6857434"/>
          </a:xfrm>
          <a:prstGeom prst="rect">
            <a:avLst/>
          </a:prstGeom>
        </p:spPr>
      </p:pic>
      <p:sp>
        <p:nvSpPr>
          <p:cNvPr id="14" name="Rectangle 13"/>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7" name="Rectangle 6"/>
          <p:cNvSpPr/>
          <p:nvPr userDrawn="1"/>
        </p:nvSpPr>
        <p:spPr>
          <a:xfrm>
            <a:off x="0" y="5561322"/>
            <a:ext cx="9141714" cy="36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6" name="TextBox 5"/>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4016551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 V3">
    <p:bg>
      <p:bgPr>
        <a:solidFill>
          <a:schemeClr val="bg1">
            <a:alpha val="55000"/>
          </a:schemeClr>
        </a:solidFill>
        <a:effectLst/>
      </p:bgPr>
    </p:bg>
    <p:spTree>
      <p:nvGrpSpPr>
        <p:cNvPr id="1" name=""/>
        <p:cNvGrpSpPr/>
        <p:nvPr/>
      </p:nvGrpSpPr>
      <p:grpSpPr>
        <a:xfrm>
          <a:off x="0" y="0"/>
          <a:ext cx="0" cy="0"/>
          <a:chOff x="0" y="0"/>
          <a:chExt cx="0" cy="0"/>
        </a:xfrm>
      </p:grpSpPr>
      <p:pic>
        <p:nvPicPr>
          <p:cNvPr id="9" name="Picture 8" descr="COX_3054_cropped_g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userDrawn="1"/>
        </p:nvSpPr>
        <p:spPr>
          <a:xfrm>
            <a:off x="0" y="0"/>
            <a:ext cx="9144000" cy="6858000"/>
          </a:xfrm>
          <a:prstGeom prst="rect">
            <a:avLst/>
          </a:prstGeom>
          <a:solidFill>
            <a:srgbClr val="0DAFD2">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 name="Rectangle 4"/>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7" name="TextBox 6">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8" name="TextBox 7"/>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161690531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alpha val="55000"/>
          </a:schemeClr>
        </a:solidFill>
        <a:effectLst/>
      </p:bgPr>
    </p:bg>
    <p:spTree>
      <p:nvGrpSpPr>
        <p:cNvPr id="1" name=""/>
        <p:cNvGrpSpPr/>
        <p:nvPr/>
      </p:nvGrpSpPr>
      <p:grpSpPr>
        <a:xfrm>
          <a:off x="0" y="0"/>
          <a:ext cx="0" cy="0"/>
          <a:chOff x="0" y="0"/>
          <a:chExt cx="0" cy="0"/>
        </a:xfrm>
      </p:grpSpPr>
      <p:pic>
        <p:nvPicPr>
          <p:cNvPr id="13" name="Picture 12" descr="COX_6214_cropped_g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userDrawn="1"/>
        </p:nvSpPr>
        <p:spPr>
          <a:xfrm>
            <a:off x="0" y="0"/>
            <a:ext cx="9144000" cy="6858000"/>
          </a:xfrm>
          <a:prstGeom prst="rect">
            <a:avLst/>
          </a:prstGeom>
          <a:solidFill>
            <a:srgbClr val="0DAFD2">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2" name="Rectangle 11"/>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7" name="TextBox 6">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8" name="TextBox 7"/>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365166427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4FE5002-E664-6742-8F42-52F0B706DD16}"/>
              </a:ext>
            </a:extLst>
          </p:cNvPr>
          <p:cNvPicPr>
            <a:picLocks noChangeAspect="1"/>
          </p:cNvPicPr>
          <p:nvPr userDrawn="1"/>
        </p:nvPicPr>
        <p:blipFill rotWithShape="1">
          <a:blip r:embed="rId2" cstate="email">
            <a:duotone>
              <a:prstClr val="black"/>
              <a:srgbClr val="48B8D2">
                <a:tint val="45000"/>
                <a:satMod val="400000"/>
              </a:srgbClr>
            </a:duotone>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Rectangle 10">
            <a:extLst>
              <a:ext uri="{FF2B5EF4-FFF2-40B4-BE49-F238E27FC236}">
                <a16:creationId xmlns:a16="http://schemas.microsoft.com/office/drawing/2014/main" xmlns="" id="{924A1F81-47A9-5443-809D-53A4BBB465F2}"/>
              </a:ext>
            </a:extLst>
          </p:cNvPr>
          <p:cNvSpPr/>
          <p:nvPr userDrawn="1"/>
        </p:nvSpPr>
        <p:spPr>
          <a:xfrm>
            <a:off x="-2286" y="0"/>
            <a:ext cx="9144000" cy="6858000"/>
          </a:xfrm>
          <a:prstGeom prst="rect">
            <a:avLst/>
          </a:prstGeom>
          <a:solidFill>
            <a:srgbClr val="0097A9">
              <a:alpha val="69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 name="Rectangle 7"/>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67F"/>
              </a:solidFill>
              <a:latin typeface="Arial"/>
            </a:endParaRPr>
          </a:p>
        </p:txBody>
      </p:sp>
      <p:sp>
        <p:nvSpPr>
          <p:cNvPr id="9" name="Rectangle 8"/>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4B0B71"/>
              </a:solidFill>
              <a:latin typeface="Arial"/>
            </a:endParaRPr>
          </a:p>
        </p:txBody>
      </p:sp>
      <p:sp>
        <p:nvSpPr>
          <p:cNvPr id="5" name="TextBox 4">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7" name="TextBox 6"/>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339958583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alpha val="55000"/>
          </a:schemeClr>
        </a:solidFill>
        <a:effectLst/>
      </p:bgPr>
    </p:bg>
    <p:spTree>
      <p:nvGrpSpPr>
        <p:cNvPr id="1" name=""/>
        <p:cNvGrpSpPr/>
        <p:nvPr/>
      </p:nvGrpSpPr>
      <p:grpSpPr>
        <a:xfrm>
          <a:off x="0" y="0"/>
          <a:ext cx="0" cy="0"/>
          <a:chOff x="0" y="0"/>
          <a:chExt cx="0" cy="0"/>
        </a:xfrm>
      </p:grpSpPr>
      <p:pic>
        <p:nvPicPr>
          <p:cNvPr id="9" name="Picture 3"/>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2" name="Rectangle 11"/>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7" name="TextBox 6">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8" name="TextBox 7"/>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404947458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008E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defRPr/>
            </a:pPr>
            <a:endParaRPr lang="en-US" altLang="en-US" dirty="0">
              <a:solidFill>
                <a:srgbClr val="FFFFFF"/>
              </a:solidFill>
            </a:endParaRPr>
          </a:p>
        </p:txBody>
      </p:sp>
      <p:sp>
        <p:nvSpPr>
          <p:cNvPr id="4" name="Rectangle 3"/>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 name="Rectangle 4"/>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6" name="TextBox 5">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7" name="TextBox 6"/>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421084591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alpha val="17000"/>
          </a:schemeClr>
        </a:solidFill>
        <a:effectLst/>
      </p:bgPr>
    </p:bg>
    <p:spTree>
      <p:nvGrpSpPr>
        <p:cNvPr id="1" name=""/>
        <p:cNvGrpSpPr/>
        <p:nvPr/>
      </p:nvGrpSpPr>
      <p:grpSpPr>
        <a:xfrm>
          <a:off x="0" y="0"/>
          <a:ext cx="0" cy="0"/>
          <a:chOff x="0" y="0"/>
          <a:chExt cx="0" cy="0"/>
        </a:xfrm>
      </p:grpSpPr>
      <p:pic>
        <p:nvPicPr>
          <p:cNvPr id="2" name="Picture 1" descr="woman and man at laptop_cropped.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5947421"/>
          </a:xfrm>
          <a:prstGeom prst="rect">
            <a:avLst/>
          </a:prstGeom>
        </p:spPr>
      </p:pic>
      <p:sp>
        <p:nvSpPr>
          <p:cNvPr id="10" name="Rectangle 9">
            <a:extLst>
              <a:ext uri="{FF2B5EF4-FFF2-40B4-BE49-F238E27FC236}">
                <a16:creationId xmlns:a16="http://schemas.microsoft.com/office/drawing/2014/main" xmlns="" id="{96384EA6-A5F9-9F4A-8EE2-239051D58173}"/>
              </a:ext>
            </a:extLst>
          </p:cNvPr>
          <p:cNvSpPr/>
          <p:nvPr userDrawn="1"/>
        </p:nvSpPr>
        <p:spPr>
          <a:xfrm>
            <a:off x="-3175" y="5936557"/>
            <a:ext cx="9144000" cy="228600"/>
          </a:xfrm>
          <a:prstGeom prst="rect">
            <a:avLst/>
          </a:prstGeom>
          <a:solidFill>
            <a:srgbClr val="E54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B537ABF9-57AB-504D-821F-21693323CB96}"/>
              </a:ext>
            </a:extLst>
          </p:cNvPr>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5561322"/>
            <a:ext cx="9141714" cy="36576"/>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Rectangle 3"/>
          <p:cNvSpPr/>
          <p:nvPr userDrawn="1"/>
        </p:nvSpPr>
        <p:spPr>
          <a:xfrm>
            <a:off x="0" y="3321042"/>
            <a:ext cx="9144000" cy="2240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BSC_wtag_KO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06830" y="6324599"/>
            <a:ext cx="843587" cy="368302"/>
          </a:xfrm>
          <a:prstGeom prst="rect">
            <a:avLst/>
          </a:prstGeom>
        </p:spPr>
      </p:pic>
      <p:sp>
        <p:nvSpPr>
          <p:cNvPr id="8"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9" name="TextBox 8"/>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119897163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alpha val="93000"/>
          </a:schemeClr>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8ECD">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Rectangle 5"/>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7" name="TextBox 6">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8" name="TextBox 7"/>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4292027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48B8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defRPr/>
            </a:pPr>
            <a:endParaRPr lang="en-US" altLang="en-US" dirty="0">
              <a:solidFill>
                <a:srgbClr val="FFFFFF"/>
              </a:solidFill>
            </a:endParaRPr>
          </a:p>
        </p:txBody>
      </p:sp>
      <p:sp>
        <p:nvSpPr>
          <p:cNvPr id="4" name="Rectangle 3"/>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 name="Rectangle 4"/>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6" name="TextBox 5">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7" name="TextBox 6"/>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2832454623"/>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CF45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defRPr/>
            </a:pPr>
            <a:endParaRPr lang="en-US" altLang="en-US" dirty="0">
              <a:solidFill>
                <a:srgbClr val="FFFFFF"/>
              </a:solidFill>
            </a:endParaRPr>
          </a:p>
        </p:txBody>
      </p:sp>
      <p:sp>
        <p:nvSpPr>
          <p:cNvPr id="4" name="Rectangle 3"/>
          <p:cNvSpPr/>
          <p:nvPr userDrawn="1"/>
        </p:nvSpPr>
        <p:spPr>
          <a:xfrm>
            <a:off x="0" y="3321042"/>
            <a:ext cx="9144000" cy="224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 name="Rectangle 4"/>
          <p:cNvSpPr/>
          <p:nvPr userDrawn="1"/>
        </p:nvSpPr>
        <p:spPr>
          <a:xfrm>
            <a:off x="0" y="5561322"/>
            <a:ext cx="9141714" cy="36576"/>
          </a:xfrm>
          <a:prstGeom prst="rect">
            <a:avLst/>
          </a:prstGeom>
          <a:solidFill>
            <a:srgbClr val="E54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rgbClr val="4B0B71"/>
              </a:solidFill>
            </a:endParaRPr>
          </a:p>
        </p:txBody>
      </p:sp>
      <p:sp>
        <p:nvSpPr>
          <p:cNvPr id="6" name="TextBox 5">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7" name="TextBox 6"/>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69106220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084851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bg1">
            <a:alpha val="17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00862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V1">
    <p:bg>
      <p:bgPr>
        <a:solidFill>
          <a:schemeClr val="bg1"/>
        </a:solidFill>
        <a:effectLst/>
      </p:bgPr>
    </p:bg>
    <p:spTree>
      <p:nvGrpSpPr>
        <p:cNvPr id="1" name=""/>
        <p:cNvGrpSpPr/>
        <p:nvPr/>
      </p:nvGrpSpPr>
      <p:grpSpPr>
        <a:xfrm>
          <a:off x="0" y="0"/>
          <a:ext cx="0" cy="0"/>
          <a:chOff x="0" y="0"/>
          <a:chExt cx="0" cy="0"/>
        </a:xfrm>
      </p:grpSpPr>
      <p:pic>
        <p:nvPicPr>
          <p:cNvPr id="2" name="Picture 1" descr="COX_636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
        <p:nvSpPr>
          <p:cNvPr id="9" name="Rectangle 8">
            <a:extLst>
              <a:ext uri="{FF2B5EF4-FFF2-40B4-BE49-F238E27FC236}">
                <a16:creationId xmlns:a16="http://schemas.microsoft.com/office/drawing/2014/main" xmlns="" id="{00AF4052-2B5F-AF47-B239-10CFE0E5E860}"/>
              </a:ext>
            </a:extLst>
          </p:cNvPr>
          <p:cNvSpPr/>
          <p:nvPr userDrawn="1"/>
        </p:nvSpPr>
        <p:spPr>
          <a:xfrm>
            <a:off x="-3175" y="5936557"/>
            <a:ext cx="9144000" cy="228600"/>
          </a:xfrm>
          <a:prstGeom prst="rect">
            <a:avLst/>
          </a:prstGeom>
          <a:solidFill>
            <a:srgbClr val="E54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EFD2D882-7292-E349-8CE5-30E4087FEC7B}"/>
              </a:ext>
            </a:extLst>
          </p:cNvPr>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5561322"/>
            <a:ext cx="9141714" cy="36576"/>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 name="Rectangle 4"/>
          <p:cNvSpPr/>
          <p:nvPr userDrawn="1"/>
        </p:nvSpPr>
        <p:spPr>
          <a:xfrm>
            <a:off x="0" y="3321042"/>
            <a:ext cx="9144000" cy="2240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12" name="TextBox 11"/>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39106583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bg1">
            <a:alpha val="17000"/>
          </a:schemeClr>
        </a:solidFill>
        <a:effectLst/>
      </p:bgPr>
    </p:bg>
    <p:spTree>
      <p:nvGrpSpPr>
        <p:cNvPr id="1" name=""/>
        <p:cNvGrpSpPr/>
        <p:nvPr/>
      </p:nvGrpSpPr>
      <p:grpSpPr>
        <a:xfrm>
          <a:off x="0" y="0"/>
          <a:ext cx="0" cy="0"/>
          <a:chOff x="0" y="0"/>
          <a:chExt cx="0" cy="0"/>
        </a:xfrm>
      </p:grpSpPr>
      <p:pic>
        <p:nvPicPr>
          <p:cNvPr id="13" name="Picture 12" descr="title slide_cropped.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5947421"/>
          </a:xfrm>
          <a:prstGeom prst="rect">
            <a:avLst/>
          </a:prstGeom>
        </p:spPr>
      </p:pic>
      <p:sp>
        <p:nvSpPr>
          <p:cNvPr id="10" name="Rectangle 9">
            <a:extLst>
              <a:ext uri="{FF2B5EF4-FFF2-40B4-BE49-F238E27FC236}">
                <a16:creationId xmlns:a16="http://schemas.microsoft.com/office/drawing/2014/main" xmlns="" id="{79447EE7-505B-7744-8887-5D167BE88221}"/>
              </a:ext>
            </a:extLst>
          </p:cNvPr>
          <p:cNvSpPr/>
          <p:nvPr userDrawn="1"/>
        </p:nvSpPr>
        <p:spPr>
          <a:xfrm>
            <a:off x="-3175" y="5936557"/>
            <a:ext cx="9144000" cy="228600"/>
          </a:xfrm>
          <a:prstGeom prst="rect">
            <a:avLst/>
          </a:prstGeom>
          <a:solidFill>
            <a:srgbClr val="E54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1F197D3B-DCA2-7248-B2CE-B3492F26DDE7}"/>
              </a:ext>
            </a:extLst>
          </p:cNvPr>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5561322"/>
            <a:ext cx="9141714" cy="36576"/>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Rectangle 3"/>
          <p:cNvSpPr/>
          <p:nvPr userDrawn="1"/>
        </p:nvSpPr>
        <p:spPr>
          <a:xfrm>
            <a:off x="0" y="3327334"/>
            <a:ext cx="9144000" cy="2240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BSC_wtag_KO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06830" y="6324599"/>
            <a:ext cx="843587" cy="368302"/>
          </a:xfrm>
          <a:prstGeom prst="rect">
            <a:avLst/>
          </a:prstGeom>
        </p:spPr>
      </p:pic>
      <p:sp>
        <p:nvSpPr>
          <p:cNvPr id="8"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9" name="TextBox 8"/>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423209965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alpha val="17000"/>
          </a:schemeClr>
        </a:solidFill>
        <a:effectLst/>
      </p:bgPr>
    </p:bg>
    <p:spTree>
      <p:nvGrpSpPr>
        <p:cNvPr id="1" name=""/>
        <p:cNvGrpSpPr/>
        <p:nvPr/>
      </p:nvGrpSpPr>
      <p:grpSpPr>
        <a:xfrm>
          <a:off x="0" y="0"/>
          <a:ext cx="0" cy="0"/>
          <a:chOff x="0" y="0"/>
          <a:chExt cx="0" cy="0"/>
        </a:xfrm>
      </p:grpSpPr>
      <p:pic>
        <p:nvPicPr>
          <p:cNvPr id="13" name="Picture 12" descr="guys on bed_cropped.png"/>
          <p:cNvPicPr>
            <a:picLocks noChangeAspect="1"/>
          </p:cNvPicPr>
          <p:nvPr userDrawn="1"/>
        </p:nvPicPr>
        <p:blipFill rotWithShape="1">
          <a:blip r:embed="rId2" cstate="email">
            <a:extLst>
              <a:ext uri="{28A0092B-C50C-407E-A947-70E740481C1C}">
                <a14:useLocalDpi xmlns:a14="http://schemas.microsoft.com/office/drawing/2010/main"/>
              </a:ext>
            </a:extLst>
          </a:blip>
          <a:srcRect l="369"/>
          <a:stretch/>
        </p:blipFill>
        <p:spPr>
          <a:xfrm>
            <a:off x="0" y="0"/>
            <a:ext cx="9143999" cy="5969448"/>
          </a:xfrm>
          <a:prstGeom prst="rect">
            <a:avLst/>
          </a:prstGeom>
        </p:spPr>
      </p:pic>
      <p:sp>
        <p:nvSpPr>
          <p:cNvPr id="14" name="Rectangle 13">
            <a:extLst>
              <a:ext uri="{FF2B5EF4-FFF2-40B4-BE49-F238E27FC236}">
                <a16:creationId xmlns:a16="http://schemas.microsoft.com/office/drawing/2014/main" xmlns="" id="{C8B1CCDD-4201-4F4A-965C-07CA632CD49A}"/>
              </a:ext>
            </a:extLst>
          </p:cNvPr>
          <p:cNvSpPr/>
          <p:nvPr userDrawn="1"/>
        </p:nvSpPr>
        <p:spPr>
          <a:xfrm>
            <a:off x="-3175" y="5936557"/>
            <a:ext cx="9144000" cy="228600"/>
          </a:xfrm>
          <a:prstGeom prst="rect">
            <a:avLst/>
          </a:prstGeom>
          <a:solidFill>
            <a:srgbClr val="E54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F5349C15-354C-5449-B5F6-7B1BBF1EE835}"/>
              </a:ext>
            </a:extLst>
          </p:cNvPr>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BSC_wtag_KO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06830" y="6324599"/>
            <a:ext cx="843587" cy="368302"/>
          </a:xfrm>
          <a:prstGeom prst="rect">
            <a:avLst/>
          </a:prstGeom>
        </p:spPr>
      </p:pic>
      <p:sp>
        <p:nvSpPr>
          <p:cNvPr id="8"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9" name="TextBox 8"/>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
        <p:nvSpPr>
          <p:cNvPr id="10" name="Rectangle 9"/>
          <p:cNvSpPr/>
          <p:nvPr userDrawn="1"/>
        </p:nvSpPr>
        <p:spPr>
          <a:xfrm>
            <a:off x="0" y="5561322"/>
            <a:ext cx="9141714" cy="36576"/>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 name="Rectangle 11">
            <a:extLst>
              <a:ext uri="{FF2B5EF4-FFF2-40B4-BE49-F238E27FC236}">
                <a16:creationId xmlns:a16="http://schemas.microsoft.com/office/drawing/2014/main" xmlns="" id="{C2C0CF07-81F6-CF46-836C-F34BB4176940}"/>
              </a:ext>
            </a:extLst>
          </p:cNvPr>
          <p:cNvSpPr/>
          <p:nvPr userDrawn="1"/>
        </p:nvSpPr>
        <p:spPr>
          <a:xfrm>
            <a:off x="0" y="3327334"/>
            <a:ext cx="9144000" cy="2240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626198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alpha val="17000"/>
          </a:schemeClr>
        </a:solidFill>
        <a:effectLst/>
      </p:bgPr>
    </p:bg>
    <p:spTree>
      <p:nvGrpSpPr>
        <p:cNvPr id="1" name=""/>
        <p:cNvGrpSpPr/>
        <p:nvPr/>
      </p:nvGrpSpPr>
      <p:grpSpPr>
        <a:xfrm>
          <a:off x="0" y="0"/>
          <a:ext cx="0" cy="0"/>
          <a:chOff x="0" y="0"/>
          <a:chExt cx="0" cy="0"/>
        </a:xfrm>
      </p:grpSpPr>
      <p:pic>
        <p:nvPicPr>
          <p:cNvPr id="12" name="Picture 11" descr="guys hug_cropped.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5947421"/>
          </a:xfrm>
          <a:prstGeom prst="rect">
            <a:avLst/>
          </a:prstGeom>
        </p:spPr>
      </p:pic>
      <p:sp>
        <p:nvSpPr>
          <p:cNvPr id="13" name="Rectangle 12">
            <a:extLst>
              <a:ext uri="{FF2B5EF4-FFF2-40B4-BE49-F238E27FC236}">
                <a16:creationId xmlns:a16="http://schemas.microsoft.com/office/drawing/2014/main" xmlns="" id="{379756D6-C17E-2649-B328-EB3158D199B0}"/>
              </a:ext>
            </a:extLst>
          </p:cNvPr>
          <p:cNvSpPr/>
          <p:nvPr userDrawn="1"/>
        </p:nvSpPr>
        <p:spPr>
          <a:xfrm>
            <a:off x="-3175" y="5936557"/>
            <a:ext cx="9144000" cy="228600"/>
          </a:xfrm>
          <a:prstGeom prst="rect">
            <a:avLst/>
          </a:prstGeom>
          <a:solidFill>
            <a:srgbClr val="E54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70C1EC7D-0220-6941-B116-D86300B1748F}"/>
              </a:ext>
            </a:extLst>
          </p:cNvPr>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BSC_wtag_KO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06830" y="6324599"/>
            <a:ext cx="843587" cy="368302"/>
          </a:xfrm>
          <a:prstGeom prst="rect">
            <a:avLst/>
          </a:prstGeom>
        </p:spPr>
      </p:pic>
      <p:sp>
        <p:nvSpPr>
          <p:cNvPr id="8"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9" name="TextBox 8"/>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
        <p:nvSpPr>
          <p:cNvPr id="10" name="Rectangle 9"/>
          <p:cNvSpPr/>
          <p:nvPr userDrawn="1"/>
        </p:nvSpPr>
        <p:spPr>
          <a:xfrm>
            <a:off x="0" y="5561322"/>
            <a:ext cx="9141714" cy="36576"/>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Rectangle 10"/>
          <p:cNvSpPr/>
          <p:nvPr userDrawn="1"/>
        </p:nvSpPr>
        <p:spPr>
          <a:xfrm>
            <a:off x="0" y="3321042"/>
            <a:ext cx="9144000" cy="2240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321717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V2">
    <p:spTree>
      <p:nvGrpSpPr>
        <p:cNvPr id="1" name=""/>
        <p:cNvGrpSpPr/>
        <p:nvPr/>
      </p:nvGrpSpPr>
      <p:grpSpPr>
        <a:xfrm>
          <a:off x="0" y="0"/>
          <a:ext cx="0" cy="0"/>
          <a:chOff x="0" y="0"/>
          <a:chExt cx="0" cy="0"/>
        </a:xfrm>
      </p:grpSpPr>
      <p:pic>
        <p:nvPicPr>
          <p:cNvPr id="8" name="Picture 7" descr="COX_5198_croppedfrompp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5987921"/>
          </a:xfrm>
          <a:prstGeom prst="rect">
            <a:avLst/>
          </a:prstGeom>
        </p:spPr>
      </p:pic>
      <p:sp>
        <p:nvSpPr>
          <p:cNvPr id="5" name="Rectangle 4"/>
          <p:cNvSpPr/>
          <p:nvPr userDrawn="1"/>
        </p:nvSpPr>
        <p:spPr>
          <a:xfrm>
            <a:off x="0" y="0"/>
            <a:ext cx="9144000" cy="5943600"/>
          </a:xfrm>
          <a:prstGeom prst="rect">
            <a:avLst/>
          </a:prstGeom>
          <a:gradFill flip="none" rotWithShape="1">
            <a:gsLst>
              <a:gs pos="100000">
                <a:schemeClr val="bg1">
                  <a:alpha val="0"/>
                </a:schemeClr>
              </a:gs>
              <a:gs pos="0">
                <a:srgbClr val="FFFFFF"/>
              </a:gs>
              <a:gs pos="80000">
                <a:srgbClr val="FFFFFF">
                  <a:alpha val="0"/>
                </a:srgbClr>
              </a:gs>
              <a:gs pos="60000">
                <a:srgbClr val="FFFFFF">
                  <a:alpha val="44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EAD4C37B-F600-F54D-8FCC-A24A9F702BCA}"/>
              </a:ext>
            </a:extLst>
          </p:cNvPr>
          <p:cNvSpPr/>
          <p:nvPr userDrawn="1"/>
        </p:nvSpPr>
        <p:spPr>
          <a:xfrm>
            <a:off x="-3175" y="5936557"/>
            <a:ext cx="9144000" cy="228600"/>
          </a:xfrm>
          <a:prstGeom prst="rect">
            <a:avLst/>
          </a:prstGeom>
          <a:solidFill>
            <a:srgbClr val="E54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8CAE30BA-2A7B-F942-A255-E174A0CB4273}"/>
              </a:ext>
            </a:extLst>
          </p:cNvPr>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BSC_wtag_KO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06830" y="6324599"/>
            <a:ext cx="843587" cy="368302"/>
          </a:xfrm>
          <a:prstGeom prst="rect">
            <a:avLst/>
          </a:prstGeom>
        </p:spPr>
      </p:pic>
      <p:sp>
        <p:nvSpPr>
          <p:cNvPr id="10"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11" name="TextBox 10"/>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180017895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3175" y="5936557"/>
            <a:ext cx="9144000" cy="228600"/>
          </a:xfrm>
          <a:prstGeom prst="rect">
            <a:avLst/>
          </a:prstGeom>
          <a:solidFill>
            <a:srgbClr val="E54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3175" y="6155268"/>
            <a:ext cx="9144000" cy="702732"/>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3175" y="1123950"/>
            <a:ext cx="9144000" cy="228600"/>
          </a:xfrm>
          <a:prstGeom prst="rect">
            <a:avLst/>
          </a:prstGeom>
          <a:solidFill>
            <a:srgbClr val="E54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E932E422-D4AF-4B37-8AD8-6C5705FD98C7}"/>
              </a:ext>
            </a:extLst>
          </p:cNvPr>
          <p:cNvSpPr txBox="1">
            <a:spLocks noChangeArrowheads="1"/>
          </p:cNvSpPr>
          <p:nvPr userDrawn="1"/>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
        <p:nvSpPr>
          <p:cNvPr id="9" name="TextBox 8"/>
          <p:cNvSpPr txBox="1"/>
          <p:nvPr userDrawn="1"/>
        </p:nvSpPr>
        <p:spPr>
          <a:xfrm>
            <a:off x="381000" y="6600825"/>
            <a:ext cx="8610599" cy="138499"/>
          </a:xfrm>
          <a:prstGeom prst="rect">
            <a:avLst/>
          </a:prstGeom>
          <a:noFill/>
        </p:spPr>
        <p:txBody>
          <a:bodyPr wrap="square" lIns="0" tIns="0" rIns="0" bIns="0" rtlCol="0">
            <a:spAutoFit/>
          </a:bodyPr>
          <a:lstStyle/>
          <a:p>
            <a:pPr rtl="0"/>
            <a:r>
              <a:rPr lang="en-US" sz="900" b="0" i="0" u="none" strike="noStrike" kern="1200" baseline="0" dirty="0">
                <a:solidFill>
                  <a:srgbClr val="FFFFFF"/>
                </a:solidFill>
              </a:rPr>
              <a:t>For educational</a:t>
            </a:r>
            <a:r>
              <a:rPr lang="en-US" sz="900" b="0" i="0" u="none" strike="noStrike" kern="1200" dirty="0">
                <a:solidFill>
                  <a:srgbClr val="FFFFFF"/>
                </a:solidFill>
              </a:rPr>
              <a:t> purposes only. Not to be reproduced or distributed.</a:t>
            </a:r>
            <a:endParaRPr lang="en-US" sz="900" baseline="0" dirty="0">
              <a:solidFill>
                <a:srgbClr val="FFFFFF"/>
              </a:solidFill>
            </a:endParaRPr>
          </a:p>
        </p:txBody>
      </p:sp>
    </p:spTree>
    <p:extLst>
      <p:ext uri="{BB962C8B-B14F-4D97-AF65-F5344CB8AC3E}">
        <p14:creationId xmlns:p14="http://schemas.microsoft.com/office/powerpoint/2010/main" val="272080521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51E66385-D82B-43A9-8163-003B639A98A8}"/>
              </a:ext>
            </a:extLst>
          </p:cNvPr>
          <p:cNvSpPr>
            <a:spLocks noGrp="1" noChangeArrowheads="1"/>
          </p:cNvSpPr>
          <p:nvPr>
            <p:ph type="title"/>
          </p:nvPr>
        </p:nvSpPr>
        <p:spPr bwMode="auto">
          <a:xfrm>
            <a:off x="228600" y="46038"/>
            <a:ext cx="87630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xmlns="" id="{A9E61F20-21E8-4CE2-B29C-E0D0DF5E40CC}"/>
              </a:ext>
            </a:extLst>
          </p:cNvPr>
          <p:cNvSpPr>
            <a:spLocks noGrp="1" noChangeArrowheads="1"/>
          </p:cNvSpPr>
          <p:nvPr>
            <p:ph type="body" idx="1"/>
          </p:nvPr>
        </p:nvSpPr>
        <p:spPr bwMode="auto">
          <a:xfrm>
            <a:off x="228600" y="1524000"/>
            <a:ext cx="8763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TextBox 7">
            <a:extLst>
              <a:ext uri="{FF2B5EF4-FFF2-40B4-BE49-F238E27FC236}">
                <a16:creationId xmlns:a16="http://schemas.microsoft.com/office/drawing/2014/main" xmlns="" id="{E932E422-D4AF-4B37-8AD8-6C5705FD98C7}"/>
              </a:ext>
            </a:extLst>
          </p:cNvPr>
          <p:cNvSpPr txBox="1">
            <a:spLocks noChangeArrowheads="1"/>
          </p:cNvSpPr>
          <p:nvPr/>
        </p:nvSpPr>
        <p:spPr bwMode="auto">
          <a:xfrm>
            <a:off x="0" y="6553200"/>
            <a:ext cx="36935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fld id="{3FDFE73D-0FBC-4CDD-990F-4CEE14E89A12}" type="slidenum">
              <a:rPr lang="en-US" altLang="en-US" sz="900">
                <a:solidFill>
                  <a:schemeClr val="bg1"/>
                </a:solidFill>
                <a:cs typeface="Arial" panose="020B0604020202020204" pitchFamily="34" charset="0"/>
              </a:rPr>
              <a:pPr algn="r" eaLnBrk="1" hangingPunct="1"/>
              <a:t>‹#›</a:t>
            </a:fld>
            <a:endParaRPr lang="en-US" altLang="en-US" sz="900" dirty="0">
              <a:solidFill>
                <a:schemeClr val="bg1"/>
              </a:solidFill>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3" r:id="rId1"/>
    <p:sldLayoutId id="2147483685" r:id="rId2"/>
    <p:sldLayoutId id="2147483727" r:id="rId3"/>
    <p:sldLayoutId id="2147483715" r:id="rId4"/>
    <p:sldLayoutId id="2147483738" r:id="rId5"/>
    <p:sldLayoutId id="2147483739" r:id="rId6"/>
    <p:sldLayoutId id="2147483740" r:id="rId7"/>
    <p:sldLayoutId id="2147483728" r:id="rId8"/>
    <p:sldLayoutId id="2147483675" r:id="rId9"/>
    <p:sldLayoutId id="2147483681" r:id="rId10"/>
    <p:sldLayoutId id="2147483692" r:id="rId11"/>
    <p:sldLayoutId id="2147483707" r:id="rId12"/>
    <p:sldLayoutId id="2147483708" r:id="rId13"/>
    <p:sldLayoutId id="2147483709" r:id="rId14"/>
    <p:sldLayoutId id="2147483716" r:id="rId15"/>
    <p:sldLayoutId id="2147483693" r:id="rId16"/>
    <p:sldLayoutId id="2147483741" r:id="rId17"/>
    <p:sldLayoutId id="2147483742" r:id="rId18"/>
    <p:sldLayoutId id="2147483729" r:id="rId19"/>
    <p:sldLayoutId id="2147483730" r:id="rId20"/>
    <p:sldLayoutId id="2147483731" r:id="rId21"/>
    <p:sldLayoutId id="2147483732" r:id="rId22"/>
    <p:sldLayoutId id="2147483733" r:id="rId23"/>
    <p:sldLayoutId id="2147483712" r:id="rId24"/>
    <p:sldLayoutId id="2147483686" r:id="rId25"/>
    <p:sldLayoutId id="2147483687" r:id="rId26"/>
    <p:sldLayoutId id="2147483743" r:id="rId27"/>
    <p:sldLayoutId id="2147483735" r:id="rId28"/>
    <p:sldLayoutId id="2147483737" r:id="rId29"/>
    <p:sldLayoutId id="2147483717" r:id="rId30"/>
    <p:sldLayoutId id="2147483734" r:id="rId31"/>
    <p:sldLayoutId id="2147483736" r:id="rId32"/>
    <p:sldLayoutId id="2147483721" r:id="rId33"/>
    <p:sldLayoutId id="2147483722" r:id="rId34"/>
  </p:sldLayoutIdLst>
  <p:transition spd="med">
    <p:fade/>
  </p:transition>
  <p:txStyles>
    <p:titleStyle>
      <a:lvl1pPr algn="l" rtl="0" eaLnBrk="1" fontAlgn="base" hangingPunct="1">
        <a:spcBef>
          <a:spcPct val="0"/>
        </a:spcBef>
        <a:spcAft>
          <a:spcPct val="0"/>
        </a:spcAft>
        <a:defRPr lang="en-US" sz="2500" kern="1200" dirty="0">
          <a:solidFill>
            <a:srgbClr val="E54800"/>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p:titleStyle>
    <p:bodyStyle>
      <a:lvl1pPr marL="236538" indent="-236538" algn="l" rtl="0" eaLnBrk="1" fontAlgn="base" hangingPunct="1">
        <a:spcBef>
          <a:spcPts val="600"/>
        </a:spcBef>
        <a:spcAft>
          <a:spcPct val="0"/>
        </a:spcAft>
        <a:buFont typeface="Arial" panose="020B0604020202020204" pitchFamily="34" charset="0"/>
        <a:buChar char="•"/>
        <a:defRPr sz="2000" kern="1200">
          <a:solidFill>
            <a:srgbClr val="E54800"/>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E54800"/>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E54800"/>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E54800"/>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E548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edcure.org/" TargetMode="External"/><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fixincontinence.com/" TargetMode="Externa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9.xml"/><Relationship Id="rId4"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9BD67B1-302E-C440-965E-67022BCEFBA9}"/>
              </a:ext>
            </a:extLst>
          </p:cNvPr>
          <p:cNvSpPr txBox="1">
            <a:spLocks/>
          </p:cNvSpPr>
          <p:nvPr/>
        </p:nvSpPr>
        <p:spPr bwMode="auto">
          <a:xfrm>
            <a:off x="234462" y="3276600"/>
            <a:ext cx="890953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0" rIns="91440" bIns="0" numCol="1" anchor="ctr" anchorCtr="0" compatLnSpc="1">
            <a:prstTxWarp prst="textNoShape">
              <a:avLst/>
            </a:prstTxWarp>
            <a:noAutofit/>
          </a:bodyPr>
          <a:lstStyle>
            <a:lvl1pPr algn="l" rtl="0" eaLnBrk="1" fontAlgn="base" hangingPunct="1">
              <a:spcBef>
                <a:spcPct val="0"/>
              </a:spcBef>
              <a:spcAft>
                <a:spcPct val="0"/>
              </a:spcAft>
              <a:defRPr lang="en-US" sz="4500" b="1"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b="0" dirty="0">
                <a:solidFill>
                  <a:srgbClr val="E54800"/>
                </a:solidFill>
              </a:rPr>
              <a:t>Men’s Health</a:t>
            </a:r>
          </a:p>
          <a:p>
            <a:r>
              <a:rPr lang="en-US" sz="2600" b="0" dirty="0">
                <a:solidFill>
                  <a:srgbClr val="E54800"/>
                </a:solidFill>
              </a:rPr>
              <a:t>Signs, Symptoms and Treatment Options for Erectile Dysfunction and Stress Urinary Incontinence</a:t>
            </a:r>
          </a:p>
        </p:txBody>
      </p:sp>
    </p:spTree>
    <p:extLst>
      <p:ext uri="{BB962C8B-B14F-4D97-AF65-F5344CB8AC3E}">
        <p14:creationId xmlns:p14="http://schemas.microsoft.com/office/powerpoint/2010/main" val="235851576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A849348A-8307-E541-89E8-093428C85C8A}"/>
              </a:ext>
            </a:extLst>
          </p:cNvPr>
          <p:cNvSpPr txBox="1">
            <a:spLocks/>
          </p:cNvSpPr>
          <p:nvPr/>
        </p:nvSpPr>
        <p:spPr>
          <a:xfrm>
            <a:off x="228600" y="3352800"/>
            <a:ext cx="8915400" cy="2209800"/>
          </a:xfrm>
          <a:prstGeom prst="rect">
            <a:avLst/>
          </a:prstGeom>
        </p:spPr>
        <p:txBody>
          <a:bodyPr anchor="ctr" anchorCtr="0">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3600" dirty="0">
                <a:solidFill>
                  <a:srgbClr val="E54800"/>
                </a:solidFill>
              </a:rPr>
              <a:t>Erectile Restoration Treatment Options</a:t>
            </a:r>
          </a:p>
          <a:p>
            <a:endParaRPr lang="en-US" sz="2600" dirty="0">
              <a:solidFill>
                <a:srgbClr val="E54800"/>
              </a:solidFill>
            </a:endParaRPr>
          </a:p>
        </p:txBody>
      </p:sp>
    </p:spTree>
    <p:extLst>
      <p:ext uri="{BB962C8B-B14F-4D97-AF65-F5344CB8AC3E}">
        <p14:creationId xmlns:p14="http://schemas.microsoft.com/office/powerpoint/2010/main" val="189501557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bwMode="auto">
          <a:xfrm>
            <a:off x="228600" y="46038"/>
            <a:ext cx="868680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Treatment Options</a:t>
            </a:r>
          </a:p>
        </p:txBody>
      </p:sp>
      <p:pic>
        <p:nvPicPr>
          <p:cNvPr id="3" name="Picture 2" descr="COX_5651_cropped.png">
            <a:extLst>
              <a:ext uri="{FF2B5EF4-FFF2-40B4-BE49-F238E27FC236}">
                <a16:creationId xmlns:a16="http://schemas.microsoft.com/office/drawing/2014/main" xmlns="" id="{CBA3626E-6EC1-4C36-B433-45451D32B1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52550"/>
            <a:ext cx="9144000" cy="2163629"/>
          </a:xfrm>
          <a:prstGeom prst="rect">
            <a:avLst/>
          </a:prstGeom>
        </p:spPr>
      </p:pic>
      <p:pic>
        <p:nvPicPr>
          <p:cNvPr id="4" name="Picture 2">
            <a:extLst>
              <a:ext uri="{FF2B5EF4-FFF2-40B4-BE49-F238E27FC236}">
                <a16:creationId xmlns:a16="http://schemas.microsoft.com/office/drawing/2014/main" xmlns="" id="{6372BC09-62DD-4072-9F12-58E386A789D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8302" y="3538810"/>
            <a:ext cx="1400308" cy="15994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5">
            <a:extLst>
              <a:ext uri="{FF2B5EF4-FFF2-40B4-BE49-F238E27FC236}">
                <a16:creationId xmlns:a16="http://schemas.microsoft.com/office/drawing/2014/main" xmlns="" id="{67D052D9-6853-427E-BD58-F0F98309C0B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6098" y="3588122"/>
            <a:ext cx="1557936" cy="1430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xmlns="" id="{2B387D6B-20D3-4CE5-9AF2-D30B9F644E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502" y="3540274"/>
            <a:ext cx="1525312" cy="1478379"/>
          </a:xfrm>
          <a:prstGeom prst="rect">
            <a:avLst/>
          </a:prstGeom>
        </p:spPr>
      </p:pic>
      <p:pic>
        <p:nvPicPr>
          <p:cNvPr id="8" name="Picture 3">
            <a:extLst>
              <a:ext uri="{FF2B5EF4-FFF2-40B4-BE49-F238E27FC236}">
                <a16:creationId xmlns:a16="http://schemas.microsoft.com/office/drawing/2014/main" xmlns="" id="{A45AEEE3-019A-4047-8A37-21F2F38CEA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31851" y="3540274"/>
            <a:ext cx="1583027" cy="1478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xmlns="" id="{FA790485-9E6A-4F00-921F-AC05A222B62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92286" y="3542426"/>
            <a:ext cx="1564858" cy="15219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3D9D2FAA-40F2-4E31-802A-F5CB1889C4BE}"/>
              </a:ext>
            </a:extLst>
          </p:cNvPr>
          <p:cNvSpPr txBox="1"/>
          <p:nvPr/>
        </p:nvSpPr>
        <p:spPr>
          <a:xfrm>
            <a:off x="7086601" y="5020732"/>
            <a:ext cx="1647904" cy="584776"/>
          </a:xfrm>
          <a:prstGeom prst="rect">
            <a:avLst/>
          </a:prstGeom>
          <a:noFill/>
        </p:spPr>
        <p:txBody>
          <a:bodyPr wrap="square" rtlCol="0">
            <a:spAutoFit/>
          </a:bodyPr>
          <a:lstStyle/>
          <a:p>
            <a:r>
              <a:rPr lang="en-US" sz="1600" dirty="0">
                <a:solidFill>
                  <a:srgbClr val="00467F"/>
                </a:solidFill>
                <a:latin typeface="Arial" panose="020B0604020202020204" pitchFamily="34" charset="0"/>
                <a:cs typeface="Arial" panose="020B0604020202020204" pitchFamily="34" charset="0"/>
              </a:rPr>
              <a:t>Urethral </a:t>
            </a:r>
          </a:p>
          <a:p>
            <a:r>
              <a:rPr lang="en-US" sz="1600" dirty="0">
                <a:solidFill>
                  <a:srgbClr val="00467F"/>
                </a:solidFill>
                <a:latin typeface="Arial" panose="020B0604020202020204" pitchFamily="34" charset="0"/>
                <a:cs typeface="Arial" panose="020B0604020202020204" pitchFamily="34" charset="0"/>
              </a:rPr>
              <a:t>Suppositories</a:t>
            </a:r>
          </a:p>
        </p:txBody>
      </p:sp>
      <p:sp>
        <p:nvSpPr>
          <p:cNvPr id="11" name="TextBox 10">
            <a:extLst>
              <a:ext uri="{FF2B5EF4-FFF2-40B4-BE49-F238E27FC236}">
                <a16:creationId xmlns:a16="http://schemas.microsoft.com/office/drawing/2014/main" xmlns="" id="{706075E4-3DD5-45B5-9DAD-B49E35C45997}"/>
              </a:ext>
            </a:extLst>
          </p:cNvPr>
          <p:cNvSpPr txBox="1"/>
          <p:nvPr/>
        </p:nvSpPr>
        <p:spPr>
          <a:xfrm>
            <a:off x="5431851" y="5020732"/>
            <a:ext cx="1583027" cy="830997"/>
          </a:xfrm>
          <a:prstGeom prst="rect">
            <a:avLst/>
          </a:prstGeom>
          <a:noFill/>
        </p:spPr>
        <p:txBody>
          <a:bodyPr wrap="square" rtlCol="0">
            <a:spAutoFit/>
          </a:bodyPr>
          <a:lstStyle/>
          <a:p>
            <a:r>
              <a:rPr lang="en-US" sz="1600" dirty="0">
                <a:solidFill>
                  <a:srgbClr val="00467F"/>
                </a:solidFill>
                <a:latin typeface="Arial" panose="020B0604020202020204" pitchFamily="34" charset="0"/>
                <a:cs typeface="Arial" panose="020B0604020202020204" pitchFamily="34" charset="0"/>
              </a:rPr>
              <a:t>Vacuum </a:t>
            </a:r>
          </a:p>
          <a:p>
            <a:r>
              <a:rPr lang="en-US" sz="1600" dirty="0">
                <a:solidFill>
                  <a:srgbClr val="00467F"/>
                </a:solidFill>
                <a:latin typeface="Arial" panose="020B0604020202020204" pitchFamily="34" charset="0"/>
                <a:cs typeface="Arial" panose="020B0604020202020204" pitchFamily="34" charset="0"/>
              </a:rPr>
              <a:t>Erection </a:t>
            </a:r>
          </a:p>
          <a:p>
            <a:r>
              <a:rPr lang="en-US" sz="1600" dirty="0">
                <a:solidFill>
                  <a:srgbClr val="00467F"/>
                </a:solidFill>
                <a:latin typeface="Arial" panose="020B0604020202020204" pitchFamily="34" charset="0"/>
                <a:cs typeface="Arial" panose="020B0604020202020204" pitchFamily="34" charset="0"/>
              </a:rPr>
              <a:t>Devices</a:t>
            </a:r>
          </a:p>
        </p:txBody>
      </p:sp>
      <p:sp>
        <p:nvSpPr>
          <p:cNvPr id="12" name="TextBox 11">
            <a:extLst>
              <a:ext uri="{FF2B5EF4-FFF2-40B4-BE49-F238E27FC236}">
                <a16:creationId xmlns:a16="http://schemas.microsoft.com/office/drawing/2014/main" xmlns="" id="{BD3C9A90-9A4A-4B98-998B-F76E6F804AC5}"/>
              </a:ext>
            </a:extLst>
          </p:cNvPr>
          <p:cNvSpPr txBox="1"/>
          <p:nvPr/>
        </p:nvSpPr>
        <p:spPr>
          <a:xfrm>
            <a:off x="3717500" y="5020732"/>
            <a:ext cx="1514547" cy="584776"/>
          </a:xfrm>
          <a:prstGeom prst="rect">
            <a:avLst/>
          </a:prstGeom>
          <a:noFill/>
        </p:spPr>
        <p:txBody>
          <a:bodyPr wrap="square" rtlCol="0">
            <a:spAutoFit/>
          </a:bodyPr>
          <a:lstStyle/>
          <a:p>
            <a:r>
              <a:rPr lang="en-US" sz="1600" dirty="0">
                <a:solidFill>
                  <a:srgbClr val="00467F"/>
                </a:solidFill>
                <a:latin typeface="Arial" panose="020B0604020202020204" pitchFamily="34" charset="0"/>
                <a:cs typeface="Arial" panose="020B0604020202020204" pitchFamily="34" charset="0"/>
              </a:rPr>
              <a:t>Penile </a:t>
            </a:r>
          </a:p>
          <a:p>
            <a:r>
              <a:rPr lang="en-US" sz="1600" dirty="0">
                <a:solidFill>
                  <a:srgbClr val="00467F"/>
                </a:solidFill>
                <a:latin typeface="Arial" panose="020B0604020202020204" pitchFamily="34" charset="0"/>
                <a:cs typeface="Arial" panose="020B0604020202020204" pitchFamily="34" charset="0"/>
              </a:rPr>
              <a:t>Implants</a:t>
            </a:r>
          </a:p>
        </p:txBody>
      </p:sp>
      <p:sp>
        <p:nvSpPr>
          <p:cNvPr id="13" name="TextBox 12">
            <a:extLst>
              <a:ext uri="{FF2B5EF4-FFF2-40B4-BE49-F238E27FC236}">
                <a16:creationId xmlns:a16="http://schemas.microsoft.com/office/drawing/2014/main" xmlns="" id="{411F9825-B66A-41ED-81F2-5E5A98A298BE}"/>
              </a:ext>
            </a:extLst>
          </p:cNvPr>
          <p:cNvSpPr txBox="1"/>
          <p:nvPr/>
        </p:nvSpPr>
        <p:spPr>
          <a:xfrm>
            <a:off x="2038849" y="5020732"/>
            <a:ext cx="1244079" cy="338554"/>
          </a:xfrm>
          <a:prstGeom prst="rect">
            <a:avLst/>
          </a:prstGeom>
          <a:noFill/>
        </p:spPr>
        <p:txBody>
          <a:bodyPr wrap="square" rtlCol="0">
            <a:spAutoFit/>
          </a:bodyPr>
          <a:lstStyle/>
          <a:p>
            <a:r>
              <a:rPr lang="en-US" sz="1600" dirty="0">
                <a:solidFill>
                  <a:srgbClr val="00467F"/>
                </a:solidFill>
                <a:latin typeface="Arial" panose="020B0604020202020204" pitchFamily="34" charset="0"/>
                <a:cs typeface="Arial" panose="020B0604020202020204" pitchFamily="34" charset="0"/>
              </a:rPr>
              <a:t>Injections</a:t>
            </a:r>
          </a:p>
        </p:txBody>
      </p:sp>
      <p:sp>
        <p:nvSpPr>
          <p:cNvPr id="14" name="TextBox 13">
            <a:extLst>
              <a:ext uri="{FF2B5EF4-FFF2-40B4-BE49-F238E27FC236}">
                <a16:creationId xmlns:a16="http://schemas.microsoft.com/office/drawing/2014/main" xmlns="" id="{4DB5D3DF-2B44-4376-91E2-FD799A82F157}"/>
              </a:ext>
            </a:extLst>
          </p:cNvPr>
          <p:cNvSpPr txBox="1"/>
          <p:nvPr/>
        </p:nvSpPr>
        <p:spPr>
          <a:xfrm>
            <a:off x="390519" y="5020732"/>
            <a:ext cx="1410640" cy="584776"/>
          </a:xfrm>
          <a:prstGeom prst="rect">
            <a:avLst/>
          </a:prstGeom>
          <a:noFill/>
        </p:spPr>
        <p:txBody>
          <a:bodyPr wrap="square" rtlCol="0">
            <a:spAutoFit/>
          </a:bodyPr>
          <a:lstStyle/>
          <a:p>
            <a:r>
              <a:rPr lang="en-US" sz="1600" dirty="0">
                <a:solidFill>
                  <a:srgbClr val="00467F"/>
                </a:solidFill>
                <a:latin typeface="Arial" panose="020B0604020202020204" pitchFamily="34" charset="0"/>
                <a:cs typeface="Arial" panose="020B0604020202020204" pitchFamily="34" charset="0"/>
              </a:rPr>
              <a:t>Oral </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Medications </a:t>
            </a:r>
          </a:p>
        </p:txBody>
      </p:sp>
      <p:grpSp>
        <p:nvGrpSpPr>
          <p:cNvPr id="15" name="Group 14">
            <a:extLst>
              <a:ext uri="{FF2B5EF4-FFF2-40B4-BE49-F238E27FC236}">
                <a16:creationId xmlns:a16="http://schemas.microsoft.com/office/drawing/2014/main" xmlns="" id="{6E2E8323-F0D3-4B43-B1D6-533B797BEED6}"/>
              </a:ext>
            </a:extLst>
          </p:cNvPr>
          <p:cNvGrpSpPr/>
          <p:nvPr/>
        </p:nvGrpSpPr>
        <p:grpSpPr>
          <a:xfrm>
            <a:off x="2004719" y="3557691"/>
            <a:ext cx="5075035" cy="2240635"/>
            <a:chOff x="2004719" y="2869408"/>
            <a:chExt cx="5075035" cy="2645517"/>
          </a:xfrm>
        </p:grpSpPr>
        <p:cxnSp>
          <p:nvCxnSpPr>
            <p:cNvPr id="16" name="Straight Connector 15">
              <a:extLst>
                <a:ext uri="{FF2B5EF4-FFF2-40B4-BE49-F238E27FC236}">
                  <a16:creationId xmlns:a16="http://schemas.microsoft.com/office/drawing/2014/main" xmlns="" id="{1BA0D8BD-83A4-4D41-B033-FAFEC45743BC}"/>
                </a:ext>
              </a:extLst>
            </p:cNvPr>
            <p:cNvCxnSpPr/>
            <p:nvPr/>
          </p:nvCxnSpPr>
          <p:spPr>
            <a:xfrm>
              <a:off x="2004719" y="2869408"/>
              <a:ext cx="0" cy="2645515"/>
            </a:xfrm>
            <a:prstGeom prst="line">
              <a:avLst/>
            </a:prstGeom>
            <a:ln w="12700">
              <a:solidFill>
                <a:srgbClr val="E54800">
                  <a:alpha val="25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842C44DF-09FC-4368-9140-D05412551513}"/>
                </a:ext>
              </a:extLst>
            </p:cNvPr>
            <p:cNvCxnSpPr/>
            <p:nvPr/>
          </p:nvCxnSpPr>
          <p:spPr>
            <a:xfrm>
              <a:off x="3690048" y="2869409"/>
              <a:ext cx="0" cy="2645515"/>
            </a:xfrm>
            <a:prstGeom prst="line">
              <a:avLst/>
            </a:prstGeom>
            <a:ln w="12700">
              <a:solidFill>
                <a:srgbClr val="E54800">
                  <a:alpha val="25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A93CD5F6-E0F4-4EF1-A2AB-761ACA7430FA}"/>
                </a:ext>
              </a:extLst>
            </p:cNvPr>
            <p:cNvCxnSpPr/>
            <p:nvPr/>
          </p:nvCxnSpPr>
          <p:spPr>
            <a:xfrm>
              <a:off x="5403354" y="2869409"/>
              <a:ext cx="0" cy="2645516"/>
            </a:xfrm>
            <a:prstGeom prst="line">
              <a:avLst/>
            </a:prstGeom>
            <a:ln w="12700">
              <a:solidFill>
                <a:srgbClr val="E54800">
                  <a:alpha val="25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258FE75C-B146-40E1-A38F-9D87F45B50E0}"/>
                </a:ext>
              </a:extLst>
            </p:cNvPr>
            <p:cNvCxnSpPr/>
            <p:nvPr/>
          </p:nvCxnSpPr>
          <p:spPr>
            <a:xfrm>
              <a:off x="7079754" y="2869409"/>
              <a:ext cx="0" cy="2645516"/>
            </a:xfrm>
            <a:prstGeom prst="line">
              <a:avLst/>
            </a:prstGeom>
            <a:ln w="12700">
              <a:solidFill>
                <a:srgbClr val="E54800">
                  <a:alpha val="25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408989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Oral Medications (PDE-5 inhibitors)</a:t>
            </a:r>
            <a:endParaRPr lang="en-US" sz="2500" baseline="30000" dirty="0">
              <a:solidFill>
                <a:srgbClr val="E54800"/>
              </a:solidFill>
            </a:endParaRPr>
          </a:p>
        </p:txBody>
      </p:sp>
      <p:sp>
        <p:nvSpPr>
          <p:cNvPr id="3" name="Content Placeholder 1"/>
          <p:cNvSpPr txBox="1">
            <a:spLocks/>
          </p:cNvSpPr>
          <p:nvPr/>
        </p:nvSpPr>
        <p:spPr bwMode="auto">
          <a:xfrm>
            <a:off x="2007292" y="1295400"/>
            <a:ext cx="6515100" cy="449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7744" indent="-237744">
              <a:spcBef>
                <a:spcPts val="0"/>
              </a:spcBef>
              <a:buFont typeface="Arial" panose="020B0604020202020204" pitchFamily="34" charset="0"/>
              <a:buNone/>
            </a:pPr>
            <a:r>
              <a:rPr lang="en-US" sz="1800" dirty="0">
                <a:solidFill>
                  <a:srgbClr val="E54800"/>
                </a:solidFill>
              </a:rPr>
              <a:t>How do they work?</a:t>
            </a:r>
            <a:r>
              <a:rPr lang="en-US" sz="1800" baseline="30000" dirty="0">
                <a:solidFill>
                  <a:srgbClr val="E54800"/>
                </a:solidFill>
              </a:rPr>
              <a:t>27-29</a:t>
            </a:r>
          </a:p>
          <a:p>
            <a:pPr marL="182880" indent="-182880">
              <a:buFont typeface="Arial"/>
              <a:buChar char="•"/>
            </a:pPr>
            <a:r>
              <a:rPr lang="en-US" sz="1600" dirty="0">
                <a:solidFill>
                  <a:schemeClr val="tx2"/>
                </a:solidFill>
              </a:rPr>
              <a:t>Increase blood flow to the penis, may improve ability to get erections and maintain them until sexual intercourse is successfully completed</a:t>
            </a:r>
            <a:endParaRPr lang="en-US" sz="1600" baseline="30000" dirty="0">
              <a:solidFill>
                <a:schemeClr val="tx2"/>
              </a:solidFill>
            </a:endParaRPr>
          </a:p>
          <a:p>
            <a:pPr marL="182880" indent="-182880">
              <a:buFont typeface="Arial"/>
              <a:buChar char="•"/>
            </a:pPr>
            <a:r>
              <a:rPr lang="en-US" sz="1600" dirty="0">
                <a:solidFill>
                  <a:schemeClr val="tx2"/>
                </a:solidFill>
              </a:rPr>
              <a:t>Requires sexual stimulation</a:t>
            </a:r>
          </a:p>
          <a:p>
            <a:pPr marL="182880" indent="-182880">
              <a:buFont typeface="Arial"/>
              <a:buChar char="•"/>
            </a:pPr>
            <a:r>
              <a:rPr lang="en-US" sz="1600" dirty="0">
                <a:solidFill>
                  <a:schemeClr val="tx2"/>
                </a:solidFill>
              </a:rPr>
              <a:t>Usually taken within 1 hour before anticipated sexual activity</a:t>
            </a:r>
          </a:p>
          <a:p>
            <a:pPr marL="182880" indent="-182880">
              <a:buFont typeface="Arial"/>
              <a:buChar char="•"/>
            </a:pPr>
            <a:r>
              <a:rPr lang="en-US" sz="1600" dirty="0">
                <a:solidFill>
                  <a:schemeClr val="tx2"/>
                </a:solidFill>
              </a:rPr>
              <a:t>Typically works for up to 4 hours (~36 hours with Cialis™)</a:t>
            </a:r>
            <a:r>
              <a:rPr lang="en-US" sz="1600" baseline="30000" dirty="0">
                <a:solidFill>
                  <a:schemeClr val="tx2"/>
                </a:solidFill>
              </a:rPr>
              <a:t> </a:t>
            </a:r>
          </a:p>
          <a:p>
            <a:pPr marL="182880" indent="-182880">
              <a:buFont typeface="Arial"/>
              <a:buChar char="•"/>
            </a:pPr>
            <a:r>
              <a:rPr lang="en-US" sz="1600" dirty="0">
                <a:solidFill>
                  <a:schemeClr val="tx2"/>
                </a:solidFill>
              </a:rPr>
              <a:t>Not to be taken more than once a day</a:t>
            </a:r>
          </a:p>
          <a:p>
            <a:pPr marL="182880" indent="-182880">
              <a:buFont typeface="Arial"/>
              <a:buChar char="•"/>
            </a:pPr>
            <a:r>
              <a:rPr lang="en-US" sz="1600" dirty="0">
                <a:solidFill>
                  <a:schemeClr val="tx2"/>
                </a:solidFill>
              </a:rPr>
              <a:t>Some oral medications’ efficacy can be affected by food</a:t>
            </a:r>
          </a:p>
          <a:p>
            <a:pPr marL="237744" indent="-237744">
              <a:spcBef>
                <a:spcPts val="1200"/>
              </a:spcBef>
              <a:buFont typeface="Arial" panose="020B0604020202020204" pitchFamily="34" charset="0"/>
              <a:buNone/>
            </a:pPr>
            <a:r>
              <a:rPr lang="en-US" sz="1800" dirty="0">
                <a:solidFill>
                  <a:srgbClr val="E54800"/>
                </a:solidFill>
              </a:rPr>
              <a:t>How effective are they?</a:t>
            </a:r>
          </a:p>
          <a:p>
            <a:pPr marL="182880" indent="-182880">
              <a:buFont typeface="Arial"/>
              <a:buChar char="•"/>
            </a:pPr>
            <a:r>
              <a:rPr lang="en-US" sz="1600" dirty="0">
                <a:solidFill>
                  <a:schemeClr val="tx2"/>
                </a:solidFill>
              </a:rPr>
              <a:t>Effective in approximately 50–85% of cases</a:t>
            </a:r>
            <a:r>
              <a:rPr lang="en-US" sz="1600" baseline="30000" dirty="0">
                <a:solidFill>
                  <a:schemeClr val="tx2"/>
                </a:solidFill>
              </a:rPr>
              <a:t>27-29</a:t>
            </a:r>
            <a:endParaRPr lang="en-US" sz="1600" dirty="0">
              <a:solidFill>
                <a:schemeClr val="tx2"/>
              </a:solidFill>
            </a:endParaRPr>
          </a:p>
          <a:p>
            <a:pPr marL="182880" indent="-182880">
              <a:buFont typeface="Arial"/>
              <a:buChar char="•"/>
            </a:pPr>
            <a:r>
              <a:rPr lang="en-US" sz="1600" dirty="0">
                <a:solidFill>
                  <a:schemeClr val="tx2"/>
                </a:solidFill>
              </a:rPr>
              <a:t>Almost half of men with ED after prostate surgery give up </a:t>
            </a:r>
            <a:br>
              <a:rPr lang="en-US" sz="1600" dirty="0">
                <a:solidFill>
                  <a:schemeClr val="tx2"/>
                </a:solidFill>
              </a:rPr>
            </a:br>
            <a:r>
              <a:rPr lang="en-US" sz="1600" dirty="0">
                <a:solidFill>
                  <a:schemeClr val="tx2"/>
                </a:solidFill>
              </a:rPr>
              <a:t>or the pills stop working</a:t>
            </a:r>
            <a:r>
              <a:rPr lang="en-US" sz="1600" baseline="30000" dirty="0">
                <a:solidFill>
                  <a:schemeClr val="tx2"/>
                </a:solidFill>
              </a:rPr>
              <a:t>23</a:t>
            </a:r>
          </a:p>
          <a:p>
            <a:pPr marL="182880" indent="-182880">
              <a:buFont typeface="Arial"/>
              <a:buChar char="•"/>
            </a:pPr>
            <a:r>
              <a:rPr lang="en-US" sz="1600" dirty="0">
                <a:solidFill>
                  <a:schemeClr val="tx2"/>
                </a:solidFill>
              </a:rPr>
              <a:t>Men with diabetes are 1.5 to 2 times more likely to move </a:t>
            </a:r>
            <a:br>
              <a:rPr lang="en-US" sz="1600" dirty="0">
                <a:solidFill>
                  <a:schemeClr val="tx2"/>
                </a:solidFill>
              </a:rPr>
            </a:br>
            <a:r>
              <a:rPr lang="en-US" sz="1600" dirty="0">
                <a:solidFill>
                  <a:schemeClr val="tx2"/>
                </a:solidFill>
              </a:rPr>
              <a:t>on to other treatments</a:t>
            </a:r>
            <a:r>
              <a:rPr lang="en-US" sz="1600" baseline="30000" dirty="0">
                <a:solidFill>
                  <a:schemeClr val="tx2"/>
                </a:solidFill>
              </a:rPr>
              <a:t>14</a:t>
            </a: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0036" y="1469038"/>
            <a:ext cx="1703769" cy="19460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2088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Oral Medications</a:t>
            </a:r>
            <a:r>
              <a:rPr lang="en-US" sz="2500" baseline="30000" dirty="0">
                <a:solidFill>
                  <a:srgbClr val="E54800"/>
                </a:solidFill>
              </a:rPr>
              <a:t>27-29</a:t>
            </a:r>
          </a:p>
        </p:txBody>
      </p:sp>
      <p:sp>
        <p:nvSpPr>
          <p:cNvPr id="3" name="Content Placeholder 1"/>
          <p:cNvSpPr txBox="1">
            <a:spLocks/>
          </p:cNvSpPr>
          <p:nvPr/>
        </p:nvSpPr>
        <p:spPr bwMode="auto">
          <a:xfrm>
            <a:off x="2095500" y="1527048"/>
            <a:ext cx="3522388" cy="4135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solidFill>
                  <a:srgbClr val="E54800"/>
                </a:solidFill>
              </a:rPr>
              <a:t>Most common side effects:</a:t>
            </a:r>
          </a:p>
          <a:p>
            <a:pPr marL="182880" indent="-182880">
              <a:spcBef>
                <a:spcPts val="0"/>
              </a:spcBef>
              <a:buFont typeface="Arial"/>
              <a:buChar char="•"/>
            </a:pPr>
            <a:r>
              <a:rPr lang="en-US" sz="1600" dirty="0">
                <a:solidFill>
                  <a:schemeClr val="tx2"/>
                </a:solidFill>
              </a:rPr>
              <a:t>Headache, facial flushing, </a:t>
            </a:r>
            <a:br>
              <a:rPr lang="en-US" sz="1600" dirty="0">
                <a:solidFill>
                  <a:schemeClr val="tx2"/>
                </a:solidFill>
              </a:rPr>
            </a:br>
            <a:r>
              <a:rPr lang="en-US" sz="1600" dirty="0">
                <a:solidFill>
                  <a:schemeClr val="tx2"/>
                </a:solidFill>
              </a:rPr>
              <a:t>stuffy nose, upset stomach</a:t>
            </a:r>
          </a:p>
          <a:p>
            <a:pPr marL="0" indent="0">
              <a:spcBef>
                <a:spcPts val="1200"/>
              </a:spcBef>
              <a:buFont typeface="Arial" panose="020B0604020202020204" pitchFamily="34" charset="0"/>
              <a:buNone/>
            </a:pPr>
            <a:r>
              <a:rPr lang="en-US" dirty="0">
                <a:solidFill>
                  <a:srgbClr val="E54800"/>
                </a:solidFill>
              </a:rPr>
              <a:t>Some cautions:</a:t>
            </a:r>
          </a:p>
          <a:p>
            <a:pPr marL="182880" indent="-182880">
              <a:buFont typeface="Arial"/>
              <a:buChar char="•"/>
            </a:pPr>
            <a:r>
              <a:rPr lang="en-US" sz="1600" dirty="0">
                <a:solidFill>
                  <a:schemeClr val="tx2"/>
                </a:solidFill>
              </a:rPr>
              <a:t>Talk to your doctor if sex is inadvisable because of cardiovascular status</a:t>
            </a:r>
          </a:p>
          <a:p>
            <a:pPr marL="182880" indent="-182880">
              <a:buFont typeface="Arial"/>
              <a:buChar char="•"/>
            </a:pPr>
            <a:r>
              <a:rPr lang="en-US" sz="1600" dirty="0">
                <a:solidFill>
                  <a:schemeClr val="tx2"/>
                </a:solidFill>
              </a:rPr>
              <a:t>With alpha-blockers: generally, </a:t>
            </a:r>
            <a:br>
              <a:rPr lang="en-US" sz="1600" dirty="0">
                <a:solidFill>
                  <a:schemeClr val="tx2"/>
                </a:solidFill>
              </a:rPr>
            </a:br>
            <a:r>
              <a:rPr lang="en-US" sz="1600" dirty="0">
                <a:solidFill>
                  <a:schemeClr val="tx2"/>
                </a:solidFill>
              </a:rPr>
              <a:t>you should be stable on your </a:t>
            </a:r>
            <a:br>
              <a:rPr lang="en-US" sz="1600" dirty="0">
                <a:solidFill>
                  <a:schemeClr val="tx2"/>
                </a:solidFill>
              </a:rPr>
            </a:br>
            <a:r>
              <a:rPr lang="en-US" sz="1600" dirty="0">
                <a:solidFill>
                  <a:schemeClr val="tx2"/>
                </a:solidFill>
              </a:rPr>
              <a:t>alpha-blocker therapy before </a:t>
            </a:r>
            <a:br>
              <a:rPr lang="en-US" sz="1600" dirty="0">
                <a:solidFill>
                  <a:schemeClr val="tx2"/>
                </a:solidFill>
              </a:rPr>
            </a:br>
            <a:r>
              <a:rPr lang="en-US" sz="1600" dirty="0">
                <a:solidFill>
                  <a:schemeClr val="tx2"/>
                </a:solidFill>
              </a:rPr>
              <a:t>using an oral medication</a:t>
            </a:r>
          </a:p>
          <a:p>
            <a:pPr marL="182880" indent="-182880">
              <a:buFont typeface="Arial"/>
              <a:buChar char="•"/>
            </a:pPr>
            <a:r>
              <a:rPr lang="en-US" sz="1600" dirty="0">
                <a:solidFill>
                  <a:schemeClr val="tx2"/>
                </a:solidFill>
              </a:rPr>
              <a:t>With nitrates: talk to your heart doctor, nitrates cannot be taken with PDE-5 inhibitors</a:t>
            </a:r>
          </a:p>
        </p:txBody>
      </p:sp>
      <p:sp>
        <p:nvSpPr>
          <p:cNvPr id="4" name="Content Placeholder 2"/>
          <p:cNvSpPr txBox="1">
            <a:spLocks/>
          </p:cNvSpPr>
          <p:nvPr/>
        </p:nvSpPr>
        <p:spPr bwMode="auto">
          <a:xfrm>
            <a:off x="5617888" y="1527048"/>
            <a:ext cx="3183212" cy="2154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7744" indent="-237744">
              <a:buFont typeface="Arial" panose="020B0604020202020204" pitchFamily="34" charset="0"/>
              <a:buNone/>
            </a:pPr>
            <a:r>
              <a:rPr lang="en-US" dirty="0">
                <a:solidFill>
                  <a:srgbClr val="E54800"/>
                </a:solidFill>
              </a:rPr>
              <a:t>Tell your doctor if you:</a:t>
            </a:r>
          </a:p>
          <a:p>
            <a:pPr marL="182880" indent="-182880">
              <a:buFont typeface="Arial"/>
              <a:buChar char="•"/>
            </a:pPr>
            <a:r>
              <a:rPr lang="en-US" sz="1600" dirty="0">
                <a:solidFill>
                  <a:schemeClr val="tx2"/>
                </a:solidFill>
              </a:rPr>
              <a:t>Have ever had any heart problems, stroke or low </a:t>
            </a:r>
            <a:br>
              <a:rPr lang="en-US" sz="1600" dirty="0">
                <a:solidFill>
                  <a:schemeClr val="tx2"/>
                </a:solidFill>
              </a:rPr>
            </a:br>
            <a:r>
              <a:rPr lang="en-US" sz="1600" dirty="0">
                <a:solidFill>
                  <a:schemeClr val="tx2"/>
                </a:solidFill>
              </a:rPr>
              <a:t>or high blood pressure</a:t>
            </a:r>
          </a:p>
          <a:p>
            <a:pPr marL="182880" indent="-182880">
              <a:buFont typeface="Arial"/>
              <a:buChar char="•"/>
            </a:pPr>
            <a:r>
              <a:rPr lang="en-US" sz="1600" dirty="0">
                <a:solidFill>
                  <a:schemeClr val="tx2"/>
                </a:solidFill>
              </a:rPr>
              <a:t>Have ever had liver or </a:t>
            </a:r>
            <a:br>
              <a:rPr lang="en-US" sz="1600" dirty="0">
                <a:solidFill>
                  <a:schemeClr val="tx2"/>
                </a:solidFill>
              </a:rPr>
            </a:br>
            <a:r>
              <a:rPr lang="en-US" sz="1600" dirty="0">
                <a:solidFill>
                  <a:schemeClr val="tx2"/>
                </a:solidFill>
              </a:rPr>
              <a:t>kidney problems</a:t>
            </a:r>
          </a:p>
          <a:p>
            <a:pPr marL="237744" indent="-237744">
              <a:buFont typeface="Arial"/>
              <a:buChar char="•"/>
            </a:pPr>
            <a:endParaRPr lang="en-US" sz="1700" dirty="0"/>
          </a:p>
        </p:txBody>
      </p:sp>
      <p:pic>
        <p:nvPicPr>
          <p:cNvPr id="5"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0036" y="1469038"/>
            <a:ext cx="1703769" cy="19460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7637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Vacuum Erection Device (VED)</a:t>
            </a:r>
            <a:r>
              <a:rPr lang="en-US" sz="2500" baseline="30000" dirty="0">
                <a:solidFill>
                  <a:srgbClr val="E54800"/>
                </a:solidFill>
              </a:rPr>
              <a:t>30</a:t>
            </a:r>
          </a:p>
        </p:txBody>
      </p:sp>
      <p:sp>
        <p:nvSpPr>
          <p:cNvPr id="3" name="Content Placeholder 2"/>
          <p:cNvSpPr txBox="1">
            <a:spLocks/>
          </p:cNvSpPr>
          <p:nvPr/>
        </p:nvSpPr>
        <p:spPr bwMode="auto">
          <a:xfrm>
            <a:off x="2027293" y="1295400"/>
            <a:ext cx="3849624" cy="4533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7744" indent="-237744">
              <a:spcBef>
                <a:spcPts val="0"/>
              </a:spcBef>
              <a:buFont typeface="Arial" panose="020B0604020202020204" pitchFamily="34" charset="0"/>
              <a:buNone/>
            </a:pPr>
            <a:r>
              <a:rPr lang="en-US" dirty="0">
                <a:solidFill>
                  <a:srgbClr val="E54800"/>
                </a:solidFill>
              </a:rPr>
              <a:t>How does it work? </a:t>
            </a:r>
          </a:p>
          <a:p>
            <a:pPr marL="182880" indent="-182880">
              <a:buFont typeface="Arial"/>
              <a:buChar char="•"/>
            </a:pPr>
            <a:r>
              <a:rPr lang="en-US" sz="1600" dirty="0">
                <a:solidFill>
                  <a:schemeClr val="tx2"/>
                </a:solidFill>
              </a:rPr>
              <a:t>A hollow plastic tube is placed over the penis</a:t>
            </a:r>
          </a:p>
          <a:p>
            <a:pPr marL="182880" indent="-182880">
              <a:buFont typeface="Arial"/>
              <a:buChar char="•"/>
            </a:pPr>
            <a:r>
              <a:rPr lang="en-US" sz="1600" dirty="0">
                <a:solidFill>
                  <a:schemeClr val="tx2"/>
                </a:solidFill>
              </a:rPr>
              <a:t>The pump (hand/battery-powered) </a:t>
            </a:r>
            <a:br>
              <a:rPr lang="en-US" sz="1600" dirty="0">
                <a:solidFill>
                  <a:schemeClr val="tx2"/>
                </a:solidFill>
              </a:rPr>
            </a:br>
            <a:r>
              <a:rPr lang="en-US" sz="1600" dirty="0">
                <a:solidFill>
                  <a:schemeClr val="tx2"/>
                </a:solidFill>
              </a:rPr>
              <a:t>is used to create a vacuum that </a:t>
            </a:r>
            <a:br>
              <a:rPr lang="en-US" sz="1600" dirty="0">
                <a:solidFill>
                  <a:schemeClr val="tx2"/>
                </a:solidFill>
              </a:rPr>
            </a:br>
            <a:r>
              <a:rPr lang="en-US" sz="1600" dirty="0">
                <a:solidFill>
                  <a:schemeClr val="tx2"/>
                </a:solidFill>
              </a:rPr>
              <a:t>pulls blood into the penis</a:t>
            </a:r>
          </a:p>
          <a:p>
            <a:pPr marL="182880" indent="-182880">
              <a:buFont typeface="Arial"/>
              <a:buChar char="•"/>
            </a:pPr>
            <a:r>
              <a:rPr lang="en-US" sz="1600" dirty="0">
                <a:solidFill>
                  <a:schemeClr val="tx2"/>
                </a:solidFill>
              </a:rPr>
              <a:t>Once an erection is achieved, an elastic tension ring is placed at the base of the penis to help maintain </a:t>
            </a:r>
            <a:br>
              <a:rPr lang="en-US" sz="1600" dirty="0">
                <a:solidFill>
                  <a:schemeClr val="tx2"/>
                </a:solidFill>
              </a:rPr>
            </a:br>
            <a:r>
              <a:rPr lang="en-US" sz="1600" dirty="0">
                <a:solidFill>
                  <a:schemeClr val="tx2"/>
                </a:solidFill>
              </a:rPr>
              <a:t>the erection</a:t>
            </a:r>
          </a:p>
          <a:p>
            <a:pPr marL="237744" indent="-237744">
              <a:spcBef>
                <a:spcPts val="1200"/>
              </a:spcBef>
              <a:buFont typeface="Arial" panose="020B0604020202020204" pitchFamily="34" charset="0"/>
              <a:buNone/>
            </a:pPr>
            <a:r>
              <a:rPr lang="en-US" dirty="0">
                <a:solidFill>
                  <a:srgbClr val="E54800"/>
                </a:solidFill>
              </a:rPr>
              <a:t>How effective is it? </a:t>
            </a:r>
          </a:p>
          <a:p>
            <a:pPr marL="182880" indent="-182880">
              <a:buFont typeface="Arial"/>
              <a:buChar char="•"/>
            </a:pPr>
            <a:r>
              <a:rPr lang="en-US" sz="1600" dirty="0">
                <a:solidFill>
                  <a:schemeClr val="tx2"/>
                </a:solidFill>
              </a:rPr>
              <a:t>Patient satisfaction rates rage </a:t>
            </a:r>
            <a:br>
              <a:rPr lang="en-US" sz="1600" dirty="0">
                <a:solidFill>
                  <a:schemeClr val="tx2"/>
                </a:solidFill>
              </a:rPr>
            </a:br>
            <a:r>
              <a:rPr lang="en-US" sz="1600" dirty="0">
                <a:solidFill>
                  <a:schemeClr val="tx2"/>
                </a:solidFill>
              </a:rPr>
              <a:t>from 68–80%</a:t>
            </a:r>
            <a:r>
              <a:rPr lang="en-US" sz="1600" baseline="30000" dirty="0">
                <a:solidFill>
                  <a:schemeClr val="tx2"/>
                </a:solidFill>
              </a:rPr>
              <a:t>31</a:t>
            </a:r>
          </a:p>
          <a:p>
            <a:pPr marL="182880" indent="-182880">
              <a:buFont typeface="Arial"/>
              <a:buChar char="•"/>
            </a:pPr>
            <a:r>
              <a:rPr lang="en-US" sz="1600" dirty="0">
                <a:solidFill>
                  <a:schemeClr val="tx2"/>
                </a:solidFill>
              </a:rPr>
              <a:t>Despite initial high success rates, </a:t>
            </a:r>
            <a:br>
              <a:rPr lang="en-US" sz="1600" dirty="0">
                <a:solidFill>
                  <a:schemeClr val="tx2"/>
                </a:solidFill>
              </a:rPr>
            </a:br>
            <a:r>
              <a:rPr lang="en-US" sz="1600" dirty="0">
                <a:solidFill>
                  <a:schemeClr val="tx2"/>
                </a:solidFill>
              </a:rPr>
              <a:t>in one study 86% of patients decide </a:t>
            </a:r>
            <a:br>
              <a:rPr lang="en-US" sz="1600" dirty="0">
                <a:solidFill>
                  <a:schemeClr val="tx2"/>
                </a:solidFill>
              </a:rPr>
            </a:br>
            <a:r>
              <a:rPr lang="en-US" sz="1600" dirty="0">
                <a:solidFill>
                  <a:schemeClr val="tx2"/>
                </a:solidFill>
              </a:rPr>
              <a:t>to move on to other sexual aids</a:t>
            </a:r>
            <a:r>
              <a:rPr lang="en-US" sz="1600" baseline="30000" dirty="0">
                <a:solidFill>
                  <a:schemeClr val="tx2"/>
                </a:solidFill>
              </a:rPr>
              <a:t>23</a:t>
            </a:r>
          </a:p>
          <a:p>
            <a:pPr marL="237744" indent="-237744">
              <a:spcBef>
                <a:spcPts val="0"/>
              </a:spcBef>
              <a:buClr>
                <a:schemeClr val="accent1"/>
              </a:buClr>
            </a:pPr>
            <a:endParaRPr lang="en-US" sz="1600" dirty="0"/>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tretch/>
        </p:blipFill>
        <p:spPr bwMode="auto">
          <a:xfrm>
            <a:off x="234462" y="1573482"/>
            <a:ext cx="1775298" cy="16578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79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Vacuum Erection Device (VED) </a:t>
            </a:r>
          </a:p>
        </p:txBody>
      </p:sp>
      <p:sp>
        <p:nvSpPr>
          <p:cNvPr id="3" name="Content Placeholder 2"/>
          <p:cNvSpPr txBox="1">
            <a:spLocks/>
          </p:cNvSpPr>
          <p:nvPr/>
        </p:nvSpPr>
        <p:spPr bwMode="auto">
          <a:xfrm>
            <a:off x="2095500" y="1527048"/>
            <a:ext cx="6814038" cy="4021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E54800"/>
                </a:solidFill>
              </a:rPr>
              <a:t>Most common side effects:</a:t>
            </a:r>
            <a:r>
              <a:rPr lang="en-US" baseline="30000" dirty="0">
                <a:solidFill>
                  <a:srgbClr val="E54800"/>
                </a:solidFill>
              </a:rPr>
              <a:t>30,34</a:t>
            </a:r>
          </a:p>
          <a:p>
            <a:pPr marL="182880" indent="-182880">
              <a:buFont typeface="Arial"/>
              <a:buChar char="•"/>
            </a:pPr>
            <a:r>
              <a:rPr lang="en-US" sz="1600" dirty="0">
                <a:solidFill>
                  <a:schemeClr val="tx2"/>
                </a:solidFill>
              </a:rPr>
              <a:t>Blocked ejaculation </a:t>
            </a:r>
            <a:endParaRPr lang="en-US" sz="1600" i="1" dirty="0">
              <a:solidFill>
                <a:schemeClr val="tx2"/>
              </a:solidFill>
            </a:endParaRPr>
          </a:p>
          <a:p>
            <a:pPr marL="182880" indent="-182880">
              <a:buFont typeface="Arial"/>
              <a:buChar char="•"/>
            </a:pPr>
            <a:r>
              <a:rPr lang="en-US" sz="1600" dirty="0">
                <a:solidFill>
                  <a:schemeClr val="tx2"/>
                </a:solidFill>
              </a:rPr>
              <a:t>Bruising of penis </a:t>
            </a:r>
            <a:endParaRPr lang="en-US" sz="1600" i="1" dirty="0">
              <a:solidFill>
                <a:schemeClr val="tx2"/>
              </a:solidFill>
            </a:endParaRPr>
          </a:p>
          <a:p>
            <a:pPr marL="182880" indent="-182880">
              <a:buFont typeface="Arial"/>
              <a:buChar char="•"/>
            </a:pPr>
            <a:r>
              <a:rPr lang="en-US" sz="1600" dirty="0">
                <a:solidFill>
                  <a:schemeClr val="tx2"/>
                </a:solidFill>
              </a:rPr>
              <a:t>Penile discomfort </a:t>
            </a:r>
            <a:endParaRPr lang="en-US" sz="1600" i="1" dirty="0">
              <a:solidFill>
                <a:schemeClr val="tx2"/>
              </a:solidFill>
            </a:endParaRPr>
          </a:p>
          <a:p>
            <a:pPr marL="182880" indent="-182880">
              <a:buFont typeface="Arial"/>
              <a:buChar char="•"/>
            </a:pPr>
            <a:r>
              <a:rPr lang="en-US" sz="1600" dirty="0">
                <a:solidFill>
                  <a:schemeClr val="tx2"/>
                </a:solidFill>
              </a:rPr>
              <a:t>Penile numbness or coldness</a:t>
            </a:r>
            <a:r>
              <a:rPr lang="en-US" sz="1800" dirty="0"/>
              <a:t/>
            </a:r>
            <a:br>
              <a:rPr lang="en-US" sz="1800" dirty="0"/>
            </a:br>
            <a:endParaRPr lang="en-US" sz="1800" i="1" dirty="0">
              <a:solidFill>
                <a:srgbClr val="0089A6"/>
              </a:solidFill>
            </a:endParaRPr>
          </a:p>
          <a:p>
            <a:pPr marL="0" indent="0">
              <a:buFont typeface="Arial" panose="020B0604020202020204" pitchFamily="34" charset="0"/>
              <a:buNone/>
            </a:pPr>
            <a:r>
              <a:rPr lang="en-US" dirty="0">
                <a:solidFill>
                  <a:srgbClr val="E54800"/>
                </a:solidFill>
              </a:rPr>
              <a:t>Most common reason for discontinuation:</a:t>
            </a:r>
            <a:r>
              <a:rPr lang="en-US" baseline="30000" dirty="0">
                <a:solidFill>
                  <a:srgbClr val="E54800"/>
                </a:solidFill>
              </a:rPr>
              <a:t>10,35</a:t>
            </a:r>
            <a:endParaRPr lang="en-US" dirty="0">
              <a:solidFill>
                <a:srgbClr val="E54800"/>
              </a:solidFill>
            </a:endParaRPr>
          </a:p>
          <a:p>
            <a:pPr marL="182880" indent="-182880">
              <a:buFont typeface="Arial"/>
              <a:buChar char="•"/>
            </a:pPr>
            <a:r>
              <a:rPr lang="en-US" sz="1600" dirty="0">
                <a:solidFill>
                  <a:schemeClr val="tx2"/>
                </a:solidFill>
              </a:rPr>
              <a:t>Erections of insufficient rigidity or duration</a:t>
            </a:r>
          </a:p>
          <a:p>
            <a:pPr marL="182880" indent="-182880">
              <a:buFont typeface="Arial"/>
              <a:buChar char="•"/>
            </a:pPr>
            <a:r>
              <a:rPr lang="en-US" sz="1600" dirty="0">
                <a:solidFill>
                  <a:schemeClr val="tx2"/>
                </a:solidFill>
              </a:rPr>
              <a:t>Difficult mechanics</a:t>
            </a:r>
          </a:p>
          <a:p>
            <a:pPr marL="182880" indent="-182880">
              <a:buFont typeface="Arial"/>
              <a:buChar char="•"/>
            </a:pPr>
            <a:r>
              <a:rPr lang="en-US" sz="1600" dirty="0">
                <a:solidFill>
                  <a:schemeClr val="tx2"/>
                </a:solidFill>
              </a:rPr>
              <a:t>Penile </a:t>
            </a:r>
            <a:r>
              <a:rPr lang="nl-NL" sz="1600" dirty="0">
                <a:solidFill>
                  <a:schemeClr val="tx2"/>
                </a:solidFill>
              </a:rPr>
              <a:t>bruising</a:t>
            </a:r>
          </a:p>
          <a:p>
            <a:pPr marL="182880" indent="-182880">
              <a:buFont typeface="Arial"/>
              <a:buChar char="•"/>
            </a:pPr>
            <a:r>
              <a:rPr lang="nl-NL" sz="1600" dirty="0">
                <a:solidFill>
                  <a:schemeClr val="tx2"/>
                </a:solidFill>
              </a:rPr>
              <a:t>Lack of spontaneity</a:t>
            </a: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tretch/>
        </p:blipFill>
        <p:spPr bwMode="auto">
          <a:xfrm>
            <a:off x="234462" y="1573482"/>
            <a:ext cx="1775298" cy="16578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74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Urethral Suppository</a:t>
            </a:r>
          </a:p>
        </p:txBody>
      </p:sp>
      <p:sp>
        <p:nvSpPr>
          <p:cNvPr id="3" name="Content Placeholder 1"/>
          <p:cNvSpPr txBox="1">
            <a:spLocks/>
          </p:cNvSpPr>
          <p:nvPr/>
        </p:nvSpPr>
        <p:spPr bwMode="auto">
          <a:xfrm>
            <a:off x="1964266" y="1371600"/>
            <a:ext cx="681228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7744" indent="-237744">
              <a:spcBef>
                <a:spcPts val="0"/>
              </a:spcBef>
              <a:buFont typeface="Arial" panose="020B0604020202020204" pitchFamily="34" charset="0"/>
              <a:buNone/>
            </a:pPr>
            <a:r>
              <a:rPr lang="en-US" sz="1800" dirty="0">
                <a:solidFill>
                  <a:srgbClr val="E54800"/>
                </a:solidFill>
              </a:rPr>
              <a:t>How does it work?</a:t>
            </a:r>
            <a:r>
              <a:rPr lang="en-US" sz="1800" baseline="30000" dirty="0">
                <a:solidFill>
                  <a:srgbClr val="E54800"/>
                </a:solidFill>
              </a:rPr>
              <a:t>39</a:t>
            </a:r>
            <a:endParaRPr lang="en-US" sz="1800" dirty="0">
              <a:solidFill>
                <a:srgbClr val="E54800"/>
              </a:solidFill>
            </a:endParaRPr>
          </a:p>
          <a:p>
            <a:pPr marL="182880" indent="-182880">
              <a:spcBef>
                <a:spcPts val="0"/>
              </a:spcBef>
              <a:buFont typeface="Arial"/>
              <a:buChar char="•"/>
            </a:pPr>
            <a:r>
              <a:rPr lang="en-US" sz="1600" dirty="0">
                <a:solidFill>
                  <a:schemeClr val="tx2"/>
                </a:solidFill>
              </a:rPr>
              <a:t>A urethral suppository, such as MUSE™, is administered by inserting </a:t>
            </a:r>
            <a:br>
              <a:rPr lang="en-US" sz="1600" dirty="0">
                <a:solidFill>
                  <a:schemeClr val="tx2"/>
                </a:solidFill>
              </a:rPr>
            </a:br>
            <a:r>
              <a:rPr lang="en-US" sz="1600" dirty="0">
                <a:solidFill>
                  <a:schemeClr val="tx2"/>
                </a:solidFill>
              </a:rPr>
              <a:t>the applicator stem into the urethra after urination</a:t>
            </a:r>
          </a:p>
          <a:p>
            <a:pPr marL="182880" indent="-182880">
              <a:spcBef>
                <a:spcPts val="0"/>
              </a:spcBef>
              <a:buFont typeface="Arial"/>
              <a:buChar char="•"/>
            </a:pPr>
            <a:r>
              <a:rPr lang="en-US" sz="1600" dirty="0">
                <a:solidFill>
                  <a:schemeClr val="tx2"/>
                </a:solidFill>
              </a:rPr>
              <a:t>Onset of erection is within 5 to 10 minutes</a:t>
            </a:r>
            <a:endParaRPr lang="en-US" sz="1600" baseline="30000" dirty="0">
              <a:solidFill>
                <a:schemeClr val="tx2"/>
              </a:solidFill>
            </a:endParaRPr>
          </a:p>
          <a:p>
            <a:pPr marL="182880" indent="-182880">
              <a:spcBef>
                <a:spcPts val="0"/>
              </a:spcBef>
              <a:buFont typeface="Arial"/>
              <a:buChar char="•"/>
            </a:pPr>
            <a:r>
              <a:rPr lang="en-US" sz="1600" dirty="0">
                <a:solidFill>
                  <a:schemeClr val="tx2"/>
                </a:solidFill>
              </a:rPr>
              <a:t>The suppository must be refrigerated </a:t>
            </a:r>
            <a:endParaRPr lang="en-US" sz="1600" dirty="0"/>
          </a:p>
          <a:p>
            <a:pPr marL="237744" indent="-237744">
              <a:spcBef>
                <a:spcPts val="1200"/>
              </a:spcBef>
              <a:buClr>
                <a:schemeClr val="accent1"/>
              </a:buClr>
              <a:buFont typeface="Arial" panose="020B0604020202020204" pitchFamily="34" charset="0"/>
              <a:buNone/>
            </a:pPr>
            <a:r>
              <a:rPr lang="en-US" sz="1800" dirty="0">
                <a:solidFill>
                  <a:srgbClr val="E54800"/>
                </a:solidFill>
              </a:rPr>
              <a:t>How effective is it? </a:t>
            </a:r>
          </a:p>
          <a:p>
            <a:pPr marL="182880" indent="-182880">
              <a:spcBef>
                <a:spcPts val="0"/>
              </a:spcBef>
              <a:buClr>
                <a:schemeClr val="accent1"/>
              </a:buClr>
            </a:pPr>
            <a:r>
              <a:rPr lang="en-US" sz="1600" dirty="0">
                <a:solidFill>
                  <a:schemeClr val="tx2"/>
                </a:solidFill>
              </a:rPr>
              <a:t>In clinical literature, success rates are reported at 40–65%</a:t>
            </a:r>
            <a:r>
              <a:rPr lang="en-US" sz="1600" baseline="30000" dirty="0">
                <a:solidFill>
                  <a:schemeClr val="tx2"/>
                </a:solidFill>
              </a:rPr>
              <a:t>32,33</a:t>
            </a:r>
          </a:p>
          <a:p>
            <a:pPr marL="182880" indent="-182880">
              <a:spcBef>
                <a:spcPts val="0"/>
              </a:spcBef>
              <a:buClr>
                <a:schemeClr val="accent1"/>
              </a:buClr>
            </a:pPr>
            <a:r>
              <a:rPr lang="en-US" sz="1600" dirty="0">
                <a:solidFill>
                  <a:schemeClr val="tx2"/>
                </a:solidFill>
              </a:rPr>
              <a:t>40–50% of men don’t continue using this therapy after 6–8 months</a:t>
            </a:r>
            <a:r>
              <a:rPr lang="en-US" sz="1600" baseline="30000" dirty="0">
                <a:solidFill>
                  <a:schemeClr val="tx2"/>
                </a:solidFill>
              </a:rPr>
              <a:t>23,41</a:t>
            </a:r>
          </a:p>
          <a:p>
            <a:pPr marL="237744" indent="-237744">
              <a:spcBef>
                <a:spcPts val="1200"/>
              </a:spcBef>
              <a:buFont typeface="Arial" panose="020B0604020202020204" pitchFamily="34" charset="0"/>
              <a:buNone/>
            </a:pPr>
            <a:r>
              <a:rPr lang="en-US" sz="1800" dirty="0">
                <a:solidFill>
                  <a:srgbClr val="E54800"/>
                </a:solidFill>
              </a:rPr>
              <a:t>Most common side effects:</a:t>
            </a:r>
            <a:r>
              <a:rPr lang="en-US" sz="1800" baseline="30000" dirty="0">
                <a:solidFill>
                  <a:srgbClr val="E54800"/>
                </a:solidFill>
              </a:rPr>
              <a:t>39,40</a:t>
            </a:r>
          </a:p>
          <a:p>
            <a:pPr marL="182880" indent="-182880">
              <a:spcBef>
                <a:spcPts val="0"/>
              </a:spcBef>
              <a:buFont typeface="Arial"/>
              <a:buChar char="•"/>
            </a:pPr>
            <a:r>
              <a:rPr lang="en-US" sz="1600" dirty="0">
                <a:solidFill>
                  <a:schemeClr val="tx2"/>
                </a:solidFill>
              </a:rPr>
              <a:t>Pain in the penis, urethra or testes </a:t>
            </a:r>
          </a:p>
          <a:p>
            <a:pPr marL="182880" indent="-182880">
              <a:spcBef>
                <a:spcPts val="0"/>
              </a:spcBef>
              <a:buFont typeface="Arial"/>
              <a:buChar char="•"/>
            </a:pPr>
            <a:r>
              <a:rPr lang="en-US" sz="1600" dirty="0">
                <a:solidFill>
                  <a:schemeClr val="tx2"/>
                </a:solidFill>
              </a:rPr>
              <a:t>Urethral pain or burning </a:t>
            </a:r>
          </a:p>
          <a:p>
            <a:pPr marL="182880" indent="-182880">
              <a:spcBef>
                <a:spcPts val="0"/>
              </a:spcBef>
              <a:buFont typeface="Arial"/>
              <a:buChar char="•"/>
            </a:pPr>
            <a:r>
              <a:rPr lang="en-US" sz="1600" dirty="0">
                <a:solidFill>
                  <a:schemeClr val="tx2"/>
                </a:solidFill>
              </a:rPr>
              <a:t>Low blood pressure </a:t>
            </a:r>
          </a:p>
          <a:p>
            <a:pPr marL="182880" indent="-182880">
              <a:spcBef>
                <a:spcPts val="0"/>
              </a:spcBef>
              <a:buFont typeface="Arial"/>
              <a:buChar char="•"/>
            </a:pPr>
            <a:r>
              <a:rPr lang="en-US" sz="1600" dirty="0">
                <a:solidFill>
                  <a:schemeClr val="tx2"/>
                </a:solidFill>
              </a:rPr>
              <a:t>Dizziness </a:t>
            </a:r>
            <a:endParaRPr lang="en-US" sz="1600" dirty="0"/>
          </a:p>
          <a:p>
            <a:pPr marL="237744" indent="-237744">
              <a:spcBef>
                <a:spcPts val="1200"/>
              </a:spcBef>
              <a:buFont typeface="Arial" panose="020B0604020202020204" pitchFamily="34" charset="0"/>
              <a:buNone/>
            </a:pPr>
            <a:r>
              <a:rPr lang="en-US" sz="1800" dirty="0">
                <a:solidFill>
                  <a:srgbClr val="E54800"/>
                </a:solidFill>
              </a:rPr>
              <a:t>Most common reasons for discontinuation:</a:t>
            </a:r>
            <a:r>
              <a:rPr lang="en-US" sz="1800" baseline="30000" dirty="0">
                <a:solidFill>
                  <a:srgbClr val="E54800"/>
                </a:solidFill>
              </a:rPr>
              <a:t>41</a:t>
            </a:r>
          </a:p>
          <a:p>
            <a:pPr marL="182880" indent="-182880">
              <a:spcBef>
                <a:spcPts val="0"/>
              </a:spcBef>
              <a:buFont typeface="Arial"/>
              <a:buChar char="•"/>
            </a:pPr>
            <a:r>
              <a:rPr lang="en-US" sz="1600" dirty="0">
                <a:solidFill>
                  <a:schemeClr val="tx2"/>
                </a:solidFill>
              </a:rPr>
              <a:t>Insufficient erections suitable for intercourse</a:t>
            </a:r>
          </a:p>
          <a:p>
            <a:pPr marL="182880" indent="-182880">
              <a:spcBef>
                <a:spcPts val="0"/>
              </a:spcBef>
              <a:buFont typeface="Arial"/>
              <a:buChar char="•"/>
            </a:pPr>
            <a:r>
              <a:rPr lang="en-US" sz="1600" dirty="0">
                <a:solidFill>
                  <a:schemeClr val="tx2"/>
                </a:solidFill>
              </a:rPr>
              <a:t>Urethral pain and burning</a:t>
            </a:r>
            <a:endParaRPr lang="en-US" sz="1600" dirty="0"/>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88440" y="1554587"/>
            <a:ext cx="1675826" cy="1629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283464" y="3184240"/>
            <a:ext cx="1773936" cy="276999"/>
          </a:xfrm>
          <a:prstGeom prst="rect">
            <a:avLst/>
          </a:prstGeom>
        </p:spPr>
        <p:txBody>
          <a:bodyPr wrap="square">
            <a:spAutoFit/>
          </a:bodyPr>
          <a:lstStyle/>
          <a:p>
            <a:pPr>
              <a:tabLst>
                <a:tab pos="1087438" algn="l"/>
              </a:tabLst>
            </a:pPr>
            <a:r>
              <a:rPr lang="en-US" sz="1200" dirty="0">
                <a:solidFill>
                  <a:schemeClr val="accent6">
                    <a:lumMod val="75000"/>
                  </a:schemeClr>
                </a:solidFill>
                <a:latin typeface="Arial" panose="020B0604020202020204" pitchFamily="34" charset="0"/>
                <a:cs typeface="Arial" panose="020B0604020202020204" pitchFamily="34" charset="0"/>
              </a:rPr>
              <a:t>Alprostadil (MUSE™)</a:t>
            </a:r>
          </a:p>
        </p:txBody>
      </p:sp>
    </p:spTree>
    <p:extLst>
      <p:ext uri="{BB962C8B-B14F-4D97-AF65-F5344CB8AC3E}">
        <p14:creationId xmlns:p14="http://schemas.microsoft.com/office/powerpoint/2010/main" val="125035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err="1">
                <a:solidFill>
                  <a:srgbClr val="E54800"/>
                </a:solidFill>
              </a:rPr>
              <a:t>Intracavernous</a:t>
            </a:r>
            <a:r>
              <a:rPr lang="en-US" sz="2500" dirty="0">
                <a:solidFill>
                  <a:srgbClr val="E54800"/>
                </a:solidFill>
              </a:rPr>
              <a:t> Injection Therapy</a:t>
            </a:r>
          </a:p>
        </p:txBody>
      </p:sp>
      <p:sp>
        <p:nvSpPr>
          <p:cNvPr id="3" name="Content Placeholder 1"/>
          <p:cNvSpPr txBox="1">
            <a:spLocks/>
          </p:cNvSpPr>
          <p:nvPr/>
        </p:nvSpPr>
        <p:spPr bwMode="auto">
          <a:xfrm>
            <a:off x="2103120" y="1447800"/>
            <a:ext cx="6812280" cy="4558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7744" indent="-237744">
              <a:spcBef>
                <a:spcPts val="0"/>
              </a:spcBef>
              <a:buFont typeface="Arial" panose="020B0604020202020204" pitchFamily="34" charset="0"/>
              <a:buNone/>
            </a:pPr>
            <a:r>
              <a:rPr lang="en-US" dirty="0">
                <a:solidFill>
                  <a:srgbClr val="E54800"/>
                </a:solidFill>
              </a:rPr>
              <a:t>How does it work?</a:t>
            </a:r>
            <a:r>
              <a:rPr lang="en-US" baseline="30000" dirty="0">
                <a:solidFill>
                  <a:srgbClr val="E54800"/>
                </a:solidFill>
              </a:rPr>
              <a:t>42</a:t>
            </a:r>
          </a:p>
          <a:p>
            <a:pPr marL="182880" indent="-182880">
              <a:spcBef>
                <a:spcPts val="0"/>
              </a:spcBef>
              <a:buFont typeface="Arial"/>
              <a:buChar char="•"/>
            </a:pPr>
            <a:r>
              <a:rPr lang="en-US" sz="1600" dirty="0">
                <a:solidFill>
                  <a:schemeClr val="tx2"/>
                </a:solidFill>
              </a:rPr>
              <a:t>Self-inject medication directly into corpora cavernosa</a:t>
            </a:r>
            <a:endParaRPr lang="en-US" sz="1600" baseline="30000" dirty="0">
              <a:solidFill>
                <a:schemeClr val="tx2"/>
              </a:solidFill>
            </a:endParaRPr>
          </a:p>
          <a:p>
            <a:pPr marL="182880" indent="-182880">
              <a:spcBef>
                <a:spcPts val="0"/>
              </a:spcBef>
              <a:buFont typeface="Arial"/>
              <a:buChar char="•"/>
            </a:pPr>
            <a:r>
              <a:rPr lang="en-US" sz="1600" dirty="0">
                <a:solidFill>
                  <a:schemeClr val="tx2"/>
                </a:solidFill>
              </a:rPr>
              <a:t>Onset of erection within 5 to 20 minutes</a:t>
            </a:r>
            <a:endParaRPr lang="en-US" sz="1600" b="1" dirty="0">
              <a:solidFill>
                <a:srgbClr val="0089A6"/>
              </a:solidFill>
            </a:endParaRPr>
          </a:p>
          <a:p>
            <a:pPr marL="237744" indent="-237744">
              <a:buClr>
                <a:schemeClr val="accent1"/>
              </a:buClr>
              <a:buFont typeface="Arial" panose="020B0604020202020204" pitchFamily="34" charset="0"/>
              <a:buNone/>
            </a:pPr>
            <a:r>
              <a:rPr lang="en-US" dirty="0">
                <a:solidFill>
                  <a:srgbClr val="E54800"/>
                </a:solidFill>
              </a:rPr>
              <a:t>How effective is it? </a:t>
            </a:r>
          </a:p>
          <a:p>
            <a:pPr marL="182880" indent="-182880">
              <a:spcBef>
                <a:spcPts val="0"/>
              </a:spcBef>
              <a:buClr>
                <a:schemeClr val="accent1"/>
              </a:buClr>
            </a:pPr>
            <a:r>
              <a:rPr lang="en-US" sz="1600" dirty="0">
                <a:solidFill>
                  <a:schemeClr val="tx2"/>
                </a:solidFill>
              </a:rPr>
              <a:t>Approximately 60% of patients were satisfied and continued use</a:t>
            </a:r>
            <a:r>
              <a:rPr lang="en-US" sz="1600" baseline="30000" dirty="0">
                <a:solidFill>
                  <a:schemeClr val="tx2"/>
                </a:solidFill>
              </a:rPr>
              <a:t>36</a:t>
            </a:r>
          </a:p>
          <a:p>
            <a:pPr marL="182880" indent="-182880">
              <a:spcBef>
                <a:spcPts val="0"/>
              </a:spcBef>
              <a:buClr>
                <a:schemeClr val="accent1"/>
              </a:buClr>
            </a:pPr>
            <a:r>
              <a:rPr lang="en-US" sz="1600" dirty="0">
                <a:solidFill>
                  <a:schemeClr val="tx2"/>
                </a:solidFill>
              </a:rPr>
              <a:t>Despite success rates, in a study of 254 men, only 20% continued </a:t>
            </a:r>
            <a:br>
              <a:rPr lang="en-US" sz="1600" dirty="0">
                <a:solidFill>
                  <a:schemeClr val="tx2"/>
                </a:solidFill>
              </a:rPr>
            </a:br>
            <a:r>
              <a:rPr lang="en-US" sz="1600" dirty="0">
                <a:solidFill>
                  <a:schemeClr val="tx2"/>
                </a:solidFill>
              </a:rPr>
              <a:t>the therapy</a:t>
            </a:r>
            <a:r>
              <a:rPr lang="en-US" sz="1600" baseline="30000" dirty="0">
                <a:solidFill>
                  <a:schemeClr val="tx2"/>
                </a:solidFill>
              </a:rPr>
              <a:t>37</a:t>
            </a:r>
            <a:endParaRPr lang="en-US" sz="1600" baseline="30000" dirty="0"/>
          </a:p>
          <a:p>
            <a:pPr marL="237744" indent="-237744">
              <a:buFont typeface="Arial" panose="020B0604020202020204" pitchFamily="34" charset="0"/>
              <a:buNone/>
            </a:pPr>
            <a:r>
              <a:rPr lang="en-US" dirty="0">
                <a:solidFill>
                  <a:srgbClr val="E54800"/>
                </a:solidFill>
              </a:rPr>
              <a:t>Most common side effects:</a:t>
            </a:r>
            <a:r>
              <a:rPr lang="en-US" baseline="30000" dirty="0">
                <a:solidFill>
                  <a:srgbClr val="E54800"/>
                </a:solidFill>
              </a:rPr>
              <a:t>37,42</a:t>
            </a:r>
          </a:p>
          <a:p>
            <a:pPr marL="182880" indent="-182880">
              <a:spcBef>
                <a:spcPts val="0"/>
              </a:spcBef>
              <a:buFont typeface="Arial"/>
              <a:buChar char="•"/>
            </a:pPr>
            <a:r>
              <a:rPr lang="en-US" sz="1600" dirty="0">
                <a:solidFill>
                  <a:schemeClr val="tx2"/>
                </a:solidFill>
              </a:rPr>
              <a:t>Penile pain </a:t>
            </a:r>
          </a:p>
          <a:p>
            <a:pPr marL="182880" indent="-182880">
              <a:spcBef>
                <a:spcPts val="0"/>
              </a:spcBef>
              <a:buFont typeface="Arial"/>
              <a:buChar char="•"/>
            </a:pPr>
            <a:r>
              <a:rPr lang="en-US" sz="1600" dirty="0">
                <a:solidFill>
                  <a:schemeClr val="tx2"/>
                </a:solidFill>
              </a:rPr>
              <a:t>Penile fibrosis or scar tissue</a:t>
            </a:r>
          </a:p>
          <a:p>
            <a:pPr marL="182880" indent="-182880">
              <a:spcBef>
                <a:spcPts val="0"/>
              </a:spcBef>
              <a:buFont typeface="Arial"/>
              <a:buChar char="•"/>
            </a:pPr>
            <a:r>
              <a:rPr lang="en-US" sz="1600" dirty="0">
                <a:solidFill>
                  <a:schemeClr val="tx2"/>
                </a:solidFill>
              </a:rPr>
              <a:t>Priapism or prolonged erection</a:t>
            </a:r>
          </a:p>
          <a:p>
            <a:pPr marL="182880" indent="-182880">
              <a:spcBef>
                <a:spcPts val="0"/>
              </a:spcBef>
              <a:buFont typeface="Arial"/>
              <a:buChar char="•"/>
            </a:pPr>
            <a:r>
              <a:rPr lang="en-US" sz="1600" dirty="0">
                <a:solidFill>
                  <a:schemeClr val="tx2"/>
                </a:solidFill>
              </a:rPr>
              <a:t>Blood collection under the skin at injection site </a:t>
            </a:r>
            <a:endParaRPr lang="en-US" sz="1600" b="1" dirty="0">
              <a:solidFill>
                <a:srgbClr val="0089A6"/>
              </a:solidFill>
            </a:endParaRPr>
          </a:p>
          <a:p>
            <a:pPr marL="237744" indent="-237744">
              <a:buFont typeface="Arial" panose="020B0604020202020204" pitchFamily="34" charset="0"/>
              <a:buNone/>
            </a:pPr>
            <a:r>
              <a:rPr lang="en-US" dirty="0">
                <a:solidFill>
                  <a:srgbClr val="E54800"/>
                </a:solidFill>
              </a:rPr>
              <a:t>Most common reasons for discontinuation:</a:t>
            </a:r>
            <a:r>
              <a:rPr lang="en-US" baseline="30000" dirty="0">
                <a:solidFill>
                  <a:srgbClr val="E54800"/>
                </a:solidFill>
              </a:rPr>
              <a:t>37,43</a:t>
            </a:r>
          </a:p>
          <a:p>
            <a:pPr marL="182880" indent="-182880">
              <a:spcBef>
                <a:spcPts val="0"/>
              </a:spcBef>
              <a:buFont typeface="Arial"/>
              <a:buChar char="•"/>
            </a:pPr>
            <a:r>
              <a:rPr lang="en-US" sz="1600" dirty="0">
                <a:solidFill>
                  <a:schemeClr val="tx2"/>
                </a:solidFill>
              </a:rPr>
              <a:t>Unsatisfactory erections</a:t>
            </a:r>
          </a:p>
          <a:p>
            <a:pPr marL="182880" indent="-182880">
              <a:spcBef>
                <a:spcPts val="0"/>
              </a:spcBef>
              <a:buFont typeface="Arial"/>
              <a:buChar char="•"/>
            </a:pPr>
            <a:r>
              <a:rPr lang="en-US" sz="1600" dirty="0">
                <a:solidFill>
                  <a:schemeClr val="tx2"/>
                </a:solidFill>
              </a:rPr>
              <a:t>Pain</a:t>
            </a:r>
          </a:p>
          <a:p>
            <a:pPr marL="182880" indent="-182880">
              <a:spcBef>
                <a:spcPts val="0"/>
              </a:spcBef>
              <a:buFont typeface="Arial"/>
              <a:buChar char="•"/>
            </a:pPr>
            <a:r>
              <a:rPr lang="en-US" sz="1600" dirty="0">
                <a:solidFill>
                  <a:schemeClr val="tx2"/>
                </a:solidFill>
              </a:rPr>
              <a:t>Dislike of injections</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03202" y="1581201"/>
            <a:ext cx="1805148" cy="1657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282600" y="3182112"/>
            <a:ext cx="1338507" cy="461665"/>
          </a:xfrm>
          <a:prstGeom prst="rect">
            <a:avLst/>
          </a:prstGeom>
        </p:spPr>
        <p:txBody>
          <a:bodyPr wrap="square" anchor="t">
            <a:spAutoFit/>
          </a:bodyPr>
          <a:lstStyle/>
          <a:p>
            <a:r>
              <a:rPr lang="en-US" sz="1200" dirty="0">
                <a:solidFill>
                  <a:srgbClr val="50565C"/>
                </a:solidFill>
                <a:latin typeface="Arial" panose="020B0604020202020204" pitchFamily="34" charset="0"/>
                <a:cs typeface="Arial" panose="020B0604020202020204" pitchFamily="34" charset="0"/>
              </a:rPr>
              <a:t>Alprostadil (CAVERJECT™) </a:t>
            </a:r>
          </a:p>
        </p:txBody>
      </p:sp>
    </p:spTree>
    <p:extLst>
      <p:ext uri="{BB962C8B-B14F-4D97-AF65-F5344CB8AC3E}">
        <p14:creationId xmlns:p14="http://schemas.microsoft.com/office/powerpoint/2010/main" val="37322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Penile Implant</a:t>
            </a:r>
            <a:endParaRPr lang="en-US" sz="2500" baseline="30000" dirty="0">
              <a:solidFill>
                <a:srgbClr val="E54800"/>
              </a:solidFill>
            </a:endParaRPr>
          </a:p>
        </p:txBody>
      </p:sp>
      <p:sp>
        <p:nvSpPr>
          <p:cNvPr id="3" name="Content Placeholder 1"/>
          <p:cNvSpPr txBox="1">
            <a:spLocks/>
          </p:cNvSpPr>
          <p:nvPr/>
        </p:nvSpPr>
        <p:spPr bwMode="auto">
          <a:xfrm>
            <a:off x="2010739" y="1447800"/>
            <a:ext cx="7285661"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7744" indent="-237744">
              <a:spcBef>
                <a:spcPts val="0"/>
              </a:spcBef>
              <a:buFont typeface="Arial" panose="020B0604020202020204" pitchFamily="34" charset="0"/>
              <a:buNone/>
            </a:pPr>
            <a:r>
              <a:rPr lang="en-US" sz="1850" dirty="0">
                <a:solidFill>
                  <a:srgbClr val="E54800"/>
                </a:solidFill>
              </a:rPr>
              <a:t>How does it work?</a:t>
            </a:r>
            <a:r>
              <a:rPr lang="en-US" sz="1850" baseline="30000" dirty="0">
                <a:solidFill>
                  <a:srgbClr val="E54800"/>
                </a:solidFill>
              </a:rPr>
              <a:t>44</a:t>
            </a:r>
          </a:p>
          <a:p>
            <a:pPr marL="182880" indent="-182880">
              <a:spcBef>
                <a:spcPts val="0"/>
              </a:spcBef>
              <a:buFont typeface="Arial"/>
              <a:buChar char="•"/>
            </a:pPr>
            <a:r>
              <a:rPr lang="en-US" sz="1600" dirty="0">
                <a:solidFill>
                  <a:schemeClr val="tx2"/>
                </a:solidFill>
              </a:rPr>
              <a:t>Pair of cylinders implanted in the penis, a pump placed inside the </a:t>
            </a:r>
            <a:br>
              <a:rPr lang="en-US" sz="1600" dirty="0">
                <a:solidFill>
                  <a:schemeClr val="tx2"/>
                </a:solidFill>
              </a:rPr>
            </a:br>
            <a:r>
              <a:rPr lang="en-US" sz="1600" dirty="0">
                <a:solidFill>
                  <a:schemeClr val="tx2"/>
                </a:solidFill>
              </a:rPr>
              <a:t>scrotum and a reservoir of saline placed in the lower abdomen</a:t>
            </a:r>
          </a:p>
          <a:p>
            <a:pPr marL="182880" indent="-182880">
              <a:spcBef>
                <a:spcPts val="0"/>
              </a:spcBef>
              <a:buFont typeface="Arial"/>
              <a:buChar char="•"/>
            </a:pPr>
            <a:r>
              <a:rPr lang="en-US" sz="1600" dirty="0">
                <a:solidFill>
                  <a:schemeClr val="tx2"/>
                </a:solidFill>
              </a:rPr>
              <a:t>Squeezing and releasing the pump moves fluid into the cylinders, </a:t>
            </a:r>
            <a:br>
              <a:rPr lang="en-US" sz="1600" dirty="0">
                <a:solidFill>
                  <a:schemeClr val="tx2"/>
                </a:solidFill>
              </a:rPr>
            </a:br>
            <a:r>
              <a:rPr lang="en-US" sz="1600" dirty="0">
                <a:solidFill>
                  <a:schemeClr val="tx2"/>
                </a:solidFill>
              </a:rPr>
              <a:t>creating an erection </a:t>
            </a:r>
          </a:p>
          <a:p>
            <a:pPr marL="182880" indent="-182880">
              <a:spcBef>
                <a:spcPts val="0"/>
              </a:spcBef>
              <a:buFont typeface="Arial"/>
              <a:buChar char="•"/>
            </a:pPr>
            <a:r>
              <a:rPr lang="en-US" sz="1600" dirty="0">
                <a:solidFill>
                  <a:schemeClr val="tx2"/>
                </a:solidFill>
              </a:rPr>
              <a:t>Deflate the device by pressing the deflate button on the pump.</a:t>
            </a:r>
            <a:br>
              <a:rPr lang="en-US" sz="1600" dirty="0">
                <a:solidFill>
                  <a:schemeClr val="tx2"/>
                </a:solidFill>
              </a:rPr>
            </a:br>
            <a:r>
              <a:rPr lang="en-US" sz="1600" dirty="0">
                <a:solidFill>
                  <a:schemeClr val="tx2"/>
                </a:solidFill>
              </a:rPr>
              <a:t>The penis then returns to a soft, flaccid and natural-looking state.</a:t>
            </a:r>
            <a:endParaRPr lang="en-US" sz="1600" dirty="0"/>
          </a:p>
          <a:p>
            <a:pPr marL="237744" indent="-237744">
              <a:spcBef>
                <a:spcPts val="1500"/>
              </a:spcBef>
              <a:buClr>
                <a:schemeClr val="accent1"/>
              </a:buClr>
              <a:buFont typeface="Arial" panose="020B0604020202020204" pitchFamily="34" charset="0"/>
              <a:buNone/>
            </a:pPr>
            <a:r>
              <a:rPr lang="en-US" sz="1850" dirty="0">
                <a:solidFill>
                  <a:srgbClr val="E54800"/>
                </a:solidFill>
              </a:rPr>
              <a:t>How effective is it? </a:t>
            </a:r>
          </a:p>
          <a:p>
            <a:pPr marL="182880" indent="-182880">
              <a:spcBef>
                <a:spcPts val="0"/>
              </a:spcBef>
              <a:buFont typeface="Arial"/>
              <a:buChar char="•"/>
            </a:pPr>
            <a:r>
              <a:rPr lang="en-US" sz="1600" dirty="0">
                <a:solidFill>
                  <a:schemeClr val="tx2"/>
                </a:solidFill>
              </a:rPr>
              <a:t>98% of patients reported erections to be “excellent” or “satisfactory”</a:t>
            </a:r>
            <a:r>
              <a:rPr lang="en-US" sz="1600" baseline="30000" dirty="0">
                <a:solidFill>
                  <a:schemeClr val="tx2"/>
                </a:solidFill>
              </a:rPr>
              <a:t>47</a:t>
            </a:r>
          </a:p>
          <a:p>
            <a:pPr marL="182880" indent="-182880">
              <a:spcBef>
                <a:spcPts val="0"/>
              </a:spcBef>
              <a:buFont typeface="Arial"/>
              <a:buChar char="•"/>
            </a:pPr>
            <a:r>
              <a:rPr lang="en-US" sz="1600" dirty="0">
                <a:solidFill>
                  <a:schemeClr val="tx2"/>
                </a:solidFill>
              </a:rPr>
              <a:t>At 7 years, 94% are still in use and free of revision</a:t>
            </a:r>
            <a:r>
              <a:rPr lang="en-US" sz="1600" baseline="30000" dirty="0">
                <a:solidFill>
                  <a:schemeClr val="tx2"/>
                </a:solidFill>
              </a:rPr>
              <a:t>38</a:t>
            </a:r>
          </a:p>
          <a:p>
            <a:pPr marL="237744" indent="-237744">
              <a:spcBef>
                <a:spcPts val="1500"/>
              </a:spcBef>
              <a:buFont typeface="Arial" panose="020B0604020202020204" pitchFamily="34" charset="0"/>
              <a:buNone/>
            </a:pPr>
            <a:r>
              <a:rPr lang="en-US" sz="1850" dirty="0">
                <a:solidFill>
                  <a:srgbClr val="E54800"/>
                </a:solidFill>
              </a:rPr>
              <a:t>Most common side effects include:</a:t>
            </a:r>
            <a:r>
              <a:rPr lang="en-US" sz="1850" baseline="30000" dirty="0">
                <a:solidFill>
                  <a:srgbClr val="E54800"/>
                </a:solidFill>
              </a:rPr>
              <a:t>44</a:t>
            </a:r>
          </a:p>
          <a:p>
            <a:pPr marL="182880" indent="-182880">
              <a:spcBef>
                <a:spcPts val="0"/>
              </a:spcBef>
              <a:buFont typeface="Arial"/>
              <a:buChar char="•"/>
            </a:pPr>
            <a:r>
              <a:rPr lang="en-US" sz="1600" dirty="0">
                <a:solidFill>
                  <a:schemeClr val="tx2"/>
                </a:solidFill>
              </a:rPr>
              <a:t>Post-operative genital pain</a:t>
            </a:r>
            <a:endParaRPr lang="en-US" sz="1600" i="1" dirty="0">
              <a:solidFill>
                <a:schemeClr val="tx2"/>
              </a:solidFill>
            </a:endParaRPr>
          </a:p>
          <a:p>
            <a:pPr marL="182880" indent="-182880">
              <a:spcBef>
                <a:spcPts val="0"/>
              </a:spcBef>
              <a:buFont typeface="Arial"/>
              <a:buChar char="•"/>
            </a:pPr>
            <a:r>
              <a:rPr lang="en-US" sz="1600" dirty="0">
                <a:solidFill>
                  <a:schemeClr val="tx2"/>
                </a:solidFill>
              </a:rPr>
              <a:t>Mechanical malfunction, including auto-inflation </a:t>
            </a:r>
            <a:endParaRPr lang="en-US" sz="1600" i="1" dirty="0">
              <a:solidFill>
                <a:schemeClr val="tx2"/>
              </a:solidFill>
            </a:endParaRPr>
          </a:p>
          <a:p>
            <a:pPr marL="182880" indent="-182880">
              <a:spcBef>
                <a:spcPts val="0"/>
              </a:spcBef>
              <a:buFont typeface="Arial"/>
              <a:buChar char="•"/>
            </a:pPr>
            <a:r>
              <a:rPr lang="en-US" sz="1600" dirty="0">
                <a:solidFill>
                  <a:schemeClr val="tx2"/>
                </a:solidFill>
              </a:rPr>
              <a:t>Infection </a:t>
            </a:r>
          </a:p>
        </p:txBody>
      </p:sp>
      <p:pic>
        <p:nvPicPr>
          <p:cNvPr id="4" name="Content Placeholder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329852" y="1579641"/>
            <a:ext cx="1680887" cy="1629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83464" y="3182112"/>
            <a:ext cx="1539335" cy="646331"/>
          </a:xfrm>
          <a:prstGeom prst="rect">
            <a:avLst/>
          </a:prstGeom>
        </p:spPr>
        <p:txBody>
          <a:bodyPr wrap="square">
            <a:spAutoFit/>
          </a:bodyPr>
          <a:lstStyle/>
          <a:p>
            <a:pPr marL="0" lvl="1"/>
            <a:r>
              <a:rPr lang="en-US" sz="1200" i="1" dirty="0">
                <a:solidFill>
                  <a:schemeClr val="accent6">
                    <a:lumMod val="75000"/>
                  </a:schemeClr>
                </a:solidFill>
                <a:latin typeface="Arial" panose="020B0604020202020204" pitchFamily="34" charset="0"/>
                <a:cs typeface="Arial" panose="020B0604020202020204" pitchFamily="34" charset="0"/>
              </a:rPr>
              <a:t>Entirely contained in body: no one can tell you have it</a:t>
            </a:r>
          </a:p>
        </p:txBody>
      </p:sp>
    </p:spTree>
    <p:extLst>
      <p:ext uri="{BB962C8B-B14F-4D97-AF65-F5344CB8AC3E}">
        <p14:creationId xmlns:p14="http://schemas.microsoft.com/office/powerpoint/2010/main" val="300857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DAB494-11ED-4777-AB11-B51AD28BB145}"/>
              </a:ext>
            </a:extLst>
          </p:cNvPr>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Benefits of Penile Implant</a:t>
            </a:r>
          </a:p>
        </p:txBody>
      </p:sp>
      <p:pic>
        <p:nvPicPr>
          <p:cNvPr id="6" name="Content Placeholder 4">
            <a:extLst>
              <a:ext uri="{FF2B5EF4-FFF2-40B4-BE49-F238E27FC236}">
                <a16:creationId xmlns:a16="http://schemas.microsoft.com/office/drawing/2014/main" xmlns="" id="{C5BCF8B0-B2A8-462C-9190-72A7A860C2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339231"/>
            <a:ext cx="9144001" cy="4604369"/>
          </a:xfrm>
          <a:prstGeom prst="rect">
            <a:avLst/>
          </a:prstGeom>
        </p:spPr>
      </p:pic>
      <p:sp>
        <p:nvSpPr>
          <p:cNvPr id="4" name="Rectangle 3">
            <a:extLst>
              <a:ext uri="{FF2B5EF4-FFF2-40B4-BE49-F238E27FC236}">
                <a16:creationId xmlns:a16="http://schemas.microsoft.com/office/drawing/2014/main" xmlns="" id="{990B20F2-1B53-4F7A-8CE1-73DA2D0DD207}"/>
              </a:ext>
            </a:extLst>
          </p:cNvPr>
          <p:cNvSpPr/>
          <p:nvPr/>
        </p:nvSpPr>
        <p:spPr>
          <a:xfrm rot="10800000">
            <a:off x="0" y="1339231"/>
            <a:ext cx="7848600" cy="4604368"/>
          </a:xfrm>
          <a:prstGeom prst="rect">
            <a:avLst/>
          </a:prstGeom>
          <a:gradFill flip="none" rotWithShape="1">
            <a:gsLst>
              <a:gs pos="50000">
                <a:srgbClr val="737F8B">
                  <a:alpha val="85000"/>
                </a:srgbClr>
              </a:gs>
              <a:gs pos="0">
                <a:srgbClr val="737F8B"/>
              </a:gs>
              <a:gs pos="100000">
                <a:schemeClr val="bg1">
                  <a:alpha val="0"/>
                </a:schemeClr>
              </a:gs>
              <a:gs pos="22000">
                <a:srgbClr val="737F8B">
                  <a:alpha val="9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1">
            <a:extLst>
              <a:ext uri="{FF2B5EF4-FFF2-40B4-BE49-F238E27FC236}">
                <a16:creationId xmlns:a16="http://schemas.microsoft.com/office/drawing/2014/main" xmlns="" id="{4537E628-62A4-48D0-BFC6-7AEB1469967E}"/>
              </a:ext>
            </a:extLst>
          </p:cNvPr>
          <p:cNvSpPr txBox="1">
            <a:spLocks/>
          </p:cNvSpPr>
          <p:nvPr/>
        </p:nvSpPr>
        <p:spPr>
          <a:xfrm>
            <a:off x="304800" y="1524000"/>
            <a:ext cx="4267200" cy="479755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000" kern="1200">
                <a:solidFill>
                  <a:schemeClr val="tx1"/>
                </a:solidFill>
                <a:latin typeface="+mn-lt"/>
                <a:ea typeface="+mn-ea"/>
                <a:cs typeface="+mn-cs"/>
              </a:defRPr>
            </a:lvl1pPr>
            <a:lvl2pPr marL="233363" indent="-233363" algn="l" defTabSz="914400" rtl="0" eaLnBrk="1" latinLnBrk="0" hangingPunct="1">
              <a:lnSpc>
                <a:spcPct val="90000"/>
              </a:lnSpc>
              <a:spcBef>
                <a:spcPts val="500"/>
              </a:spcBef>
              <a:buClr>
                <a:schemeClr val="accent1"/>
              </a:buClr>
              <a:buSzPct val="100000"/>
              <a:buFont typeface="LucidaGrande" charset="0"/>
              <a:buChar char="▸"/>
              <a:tabLst/>
              <a:defRPr sz="1600" kern="1200">
                <a:solidFill>
                  <a:schemeClr val="tx2"/>
                </a:solidFill>
                <a:latin typeface="+mn-lt"/>
                <a:ea typeface="+mn-ea"/>
                <a:cs typeface="+mn-cs"/>
              </a:defRPr>
            </a:lvl2pPr>
            <a:lvl3pPr marL="458788" indent="-225425" algn="l" defTabSz="914400" rtl="0" eaLnBrk="1" latinLnBrk="0" hangingPunct="1">
              <a:lnSpc>
                <a:spcPct val="90000"/>
              </a:lnSpc>
              <a:spcBef>
                <a:spcPts val="500"/>
              </a:spcBef>
              <a:buClr>
                <a:schemeClr val="tx2"/>
              </a:buClr>
              <a:buFont typeface="LucidaGrande" charset="0"/>
              <a:buChar char="▸"/>
              <a:tabLst/>
              <a:defRPr sz="1200" kern="1200">
                <a:solidFill>
                  <a:schemeClr val="tx2"/>
                </a:solidFill>
                <a:latin typeface="+mn-lt"/>
                <a:ea typeface="+mn-ea"/>
                <a:cs typeface="+mn-cs"/>
              </a:defRPr>
            </a:lvl3pPr>
            <a:lvl4pPr marL="685800" indent="-233363" algn="l" defTabSz="914400" rtl="0" eaLnBrk="1" latinLnBrk="0" hangingPunct="1">
              <a:lnSpc>
                <a:spcPct val="90000"/>
              </a:lnSpc>
              <a:spcBef>
                <a:spcPts val="500"/>
              </a:spcBef>
              <a:buClr>
                <a:schemeClr val="tx2"/>
              </a:buClr>
              <a:buFont typeface="LucidaGrande" charset="0"/>
              <a:buChar char="▹"/>
              <a:tabLst/>
              <a:defRPr sz="1200" kern="1200">
                <a:solidFill>
                  <a:schemeClr val="tx2"/>
                </a:solidFill>
                <a:latin typeface="+mn-lt"/>
                <a:ea typeface="+mn-ea"/>
                <a:cs typeface="+mn-cs"/>
              </a:defRPr>
            </a:lvl4pPr>
            <a:lvl5pPr marL="919163" indent="-233363" algn="l" defTabSz="914400" rtl="0" eaLnBrk="1" latinLnBrk="0" hangingPunct="1">
              <a:lnSpc>
                <a:spcPct val="90000"/>
              </a:lnSpc>
              <a:spcBef>
                <a:spcPts val="500"/>
              </a:spcBef>
              <a:buFont typeface="Arial" panose="020B0604020202020204" pitchFamily="34" charset="0"/>
              <a:buChar char="•"/>
              <a:tabLst/>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lnSpc>
                <a:spcPct val="100000"/>
              </a:lnSpc>
              <a:spcBef>
                <a:spcPts val="800"/>
              </a:spcBef>
              <a:buClr>
                <a:schemeClr val="bg2"/>
              </a:buClr>
              <a:buFont typeface="Arial"/>
              <a:buChar char="•"/>
            </a:pPr>
            <a:r>
              <a:rPr lang="en-US" sz="1600" dirty="0">
                <a:solidFill>
                  <a:schemeClr val="bg1"/>
                </a:solidFill>
                <a:latin typeface="Arial" panose="020B0604020202020204" pitchFamily="34" charset="0"/>
                <a:cs typeface="Arial" panose="020B0604020202020204" pitchFamily="34" charset="0"/>
              </a:rPr>
              <a:t>Designed as a permanent solution to ED</a:t>
            </a:r>
          </a:p>
          <a:p>
            <a:pPr marL="182880" indent="-182880">
              <a:lnSpc>
                <a:spcPct val="100000"/>
              </a:lnSpc>
              <a:spcBef>
                <a:spcPts val="800"/>
              </a:spcBef>
              <a:buClr>
                <a:schemeClr val="bg2"/>
              </a:buClr>
              <a:buFont typeface="Arial"/>
              <a:buChar char="•"/>
            </a:pPr>
            <a:r>
              <a:rPr lang="en-US" sz="1600" dirty="0">
                <a:solidFill>
                  <a:schemeClr val="bg1"/>
                </a:solidFill>
                <a:latin typeface="Arial" panose="020B0604020202020204" pitchFamily="34" charset="0"/>
                <a:cs typeface="Arial" panose="020B0604020202020204" pitchFamily="34" charset="0"/>
              </a:rPr>
              <a:t>Spontaneous—have sex when the mood strikes</a:t>
            </a:r>
          </a:p>
          <a:p>
            <a:pPr marL="182880" indent="-182880">
              <a:lnSpc>
                <a:spcPct val="100000"/>
              </a:lnSpc>
              <a:spcBef>
                <a:spcPts val="800"/>
              </a:spcBef>
              <a:buClr>
                <a:schemeClr val="bg2"/>
              </a:buClr>
              <a:buFont typeface="Arial"/>
              <a:buChar char="•"/>
            </a:pPr>
            <a:r>
              <a:rPr lang="en-US" sz="1600" dirty="0">
                <a:solidFill>
                  <a:schemeClr val="bg1"/>
                </a:solidFill>
                <a:latin typeface="Arial" panose="020B0604020202020204" pitchFamily="34" charset="0"/>
                <a:cs typeface="Arial" panose="020B0604020202020204" pitchFamily="34" charset="0"/>
              </a:rPr>
              <a:t>Erection lasts as long as you desire</a:t>
            </a:r>
          </a:p>
          <a:p>
            <a:pPr marL="182880" indent="-182880">
              <a:lnSpc>
                <a:spcPct val="100000"/>
              </a:lnSpc>
              <a:spcBef>
                <a:spcPts val="800"/>
              </a:spcBef>
              <a:buClr>
                <a:schemeClr val="bg2"/>
              </a:buClr>
              <a:buFont typeface="Arial"/>
              <a:buChar char="•"/>
            </a:pPr>
            <a:r>
              <a:rPr lang="en-US" sz="1600" dirty="0">
                <a:solidFill>
                  <a:schemeClr val="bg1"/>
                </a:solidFill>
                <a:latin typeface="Arial" panose="020B0604020202020204" pitchFamily="34" charset="0"/>
                <a:cs typeface="Arial" panose="020B0604020202020204" pitchFamily="34" charset="0"/>
              </a:rPr>
              <a:t>Entirely contained inside the body—no one knows you have one unless you tell them</a:t>
            </a:r>
          </a:p>
          <a:p>
            <a:pPr marL="182880" indent="-182880">
              <a:lnSpc>
                <a:spcPct val="100000"/>
              </a:lnSpc>
              <a:spcBef>
                <a:spcPts val="800"/>
              </a:spcBef>
              <a:buClr>
                <a:schemeClr val="bg2"/>
              </a:buClr>
              <a:buFont typeface="Arial"/>
              <a:buChar char="•"/>
            </a:pPr>
            <a:r>
              <a:rPr lang="en-US" sz="1600" dirty="0">
                <a:solidFill>
                  <a:schemeClr val="bg1"/>
                </a:solidFill>
                <a:latin typeface="Arial" panose="020B0604020202020204" pitchFamily="34" charset="0"/>
                <a:cs typeface="Arial" panose="020B0604020202020204" pitchFamily="34" charset="0"/>
              </a:rPr>
              <a:t>High patient and partner satisfaction</a:t>
            </a:r>
            <a:r>
              <a:rPr lang="en-US" sz="1600" baseline="30000" dirty="0">
                <a:solidFill>
                  <a:schemeClr val="bg1"/>
                </a:solidFill>
                <a:latin typeface="Arial" panose="020B0604020202020204" pitchFamily="34" charset="0"/>
                <a:cs typeface="Arial" panose="020B0604020202020204" pitchFamily="34" charset="0"/>
              </a:rPr>
              <a:t>47,51</a:t>
            </a:r>
          </a:p>
          <a:p>
            <a:pPr marL="182880" indent="-182880">
              <a:lnSpc>
                <a:spcPct val="100000"/>
              </a:lnSpc>
              <a:spcBef>
                <a:spcPts val="800"/>
              </a:spcBef>
              <a:buClr>
                <a:schemeClr val="bg2"/>
              </a:buClr>
              <a:buFont typeface="Arial"/>
              <a:buChar char="•"/>
            </a:pPr>
            <a:r>
              <a:rPr lang="en-US" sz="1600" dirty="0">
                <a:solidFill>
                  <a:schemeClr val="bg1"/>
                </a:solidFill>
                <a:latin typeface="Arial" panose="020B0604020202020204" pitchFamily="34" charset="0"/>
                <a:cs typeface="Arial" panose="020B0604020202020204" pitchFamily="34" charset="0"/>
              </a:rPr>
              <a:t>Typically does not interfere with ejaculation or orgasm</a:t>
            </a:r>
            <a:r>
              <a:rPr lang="en-US" sz="1600" baseline="30000" dirty="0">
                <a:solidFill>
                  <a:schemeClr val="bg1"/>
                </a:solidFill>
                <a:latin typeface="Arial" panose="020B0604020202020204" pitchFamily="34" charset="0"/>
                <a:cs typeface="Arial" panose="020B0604020202020204" pitchFamily="34" charset="0"/>
              </a:rPr>
              <a:t>52</a:t>
            </a:r>
            <a:endParaRPr lang="en-US" sz="1600" dirty="0">
              <a:solidFill>
                <a:schemeClr val="bg1"/>
              </a:solidFill>
              <a:latin typeface="Arial" panose="020B0604020202020204" pitchFamily="34" charset="0"/>
              <a:cs typeface="Arial" panose="020B0604020202020204" pitchFamily="34" charset="0"/>
            </a:endParaRPr>
          </a:p>
          <a:p>
            <a:pPr marL="182880" indent="-182880">
              <a:lnSpc>
                <a:spcPct val="100000"/>
              </a:lnSpc>
              <a:spcBef>
                <a:spcPts val="800"/>
              </a:spcBef>
              <a:buClr>
                <a:schemeClr val="bg2"/>
              </a:buClr>
              <a:buFont typeface="Arial"/>
              <a:buChar char="•"/>
            </a:pPr>
            <a:r>
              <a:rPr lang="en-US" sz="1600" dirty="0">
                <a:solidFill>
                  <a:schemeClr val="bg1"/>
                </a:solidFill>
                <a:latin typeface="Arial" panose="020B0604020202020204" pitchFamily="34" charset="0"/>
                <a:cs typeface="Arial" panose="020B0604020202020204" pitchFamily="34" charset="0"/>
              </a:rPr>
              <a:t>Implants have been in use for more than 40 years</a:t>
            </a:r>
            <a:r>
              <a:rPr lang="en-US" sz="1600" baseline="30000" dirty="0">
                <a:solidFill>
                  <a:schemeClr val="bg1"/>
                </a:solidFill>
                <a:latin typeface="Arial" panose="020B0604020202020204" pitchFamily="34" charset="0"/>
                <a:cs typeface="Arial" panose="020B0604020202020204" pitchFamily="34" charset="0"/>
              </a:rPr>
              <a:t>49</a:t>
            </a:r>
          </a:p>
          <a:p>
            <a:pPr marL="182880" indent="-182880">
              <a:lnSpc>
                <a:spcPct val="100000"/>
              </a:lnSpc>
              <a:spcBef>
                <a:spcPts val="800"/>
              </a:spcBef>
              <a:buClr>
                <a:schemeClr val="bg2"/>
              </a:buClr>
              <a:buFont typeface="Arial"/>
              <a:buChar char="•"/>
            </a:pPr>
            <a:r>
              <a:rPr lang="en-US" sz="1600" dirty="0">
                <a:solidFill>
                  <a:schemeClr val="bg1"/>
                </a:solidFill>
                <a:latin typeface="Arial" panose="020B0604020202020204" pitchFamily="34" charset="0"/>
                <a:cs typeface="Arial" panose="020B0604020202020204" pitchFamily="34" charset="0"/>
              </a:rPr>
              <a:t>Nearly 500,000 patients have been treated with a penile implant</a:t>
            </a:r>
            <a:r>
              <a:rPr lang="en-US" sz="1600" baseline="30000" dirty="0">
                <a:solidFill>
                  <a:schemeClr val="bg1"/>
                </a:solidFill>
                <a:latin typeface="Arial" panose="020B0604020202020204" pitchFamily="34" charset="0"/>
                <a:cs typeface="Arial" panose="020B0604020202020204" pitchFamily="34" charset="0"/>
              </a:rPr>
              <a:t>50</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53543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26869" y="13493"/>
            <a:ext cx="868680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800" dirty="0">
                <a:solidFill>
                  <a:srgbClr val="E54800"/>
                </a:solidFill>
              </a:rPr>
              <a:t>Dr. William Brant, </a:t>
            </a:r>
            <a:r>
              <a:rPr lang="en-US" sz="2400" dirty="0">
                <a:solidFill>
                  <a:srgbClr val="E54800"/>
                </a:solidFill>
              </a:rPr>
              <a:t>M.D., F.A.C.S., F.E.C.S.M.</a:t>
            </a:r>
            <a:endParaRPr lang="en-US" sz="2400" b="1" dirty="0">
              <a:solidFill>
                <a:srgbClr val="E54800"/>
              </a:solidFill>
            </a:endParaRPr>
          </a:p>
        </p:txBody>
      </p:sp>
      <p:sp>
        <p:nvSpPr>
          <p:cNvPr id="7" name="Rectangle 6">
            <a:extLst>
              <a:ext uri="{FF2B5EF4-FFF2-40B4-BE49-F238E27FC236}">
                <a16:creationId xmlns:a16="http://schemas.microsoft.com/office/drawing/2014/main" xmlns="" id="{5363709C-A467-4492-8C9A-8ACA73CD7310}"/>
              </a:ext>
            </a:extLst>
          </p:cNvPr>
          <p:cNvSpPr/>
          <p:nvPr/>
        </p:nvSpPr>
        <p:spPr>
          <a:xfrm>
            <a:off x="261790" y="1447800"/>
            <a:ext cx="5981700" cy="2585323"/>
          </a:xfrm>
          <a:prstGeom prst="rect">
            <a:avLst/>
          </a:prstGeom>
        </p:spPr>
        <p:txBody>
          <a:bodyPr wrap="square">
            <a:spAutoFit/>
          </a:bodyPr>
          <a:lstStyle/>
          <a:p>
            <a:r>
              <a:rPr lang="en-US" sz="1600" b="1" dirty="0"/>
              <a:t>Medical Degree</a:t>
            </a:r>
          </a:p>
          <a:p>
            <a:r>
              <a:rPr lang="en-US" sz="1600" dirty="0"/>
              <a:t>University of California</a:t>
            </a:r>
          </a:p>
          <a:p>
            <a:endParaRPr lang="en-US" sz="1600" b="1" dirty="0"/>
          </a:p>
          <a:p>
            <a:r>
              <a:rPr lang="en-US" sz="1600" b="1" dirty="0"/>
              <a:t>Internship &amp; Residency</a:t>
            </a:r>
          </a:p>
          <a:p>
            <a:r>
              <a:rPr lang="en-US" sz="1600" dirty="0"/>
              <a:t>University of Colorado Health Sciences Center</a:t>
            </a:r>
          </a:p>
          <a:p>
            <a:endParaRPr lang="en-US" sz="1600" b="1" dirty="0"/>
          </a:p>
          <a:p>
            <a:r>
              <a:rPr lang="en-US" sz="1600" b="1" dirty="0"/>
              <a:t>Fellowship</a:t>
            </a:r>
          </a:p>
          <a:p>
            <a:r>
              <a:rPr lang="en-US" sz="1600" dirty="0"/>
              <a:t>Focusing on sexual medicine and surgery at University of California, San Francisco under the direction of Dr. Tom Lue. </a:t>
            </a:r>
          </a:p>
          <a:p>
            <a:endParaRPr lang="en-US" dirty="0"/>
          </a:p>
        </p:txBody>
      </p:sp>
      <p:sp>
        <p:nvSpPr>
          <p:cNvPr id="10" name="TextBox 9">
            <a:extLst>
              <a:ext uri="{FF2B5EF4-FFF2-40B4-BE49-F238E27FC236}">
                <a16:creationId xmlns:a16="http://schemas.microsoft.com/office/drawing/2014/main" xmlns="" id="{883597E3-EB72-46F5-90E4-E7BA6D3DB456}"/>
              </a:ext>
            </a:extLst>
          </p:cNvPr>
          <p:cNvSpPr txBox="1"/>
          <p:nvPr/>
        </p:nvSpPr>
        <p:spPr>
          <a:xfrm>
            <a:off x="0" y="4038622"/>
            <a:ext cx="9143999" cy="1754326"/>
          </a:xfrm>
          <a:prstGeom prst="rect">
            <a:avLst/>
          </a:prstGeom>
          <a:noFill/>
        </p:spPr>
        <p:txBody>
          <a:bodyPr wrap="square" rtlCol="0">
            <a:spAutoFit/>
          </a:bodyPr>
          <a:lstStyle/>
          <a:p>
            <a:pPr marL="0" lvl="1" indent="0" algn="ctr">
              <a:buNone/>
            </a:pPr>
            <a:r>
              <a:rPr lang="en-US" b="1" dirty="0">
                <a:solidFill>
                  <a:srgbClr val="00467F"/>
                </a:solidFill>
              </a:rPr>
              <a:t>Granger Medical Clinic</a:t>
            </a:r>
          </a:p>
          <a:p>
            <a:pPr marL="0" lvl="1" indent="0" algn="ctr">
              <a:buNone/>
            </a:pPr>
            <a:r>
              <a:rPr lang="en-US" b="1" dirty="0">
                <a:solidFill>
                  <a:srgbClr val="00467F"/>
                </a:solidFill>
              </a:rPr>
              <a:t>Summit Urology</a:t>
            </a:r>
          </a:p>
          <a:p>
            <a:pPr marL="0" lvl="1" indent="0" algn="ctr">
              <a:buNone/>
            </a:pPr>
            <a:r>
              <a:rPr lang="en-US" dirty="0">
                <a:solidFill>
                  <a:srgbClr val="00467F"/>
                </a:solidFill>
              </a:rPr>
              <a:t>24 S. 1100 E., Ste. 105</a:t>
            </a:r>
          </a:p>
          <a:p>
            <a:pPr marL="0" lvl="1" indent="0" algn="ctr">
              <a:buNone/>
            </a:pPr>
            <a:r>
              <a:rPr lang="en-US" dirty="0">
                <a:solidFill>
                  <a:srgbClr val="00467F"/>
                </a:solidFill>
              </a:rPr>
              <a:t>Salt Lake City, UT 84102</a:t>
            </a:r>
          </a:p>
          <a:p>
            <a:pPr marL="0" lvl="1" indent="0" algn="ctr">
              <a:buNone/>
            </a:pPr>
            <a:r>
              <a:rPr lang="en-US" b="1" dirty="0">
                <a:solidFill>
                  <a:srgbClr val="00467F"/>
                </a:solidFill>
              </a:rPr>
              <a:t>801-965-2767</a:t>
            </a:r>
          </a:p>
          <a:p>
            <a:pPr marL="0" lvl="1" indent="0" algn="ctr">
              <a:buNone/>
            </a:pPr>
            <a:r>
              <a:rPr lang="en-US" b="1" dirty="0">
                <a:solidFill>
                  <a:srgbClr val="00467F"/>
                </a:solidFill>
              </a:rPr>
              <a:t>www.menssexualhealthutah.com</a:t>
            </a:r>
          </a:p>
        </p:txBody>
      </p:sp>
      <p:pic>
        <p:nvPicPr>
          <p:cNvPr id="3" name="Picture 2">
            <a:extLst>
              <a:ext uri="{FF2B5EF4-FFF2-40B4-BE49-F238E27FC236}">
                <a16:creationId xmlns:a16="http://schemas.microsoft.com/office/drawing/2014/main" xmlns="" id="{56E10B89-AC80-4143-86E3-9664AFEFCB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60859" y="1447800"/>
            <a:ext cx="2252810" cy="2474336"/>
          </a:xfrm>
          <a:prstGeom prst="rect">
            <a:avLst/>
          </a:prstGeom>
        </p:spPr>
      </p:pic>
    </p:spTree>
    <p:extLst>
      <p:ext uri="{BB962C8B-B14F-4D97-AF65-F5344CB8AC3E}">
        <p14:creationId xmlns:p14="http://schemas.microsoft.com/office/powerpoint/2010/main" val="340832877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Penile Implants are a Surgical Procedure—Possible Risks</a:t>
            </a:r>
            <a:r>
              <a:rPr lang="en-US" sz="2500" baseline="30000" dirty="0">
                <a:solidFill>
                  <a:srgbClr val="E54800"/>
                </a:solidFill>
              </a:rPr>
              <a:t>44</a:t>
            </a:r>
            <a:endParaRPr lang="en-US" sz="2500" dirty="0">
              <a:solidFill>
                <a:srgbClr val="E54800"/>
              </a:solidFill>
            </a:endParaRPr>
          </a:p>
        </p:txBody>
      </p:sp>
      <p:sp>
        <p:nvSpPr>
          <p:cNvPr id="3" name="Content Placeholder 1"/>
          <p:cNvSpPr txBox="1">
            <a:spLocks/>
          </p:cNvSpPr>
          <p:nvPr/>
        </p:nvSpPr>
        <p:spPr bwMode="auto">
          <a:xfrm>
            <a:off x="228600" y="1527048"/>
            <a:ext cx="8686800" cy="420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solidFill>
                  <a:srgbClr val="E54800"/>
                </a:solidFill>
              </a:rPr>
              <a:t>There are risks involved with any surgery. Not all patients are candidates for a penile implant. Discuss all the risks and benefits of this procedure in more detail with your doctor.</a:t>
            </a:r>
            <a:endParaRPr lang="en-US" i="1" dirty="0">
              <a:solidFill>
                <a:srgbClr val="E54800"/>
              </a:solidFill>
            </a:endParaRPr>
          </a:p>
          <a:p>
            <a:pPr marL="1206" indent="0">
              <a:spcBef>
                <a:spcPts val="1800"/>
              </a:spcBef>
              <a:buNone/>
            </a:pPr>
            <a:r>
              <a:rPr lang="en-US" sz="1800" b="1" dirty="0">
                <a:solidFill>
                  <a:srgbClr val="E54800"/>
                </a:solidFill>
              </a:rPr>
              <a:t>Some risks of a penile implant may include: </a:t>
            </a:r>
            <a:endParaRPr lang="en-US" sz="1800" dirty="0">
              <a:solidFill>
                <a:srgbClr val="E54800"/>
              </a:solidFill>
            </a:endParaRPr>
          </a:p>
          <a:p>
            <a:pPr marL="182880" lvl="1" indent="-182880">
              <a:spcBef>
                <a:spcPts val="300"/>
              </a:spcBef>
              <a:buSzPct val="100000"/>
              <a:buFont typeface="Arial"/>
              <a:buChar char="•"/>
            </a:pPr>
            <a:r>
              <a:rPr lang="en-US" sz="1600" dirty="0">
                <a:solidFill>
                  <a:srgbClr val="00467F"/>
                </a:solidFill>
              </a:rPr>
              <a:t>Will make natural or spontaneous erections as well as other interventional treatment </a:t>
            </a:r>
            <a:br>
              <a:rPr lang="en-US" sz="1600" dirty="0">
                <a:solidFill>
                  <a:srgbClr val="00467F"/>
                </a:solidFill>
              </a:rPr>
            </a:br>
            <a:r>
              <a:rPr lang="en-US" sz="1600" dirty="0">
                <a:solidFill>
                  <a:srgbClr val="00467F"/>
                </a:solidFill>
              </a:rPr>
              <a:t>options impossible </a:t>
            </a:r>
          </a:p>
          <a:p>
            <a:pPr marL="182880" lvl="1" indent="-182880">
              <a:spcBef>
                <a:spcPts val="300"/>
              </a:spcBef>
              <a:buSzPct val="100000"/>
              <a:buFont typeface="Arial"/>
              <a:buChar char="•"/>
            </a:pPr>
            <a:r>
              <a:rPr lang="en-US" sz="1600" dirty="0">
                <a:solidFill>
                  <a:srgbClr val="00467F"/>
                </a:solidFill>
              </a:rPr>
              <a:t>There may be mechanical failure of the implant, which may require revision surgery</a:t>
            </a:r>
          </a:p>
          <a:p>
            <a:pPr marL="182880" lvl="1" indent="-182880">
              <a:spcBef>
                <a:spcPts val="300"/>
              </a:spcBef>
              <a:buSzPct val="100000"/>
              <a:buFont typeface="Arial"/>
              <a:buChar char="•"/>
            </a:pPr>
            <a:r>
              <a:rPr lang="en-US" sz="1600" dirty="0">
                <a:solidFill>
                  <a:srgbClr val="00467F"/>
                </a:solidFill>
              </a:rPr>
              <a:t>If the implant needs to be removed and replaced, the penis may become shorter, curved or scarred</a:t>
            </a:r>
          </a:p>
          <a:p>
            <a:pPr marL="182880" lvl="1" indent="-182880">
              <a:spcBef>
                <a:spcPts val="300"/>
              </a:spcBef>
              <a:buSzPct val="100000"/>
              <a:buFont typeface="Arial"/>
              <a:buChar char="•"/>
            </a:pPr>
            <a:r>
              <a:rPr lang="en-US" sz="1600" dirty="0">
                <a:solidFill>
                  <a:srgbClr val="00467F"/>
                </a:solidFill>
              </a:rPr>
              <a:t>Pain (typically associated with the healing process) </a:t>
            </a:r>
          </a:p>
          <a:p>
            <a:pPr marL="182880" lvl="1" indent="-182880">
              <a:spcBef>
                <a:spcPts val="300"/>
              </a:spcBef>
              <a:buSzPct val="100000"/>
              <a:buFont typeface="Arial"/>
              <a:buChar char="•"/>
            </a:pPr>
            <a:r>
              <a:rPr lang="en-US" sz="1600" dirty="0">
                <a:solidFill>
                  <a:srgbClr val="00467F"/>
                </a:solidFill>
              </a:rPr>
              <a:t>Men with diabetes, spinal cord injuries or open sores may have an increased risk of infection </a:t>
            </a:r>
          </a:p>
        </p:txBody>
      </p:sp>
    </p:spTree>
    <p:extLst>
      <p:ext uri="{BB962C8B-B14F-4D97-AF65-F5344CB8AC3E}">
        <p14:creationId xmlns:p14="http://schemas.microsoft.com/office/powerpoint/2010/main" val="110853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EEA4B-8656-4F7D-8896-476BA96C4EB4}"/>
              </a:ext>
            </a:extLst>
          </p:cNvPr>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Summary</a:t>
            </a:r>
          </a:p>
        </p:txBody>
      </p:sp>
      <p:pic>
        <p:nvPicPr>
          <p:cNvPr id="8" name="Content Placeholder 6">
            <a:extLst>
              <a:ext uri="{FF2B5EF4-FFF2-40B4-BE49-F238E27FC236}">
                <a16:creationId xmlns:a16="http://schemas.microsoft.com/office/drawing/2014/main" xmlns="" id="{3105058D-C27F-49C2-A8CF-FA86A939D3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6315"/>
          <a:stretch/>
        </p:blipFill>
        <p:spPr>
          <a:xfrm>
            <a:off x="3350592" y="1981200"/>
            <a:ext cx="4939668" cy="2612182"/>
          </a:xfrm>
          <a:prstGeom prst="rect">
            <a:avLst/>
          </a:prstGeom>
        </p:spPr>
      </p:pic>
      <p:sp>
        <p:nvSpPr>
          <p:cNvPr id="5" name="Content Placeholder 1">
            <a:extLst>
              <a:ext uri="{FF2B5EF4-FFF2-40B4-BE49-F238E27FC236}">
                <a16:creationId xmlns:a16="http://schemas.microsoft.com/office/drawing/2014/main" xmlns="" id="{D641256C-AF85-466A-9FFD-5E2DEA00ABC1}"/>
              </a:ext>
            </a:extLst>
          </p:cNvPr>
          <p:cNvSpPr txBox="1">
            <a:spLocks/>
          </p:cNvSpPr>
          <p:nvPr/>
        </p:nvSpPr>
        <p:spPr>
          <a:xfrm>
            <a:off x="228600" y="1371600"/>
            <a:ext cx="3200400" cy="54864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000" kern="1200">
                <a:solidFill>
                  <a:schemeClr val="tx1"/>
                </a:solidFill>
                <a:latin typeface="+mn-lt"/>
                <a:ea typeface="+mn-ea"/>
                <a:cs typeface="+mn-cs"/>
              </a:defRPr>
            </a:lvl1pPr>
            <a:lvl2pPr marL="233363" indent="-233363" algn="l" defTabSz="914400" rtl="0" eaLnBrk="1" latinLnBrk="0" hangingPunct="1">
              <a:lnSpc>
                <a:spcPct val="90000"/>
              </a:lnSpc>
              <a:spcBef>
                <a:spcPts val="500"/>
              </a:spcBef>
              <a:buClr>
                <a:schemeClr val="accent1"/>
              </a:buClr>
              <a:buSzPct val="100000"/>
              <a:buFont typeface="LucidaGrande" charset="0"/>
              <a:buChar char="▸"/>
              <a:tabLst/>
              <a:defRPr sz="1600" kern="1200">
                <a:solidFill>
                  <a:schemeClr val="tx2"/>
                </a:solidFill>
                <a:latin typeface="+mn-lt"/>
                <a:ea typeface="+mn-ea"/>
                <a:cs typeface="+mn-cs"/>
              </a:defRPr>
            </a:lvl2pPr>
            <a:lvl3pPr marL="458788" indent="-225425" algn="l" defTabSz="914400" rtl="0" eaLnBrk="1" latinLnBrk="0" hangingPunct="1">
              <a:lnSpc>
                <a:spcPct val="90000"/>
              </a:lnSpc>
              <a:spcBef>
                <a:spcPts val="500"/>
              </a:spcBef>
              <a:buClr>
                <a:schemeClr val="tx2"/>
              </a:buClr>
              <a:buFont typeface="LucidaGrande" charset="0"/>
              <a:buChar char="▸"/>
              <a:tabLst/>
              <a:defRPr sz="1200" kern="1200">
                <a:solidFill>
                  <a:schemeClr val="tx2"/>
                </a:solidFill>
                <a:latin typeface="+mn-lt"/>
                <a:ea typeface="+mn-ea"/>
                <a:cs typeface="+mn-cs"/>
              </a:defRPr>
            </a:lvl3pPr>
            <a:lvl4pPr marL="685800" indent="-233363" algn="l" defTabSz="914400" rtl="0" eaLnBrk="1" latinLnBrk="0" hangingPunct="1">
              <a:lnSpc>
                <a:spcPct val="90000"/>
              </a:lnSpc>
              <a:spcBef>
                <a:spcPts val="500"/>
              </a:spcBef>
              <a:buClr>
                <a:schemeClr val="tx2"/>
              </a:buClr>
              <a:buFont typeface="LucidaGrande" charset="0"/>
              <a:buChar char="▹"/>
              <a:tabLst/>
              <a:defRPr sz="1200" kern="1200">
                <a:solidFill>
                  <a:schemeClr val="tx2"/>
                </a:solidFill>
                <a:latin typeface="+mn-lt"/>
                <a:ea typeface="+mn-ea"/>
                <a:cs typeface="+mn-cs"/>
              </a:defRPr>
            </a:lvl4pPr>
            <a:lvl5pPr marL="919163" indent="-233363" algn="l" defTabSz="914400" rtl="0" eaLnBrk="1" latinLnBrk="0" hangingPunct="1">
              <a:lnSpc>
                <a:spcPct val="90000"/>
              </a:lnSpc>
              <a:spcBef>
                <a:spcPts val="500"/>
              </a:spcBef>
              <a:buFont typeface="Arial" panose="020B0604020202020204" pitchFamily="34" charset="0"/>
              <a:buChar char="•"/>
              <a:tabLst/>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lnSpc>
                <a:spcPct val="120000"/>
              </a:lnSpc>
              <a:spcBef>
                <a:spcPts val="1200"/>
              </a:spcBef>
              <a:buFont typeface="Arial"/>
              <a:buChar char="•"/>
            </a:pPr>
            <a:r>
              <a:rPr lang="en-US" sz="1800" dirty="0"/>
              <a:t>ED is a common problem </a:t>
            </a:r>
            <a:br>
              <a:rPr lang="en-US" sz="1800" dirty="0"/>
            </a:br>
            <a:r>
              <a:rPr lang="en-US" sz="1800" dirty="0"/>
              <a:t>and may be associated with other conditions </a:t>
            </a:r>
          </a:p>
          <a:p>
            <a:pPr marL="182880" indent="-182880">
              <a:lnSpc>
                <a:spcPct val="120000"/>
              </a:lnSpc>
              <a:spcBef>
                <a:spcPts val="1200"/>
              </a:spcBef>
              <a:buFont typeface="Arial"/>
              <a:buChar char="•"/>
            </a:pPr>
            <a:r>
              <a:rPr lang="en-US" sz="1800" dirty="0"/>
              <a:t>There are a variety of </a:t>
            </a:r>
            <a:br>
              <a:rPr lang="en-US" sz="1800" dirty="0"/>
            </a:br>
            <a:r>
              <a:rPr lang="en-US" sz="1800" dirty="0"/>
              <a:t>treatment options</a:t>
            </a:r>
          </a:p>
          <a:p>
            <a:pPr marL="182880" indent="-182880">
              <a:lnSpc>
                <a:spcPct val="120000"/>
              </a:lnSpc>
              <a:spcBef>
                <a:spcPts val="1200"/>
              </a:spcBef>
              <a:buFont typeface="Arial"/>
              <a:buChar char="•"/>
            </a:pPr>
            <a:r>
              <a:rPr lang="en-US" sz="1800" dirty="0"/>
              <a:t>Penile implants could offer a permanent solution</a:t>
            </a:r>
          </a:p>
          <a:p>
            <a:pPr marL="182880" indent="-182880">
              <a:lnSpc>
                <a:spcPct val="120000"/>
              </a:lnSpc>
              <a:spcBef>
                <a:spcPts val="1200"/>
              </a:spcBef>
              <a:buFont typeface="Arial"/>
              <a:buChar char="•"/>
            </a:pPr>
            <a:r>
              <a:rPr lang="en-US" sz="1800" dirty="0"/>
              <a:t>Talk to your partner</a:t>
            </a:r>
          </a:p>
          <a:p>
            <a:pPr marL="182880" indent="-182880">
              <a:lnSpc>
                <a:spcPct val="120000"/>
              </a:lnSpc>
              <a:spcBef>
                <a:spcPts val="1200"/>
              </a:spcBef>
              <a:buFont typeface="Arial"/>
              <a:buChar char="•"/>
            </a:pPr>
            <a:r>
              <a:rPr lang="en-US" sz="1800" dirty="0"/>
              <a:t>Talk to your ED specialist (Prosthetic Urologist) or find one at </a:t>
            </a:r>
            <a:r>
              <a:rPr lang="en-US" sz="1800" dirty="0">
                <a:hlinkClick r:id="rId3"/>
              </a:rPr>
              <a:t>EDCure.org</a:t>
            </a:r>
            <a:endParaRPr lang="en-US" sz="1800" dirty="0"/>
          </a:p>
          <a:p>
            <a:pPr>
              <a:lnSpc>
                <a:spcPct val="120000"/>
              </a:lnSpc>
              <a:spcBef>
                <a:spcPts val="1200"/>
              </a:spcBef>
            </a:pPr>
            <a:endParaRPr lang="en-US" sz="1800" u="sng" dirty="0">
              <a:solidFill>
                <a:srgbClr val="00467F"/>
              </a:solidFill>
            </a:endParaRPr>
          </a:p>
        </p:txBody>
      </p:sp>
      <p:sp>
        <p:nvSpPr>
          <p:cNvPr id="6" name="Footer Placeholder 4">
            <a:extLst>
              <a:ext uri="{FF2B5EF4-FFF2-40B4-BE49-F238E27FC236}">
                <a16:creationId xmlns:a16="http://schemas.microsoft.com/office/drawing/2014/main" xmlns="" id="{0346409D-B84D-449C-BF6D-B3FA3BA36C5B}"/>
              </a:ext>
            </a:extLst>
          </p:cNvPr>
          <p:cNvSpPr txBox="1">
            <a:spLocks/>
          </p:cNvSpPr>
          <p:nvPr/>
        </p:nvSpPr>
        <p:spPr>
          <a:xfrm>
            <a:off x="256953" y="6173676"/>
            <a:ext cx="6187278" cy="365125"/>
          </a:xfrm>
          <a:prstGeom prst="rect">
            <a:avLst/>
          </a:prstGeom>
        </p:spPr>
        <p:txBody>
          <a:bodyPr vert="horz" lIns="91440" tIns="45720" rIns="91440" bIns="91440" rtlCol="0" anchor="b" anchorCtr="0"/>
          <a:lstStyle/>
          <a:p>
            <a:r>
              <a:rPr lang="en-US" sz="900" kern="1200" dirty="0">
                <a:solidFill>
                  <a:schemeClr val="bg1"/>
                </a:solidFill>
              </a:rPr>
              <a:t>EDCure.org is sponsored by Boston Scientific Corporation. </a:t>
            </a:r>
          </a:p>
        </p:txBody>
      </p:sp>
    </p:spTree>
    <p:extLst>
      <p:ext uri="{BB962C8B-B14F-4D97-AF65-F5344CB8AC3E}">
        <p14:creationId xmlns:p14="http://schemas.microsoft.com/office/powerpoint/2010/main" val="327960617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35944B8-055F-4154-9683-94953BC1F553}"/>
              </a:ext>
            </a:extLst>
          </p:cNvPr>
          <p:cNvSpPr txBox="1">
            <a:spLocks/>
          </p:cNvSpPr>
          <p:nvPr/>
        </p:nvSpPr>
        <p:spPr>
          <a:xfrm>
            <a:off x="228600" y="3593592"/>
            <a:ext cx="4191000" cy="1572768"/>
          </a:xfrm>
          <a:prstGeom prst="rect">
            <a:avLst/>
          </a:prstGeom>
        </p:spPr>
        <p:txBody>
          <a:bodyPr anchor="t" anchorCtr="0">
            <a:normAutofit lnSpcReduction="10000"/>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3600" dirty="0">
                <a:solidFill>
                  <a:srgbClr val="E54800"/>
                </a:solidFill>
              </a:rPr>
              <a:t>Male Stress Urinary Incontinence</a:t>
            </a:r>
          </a:p>
        </p:txBody>
      </p:sp>
      <p:sp>
        <p:nvSpPr>
          <p:cNvPr id="5" name="Rectangle 4">
            <a:extLst>
              <a:ext uri="{FF2B5EF4-FFF2-40B4-BE49-F238E27FC236}">
                <a16:creationId xmlns:a16="http://schemas.microsoft.com/office/drawing/2014/main" xmlns="" id="{292B6D3A-E011-415C-9E1F-EDE7C173D065}"/>
              </a:ext>
            </a:extLst>
          </p:cNvPr>
          <p:cNvSpPr/>
          <p:nvPr/>
        </p:nvSpPr>
        <p:spPr>
          <a:xfrm>
            <a:off x="4571756" y="3593592"/>
            <a:ext cx="4572000" cy="1572768"/>
          </a:xfrm>
          <a:prstGeom prst="rect">
            <a:avLst/>
          </a:prstGeom>
        </p:spPr>
        <p:txBody>
          <a:bodyPr>
            <a:spAutoFit/>
          </a:bodyPr>
          <a:lstStyle/>
          <a:p>
            <a:r>
              <a:rPr lang="en-US" sz="3200" dirty="0">
                <a:solidFill>
                  <a:srgbClr val="00467F"/>
                </a:solidFill>
              </a:rPr>
              <a:t>What is it? </a:t>
            </a:r>
            <a:br>
              <a:rPr lang="en-US" sz="3200" dirty="0">
                <a:solidFill>
                  <a:srgbClr val="00467F"/>
                </a:solidFill>
              </a:rPr>
            </a:br>
            <a:r>
              <a:rPr lang="en-US" sz="3200" dirty="0">
                <a:solidFill>
                  <a:srgbClr val="00467F"/>
                </a:solidFill>
              </a:rPr>
              <a:t>Who has it? </a:t>
            </a:r>
            <a:br>
              <a:rPr lang="en-US" sz="3200" dirty="0">
                <a:solidFill>
                  <a:srgbClr val="00467F"/>
                </a:solidFill>
              </a:rPr>
            </a:br>
            <a:r>
              <a:rPr lang="en-US" sz="3200" dirty="0">
                <a:solidFill>
                  <a:srgbClr val="00467F"/>
                </a:solidFill>
              </a:rPr>
              <a:t>What causes it?</a:t>
            </a:r>
          </a:p>
        </p:txBody>
      </p:sp>
    </p:spTree>
    <p:extLst>
      <p:ext uri="{BB962C8B-B14F-4D97-AF65-F5344CB8AC3E}">
        <p14:creationId xmlns:p14="http://schemas.microsoft.com/office/powerpoint/2010/main" val="409124232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228600" y="46038"/>
            <a:ext cx="8686800" cy="1033462"/>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Male Stress Urinary Incontinence</a:t>
            </a:r>
          </a:p>
        </p:txBody>
      </p:sp>
      <p:sp>
        <p:nvSpPr>
          <p:cNvPr id="3" name="Content Placeholder 1"/>
          <p:cNvSpPr txBox="1">
            <a:spLocks/>
          </p:cNvSpPr>
          <p:nvPr/>
        </p:nvSpPr>
        <p:spPr>
          <a:xfrm>
            <a:off x="213326" y="1527048"/>
            <a:ext cx="8702074" cy="47244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75000"/>
              <a:buFont typeface="LucidaGrande"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E54800"/>
                </a:solidFill>
              </a:rPr>
              <a:t>What is it?</a:t>
            </a:r>
          </a:p>
          <a:p>
            <a:pPr marL="182880" lvl="1" indent="-182880">
              <a:buClrTx/>
              <a:buSzPct val="100000"/>
              <a:buFont typeface="Arial"/>
              <a:buChar char="•"/>
            </a:pPr>
            <a:r>
              <a:rPr lang="en-US" sz="1800" dirty="0">
                <a:solidFill>
                  <a:schemeClr val="tx2"/>
                </a:solidFill>
              </a:rPr>
              <a:t>Also known as bladder leakage, SUI is when the urinary sphincter muscle is damaged or weakened and it cannot squeeze and stop urine from flowing out of the body when you laugh, lift, walk, bend, push, pull and move</a:t>
            </a:r>
          </a:p>
          <a:p>
            <a:pPr>
              <a:spcBef>
                <a:spcPts val="2200"/>
              </a:spcBef>
            </a:pPr>
            <a:r>
              <a:rPr lang="en-US" dirty="0">
                <a:solidFill>
                  <a:srgbClr val="E54800"/>
                </a:solidFill>
              </a:rPr>
              <a:t>How prevalent is it?</a:t>
            </a:r>
          </a:p>
          <a:p>
            <a:pPr marL="182880" lvl="1" indent="-182880">
              <a:buClrTx/>
              <a:buSzPct val="100000"/>
              <a:buFont typeface="Arial"/>
              <a:buChar char="•"/>
            </a:pPr>
            <a:r>
              <a:rPr lang="en-US" sz="1800" dirty="0">
                <a:solidFill>
                  <a:schemeClr val="tx2"/>
                </a:solidFill>
              </a:rPr>
              <a:t>Studies suggest that as many as 50% of men report leakage immediately following surgery for prostate cancer but most heal within the first few weeks to few months</a:t>
            </a:r>
            <a:r>
              <a:rPr lang="en-US" sz="1800" baseline="30000" dirty="0">
                <a:solidFill>
                  <a:schemeClr val="tx2"/>
                </a:solidFill>
              </a:rPr>
              <a:t>53</a:t>
            </a:r>
            <a:endParaRPr lang="en-US" sz="1800" dirty="0">
              <a:solidFill>
                <a:schemeClr val="tx2"/>
              </a:solidFill>
            </a:endParaRPr>
          </a:p>
          <a:p>
            <a:pPr marL="505206" lvl="4" indent="-285750">
              <a:buClr>
                <a:srgbClr val="008ECD"/>
              </a:buClr>
              <a:buFont typeface="Arial" panose="020B0604020202020204" pitchFamily="34" charset="0"/>
              <a:buChar char="–"/>
            </a:pPr>
            <a:r>
              <a:rPr lang="en-US" sz="1600" dirty="0">
                <a:solidFill>
                  <a:srgbClr val="008ECD"/>
                </a:solidFill>
              </a:rPr>
              <a:t>Somewhere between 9% and 16% of men will have persistent SUI one year after surgery</a:t>
            </a:r>
            <a:r>
              <a:rPr lang="en-US" sz="1600" baseline="30000" dirty="0">
                <a:solidFill>
                  <a:srgbClr val="008ECD"/>
                </a:solidFill>
              </a:rPr>
              <a:t>54</a:t>
            </a:r>
          </a:p>
          <a:p>
            <a:pPr marL="182880" lvl="1" indent="-182880">
              <a:buClrTx/>
              <a:buSzPct val="100000"/>
              <a:buFont typeface="Arial"/>
              <a:buChar char="•"/>
            </a:pPr>
            <a:r>
              <a:rPr lang="en-US" sz="1800" dirty="0">
                <a:solidFill>
                  <a:schemeClr val="tx2"/>
                </a:solidFill>
              </a:rPr>
              <a:t>Worldwide, approximately 500,000 men suffer from SUI</a:t>
            </a:r>
            <a:r>
              <a:rPr lang="en-US" sz="1800" baseline="30000" dirty="0">
                <a:solidFill>
                  <a:schemeClr val="tx2"/>
                </a:solidFill>
              </a:rPr>
              <a:t>55</a:t>
            </a:r>
          </a:p>
        </p:txBody>
      </p:sp>
    </p:spTree>
    <p:extLst>
      <p:ext uri="{BB962C8B-B14F-4D97-AF65-F5344CB8AC3E}">
        <p14:creationId xmlns:p14="http://schemas.microsoft.com/office/powerpoint/2010/main" val="109933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7559" y="1825625"/>
            <a:ext cx="4766441" cy="385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4"/>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Urinary Process</a:t>
            </a:r>
          </a:p>
        </p:txBody>
      </p:sp>
      <p:sp>
        <p:nvSpPr>
          <p:cNvPr id="3" name="Content Placeholder 5"/>
          <p:cNvSpPr txBox="1">
            <a:spLocks/>
          </p:cNvSpPr>
          <p:nvPr/>
        </p:nvSpPr>
        <p:spPr bwMode="auto">
          <a:xfrm>
            <a:off x="228600" y="1527048"/>
            <a:ext cx="4114800" cy="436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880" indent="-182880">
              <a:buFont typeface="Arial"/>
              <a:buChar char="•"/>
            </a:pPr>
            <a:r>
              <a:rPr lang="en-US" dirty="0">
                <a:solidFill>
                  <a:schemeClr val="tx2"/>
                </a:solidFill>
              </a:rPr>
              <a:t>The bladder stores urine</a:t>
            </a:r>
          </a:p>
          <a:p>
            <a:pPr marL="182880" indent="-182880">
              <a:buFont typeface="Arial"/>
              <a:buChar char="•"/>
            </a:pPr>
            <a:r>
              <a:rPr lang="en-US" dirty="0">
                <a:solidFill>
                  <a:schemeClr val="tx2"/>
                </a:solidFill>
              </a:rPr>
              <a:t>Urine exits the body via </a:t>
            </a:r>
            <a:br>
              <a:rPr lang="en-US" dirty="0">
                <a:solidFill>
                  <a:schemeClr val="tx2"/>
                </a:solidFill>
              </a:rPr>
            </a:br>
            <a:r>
              <a:rPr lang="en-US" dirty="0">
                <a:solidFill>
                  <a:schemeClr val="tx2"/>
                </a:solidFill>
              </a:rPr>
              <a:t>the urethra</a:t>
            </a:r>
          </a:p>
          <a:p>
            <a:pPr marL="182880" indent="-182880">
              <a:buFont typeface="Arial"/>
              <a:buChar char="•"/>
            </a:pPr>
            <a:r>
              <a:rPr lang="en-US" dirty="0">
                <a:solidFill>
                  <a:schemeClr val="tx2"/>
                </a:solidFill>
              </a:rPr>
              <a:t>Part of the urethra is surrounded by muscles called sphincter muscles</a:t>
            </a:r>
          </a:p>
          <a:p>
            <a:pPr marL="182880" indent="-182880">
              <a:buFont typeface="Arial"/>
              <a:buChar char="•"/>
            </a:pPr>
            <a:r>
              <a:rPr lang="en-US" dirty="0">
                <a:solidFill>
                  <a:schemeClr val="tx2"/>
                </a:solidFill>
              </a:rPr>
              <a:t>The sphincter muscles remain contracted in order to keep </a:t>
            </a:r>
            <a:br>
              <a:rPr lang="en-US" dirty="0">
                <a:solidFill>
                  <a:schemeClr val="tx2"/>
                </a:solidFill>
              </a:rPr>
            </a:br>
            <a:r>
              <a:rPr lang="en-US" dirty="0">
                <a:solidFill>
                  <a:schemeClr val="tx2"/>
                </a:solidFill>
              </a:rPr>
              <a:t>urine in the bladder</a:t>
            </a:r>
          </a:p>
          <a:p>
            <a:pPr marL="182880" indent="-182880">
              <a:buFont typeface="Arial"/>
              <a:buChar char="•"/>
            </a:pPr>
            <a:r>
              <a:rPr lang="en-US" dirty="0">
                <a:solidFill>
                  <a:schemeClr val="tx2"/>
                </a:solidFill>
              </a:rPr>
              <a:t>When the sphincter muscles relax, urine is able to exit the </a:t>
            </a:r>
            <a:br>
              <a:rPr lang="en-US" dirty="0">
                <a:solidFill>
                  <a:schemeClr val="tx2"/>
                </a:solidFill>
              </a:rPr>
            </a:br>
            <a:r>
              <a:rPr lang="en-US" dirty="0">
                <a:solidFill>
                  <a:schemeClr val="tx2"/>
                </a:solidFill>
              </a:rPr>
              <a:t>body via the urethra</a:t>
            </a:r>
          </a:p>
        </p:txBody>
      </p:sp>
    </p:spTree>
    <p:extLst>
      <p:ext uri="{BB962C8B-B14F-4D97-AF65-F5344CB8AC3E}">
        <p14:creationId xmlns:p14="http://schemas.microsoft.com/office/powerpoint/2010/main" val="389540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sz="2500" dirty="0">
                <a:solidFill>
                  <a:srgbClr val="E54800"/>
                </a:solidFill>
              </a:rPr>
              <a:t>Causes and </a:t>
            </a:r>
            <a:r>
              <a:rPr lang="en-US" sz="2500" dirty="0">
                <a:solidFill>
                  <a:srgbClr val="E54800"/>
                </a:solidFill>
              </a:rPr>
              <a:t>C</a:t>
            </a:r>
            <a:r>
              <a:rPr sz="2500" dirty="0">
                <a:solidFill>
                  <a:srgbClr val="E54800"/>
                </a:solidFill>
              </a:rPr>
              <a:t>omorbidities </a:t>
            </a:r>
            <a:r>
              <a:rPr lang="en-US" sz="2500" dirty="0">
                <a:solidFill>
                  <a:srgbClr val="E54800"/>
                </a:solidFill>
              </a:rPr>
              <a:t>A</a:t>
            </a:r>
            <a:r>
              <a:rPr sz="2500" dirty="0">
                <a:solidFill>
                  <a:srgbClr val="E54800"/>
                </a:solidFill>
              </a:rPr>
              <a:t>ssociated with SUI</a:t>
            </a:r>
          </a:p>
        </p:txBody>
      </p:sp>
      <p:sp>
        <p:nvSpPr>
          <p:cNvPr id="3" name="Content Placeholder 2"/>
          <p:cNvSpPr txBox="1">
            <a:spLocks/>
          </p:cNvSpPr>
          <p:nvPr/>
        </p:nvSpPr>
        <p:spPr>
          <a:xfrm>
            <a:off x="228600" y="1581912"/>
            <a:ext cx="8686800" cy="43616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75000"/>
              <a:buFont typeface="LucidaGrande"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744" indent="-237744">
              <a:lnSpc>
                <a:spcPct val="120000"/>
              </a:lnSpc>
              <a:spcBef>
                <a:spcPts val="0"/>
              </a:spcBef>
            </a:pPr>
            <a:r>
              <a:rPr lang="en-US" b="1" dirty="0">
                <a:solidFill>
                  <a:srgbClr val="E54800"/>
                </a:solidFill>
                <a:latin typeface="Arial"/>
              </a:rPr>
              <a:t>Strongly correlates with prostate cancer surgery</a:t>
            </a:r>
          </a:p>
          <a:p>
            <a:pPr marL="182880" lvl="1" indent="-182880">
              <a:lnSpc>
                <a:spcPct val="100000"/>
              </a:lnSpc>
              <a:spcBef>
                <a:spcPts val="0"/>
              </a:spcBef>
              <a:buClrTx/>
              <a:buSzPct val="90000"/>
              <a:buFont typeface="Arial"/>
              <a:buChar char="•"/>
            </a:pPr>
            <a:r>
              <a:rPr lang="en-US" sz="1800" dirty="0">
                <a:solidFill>
                  <a:srgbClr val="00467F"/>
                </a:solidFill>
                <a:latin typeface="Arial"/>
              </a:rPr>
              <a:t>Approximately 9–16% of men have persistent post-prostatectomy incontinence 1 year after treatment</a:t>
            </a:r>
            <a:r>
              <a:rPr lang="en-US" sz="1800" baseline="30000" dirty="0">
                <a:solidFill>
                  <a:srgbClr val="00467F"/>
                </a:solidFill>
                <a:latin typeface="Arial"/>
              </a:rPr>
              <a:t>54</a:t>
            </a:r>
            <a:endParaRPr lang="en-US" sz="1800" dirty="0">
              <a:solidFill>
                <a:srgbClr val="00467F"/>
              </a:solidFill>
              <a:latin typeface="Arial"/>
            </a:endParaRPr>
          </a:p>
          <a:p>
            <a:pPr marL="237744" indent="-237744">
              <a:lnSpc>
                <a:spcPct val="120000"/>
              </a:lnSpc>
              <a:spcBef>
                <a:spcPts val="1800"/>
              </a:spcBef>
            </a:pPr>
            <a:r>
              <a:rPr lang="en-US" b="1" dirty="0">
                <a:solidFill>
                  <a:srgbClr val="E54800"/>
                </a:solidFill>
                <a:latin typeface="Arial"/>
              </a:rPr>
              <a:t>Can also be a result of:</a:t>
            </a:r>
            <a:r>
              <a:rPr lang="en-US" baseline="30000" dirty="0">
                <a:solidFill>
                  <a:srgbClr val="E54800"/>
                </a:solidFill>
                <a:latin typeface="Arial"/>
              </a:rPr>
              <a:t>56,57</a:t>
            </a:r>
            <a:endParaRPr lang="en-US" dirty="0">
              <a:solidFill>
                <a:srgbClr val="00467F"/>
              </a:solidFill>
              <a:latin typeface="Arial"/>
            </a:endParaRPr>
          </a:p>
          <a:p>
            <a:pPr marL="285750" indent="-285750">
              <a:lnSpc>
                <a:spcPct val="100000"/>
              </a:lnSpc>
              <a:spcBef>
                <a:spcPts val="600"/>
              </a:spcBef>
              <a:buFont typeface="Arial" panose="020B0604020202020204" pitchFamily="34" charset="0"/>
              <a:buChar char="•"/>
            </a:pPr>
            <a:r>
              <a:rPr lang="en-US" sz="1800" dirty="0">
                <a:solidFill>
                  <a:srgbClr val="00467F"/>
                </a:solidFill>
              </a:rPr>
              <a:t>Neurologic disorders</a:t>
            </a:r>
          </a:p>
          <a:p>
            <a:pPr marL="285750" indent="-285750">
              <a:lnSpc>
                <a:spcPct val="100000"/>
              </a:lnSpc>
              <a:spcBef>
                <a:spcPts val="600"/>
              </a:spcBef>
              <a:buFont typeface="Arial" panose="020B0604020202020204" pitchFamily="34" charset="0"/>
              <a:buChar char="•"/>
            </a:pPr>
            <a:r>
              <a:rPr lang="en-US" sz="1800" dirty="0">
                <a:solidFill>
                  <a:srgbClr val="00467F"/>
                </a:solidFill>
              </a:rPr>
              <a:t>Enlarged prostate surgery </a:t>
            </a:r>
          </a:p>
          <a:p>
            <a:pPr marL="569214" lvl="1" indent="-285750">
              <a:lnSpc>
                <a:spcPct val="100000"/>
              </a:lnSpc>
              <a:spcBef>
                <a:spcPts val="600"/>
              </a:spcBef>
              <a:buClr>
                <a:srgbClr val="008ECD"/>
              </a:buClr>
              <a:buSzPct val="100000"/>
              <a:buFont typeface="Arial" panose="020B0604020202020204" pitchFamily="34" charset="0"/>
              <a:buChar char="–"/>
            </a:pPr>
            <a:r>
              <a:rPr lang="en-US" dirty="0">
                <a:solidFill>
                  <a:srgbClr val="008ECD"/>
                </a:solidFill>
              </a:rPr>
              <a:t>Occurring in 0.5–3% of men after surgery</a:t>
            </a:r>
          </a:p>
          <a:p>
            <a:pPr marL="285750" indent="-285750">
              <a:lnSpc>
                <a:spcPct val="100000"/>
              </a:lnSpc>
              <a:spcBef>
                <a:spcPts val="600"/>
              </a:spcBef>
              <a:buFont typeface="Arial" panose="020B0604020202020204" pitchFamily="34" charset="0"/>
              <a:buChar char="•"/>
            </a:pPr>
            <a:r>
              <a:rPr lang="en-US" sz="1800" dirty="0">
                <a:solidFill>
                  <a:srgbClr val="00467F"/>
                </a:solidFill>
              </a:rPr>
              <a:t>External beam radiation (pelvic radiation)</a:t>
            </a:r>
          </a:p>
          <a:p>
            <a:pPr marL="569214" lvl="1" indent="-285750">
              <a:lnSpc>
                <a:spcPct val="100000"/>
              </a:lnSpc>
              <a:spcBef>
                <a:spcPts val="600"/>
              </a:spcBef>
              <a:buClr>
                <a:srgbClr val="008ECD"/>
              </a:buClr>
              <a:buSzPct val="100000"/>
              <a:buFont typeface="Arial" panose="020B0604020202020204" pitchFamily="34" charset="0"/>
              <a:buChar char="–"/>
            </a:pPr>
            <a:r>
              <a:rPr lang="en-US" dirty="0">
                <a:solidFill>
                  <a:srgbClr val="008ECD"/>
                </a:solidFill>
              </a:rPr>
              <a:t>Occurring in 1.6% of men after treatment</a:t>
            </a:r>
          </a:p>
          <a:p>
            <a:pPr marL="285750" indent="-285750">
              <a:lnSpc>
                <a:spcPct val="100000"/>
              </a:lnSpc>
              <a:spcBef>
                <a:spcPts val="600"/>
              </a:spcBef>
              <a:buFont typeface="Arial" panose="020B0604020202020204" pitchFamily="34" charset="0"/>
              <a:buChar char="•"/>
            </a:pPr>
            <a:r>
              <a:rPr lang="en-US" sz="1800" dirty="0">
                <a:solidFill>
                  <a:srgbClr val="00467F"/>
                </a:solidFill>
              </a:rPr>
              <a:t>Pelvic trauma</a:t>
            </a:r>
          </a:p>
          <a:p>
            <a:pPr marL="182880" lvl="1" indent="-182880">
              <a:lnSpc>
                <a:spcPct val="100000"/>
              </a:lnSpc>
              <a:spcBef>
                <a:spcPts val="0"/>
              </a:spcBef>
              <a:buClrTx/>
              <a:buSzPct val="90000"/>
              <a:buFont typeface="Arial"/>
              <a:buChar char="•"/>
            </a:pPr>
            <a:endParaRPr lang="en-US" dirty="0">
              <a:solidFill>
                <a:srgbClr val="00467F"/>
              </a:solidFill>
              <a:latin typeface="Arial"/>
            </a:endParaRPr>
          </a:p>
        </p:txBody>
      </p:sp>
    </p:spTree>
    <p:extLst>
      <p:ext uri="{BB962C8B-B14F-4D97-AF65-F5344CB8AC3E}">
        <p14:creationId xmlns:p14="http://schemas.microsoft.com/office/powerpoint/2010/main" val="236394006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035A2A8-7FC0-48CA-9341-D369CBF8FAB2}"/>
              </a:ext>
            </a:extLst>
          </p:cNvPr>
          <p:cNvSpPr txBox="1">
            <a:spLocks/>
          </p:cNvSpPr>
          <p:nvPr/>
        </p:nvSpPr>
        <p:spPr>
          <a:xfrm>
            <a:off x="228600" y="3352800"/>
            <a:ext cx="8610600" cy="2209800"/>
          </a:xfrm>
          <a:prstGeom prst="rect">
            <a:avLst/>
          </a:prstGeom>
        </p:spPr>
        <p:txBody>
          <a:bodyPr anchor="ctr" anchorCtr="0">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3600" dirty="0">
                <a:solidFill>
                  <a:srgbClr val="E54800"/>
                </a:solidFill>
              </a:rPr>
              <a:t>Male SUI and Prostate Cancer Treatment</a:t>
            </a:r>
          </a:p>
        </p:txBody>
      </p:sp>
    </p:spTree>
    <p:extLst>
      <p:ext uri="{BB962C8B-B14F-4D97-AF65-F5344CB8AC3E}">
        <p14:creationId xmlns:p14="http://schemas.microsoft.com/office/powerpoint/2010/main" val="102690205"/>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SUI and Prostate Cancer Treatment Connection</a:t>
            </a:r>
          </a:p>
        </p:txBody>
      </p:sp>
      <p:sp>
        <p:nvSpPr>
          <p:cNvPr id="3" name="Content Placeholder 5"/>
          <p:cNvSpPr txBox="1">
            <a:spLocks/>
          </p:cNvSpPr>
          <p:nvPr/>
        </p:nvSpPr>
        <p:spPr bwMode="auto">
          <a:xfrm>
            <a:off x="228600" y="1527048"/>
            <a:ext cx="4648200" cy="436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880" indent="-182880">
              <a:buFont typeface="Arial"/>
              <a:buChar char="•"/>
            </a:pPr>
            <a:r>
              <a:rPr lang="en-US" dirty="0">
                <a:solidFill>
                  <a:schemeClr val="tx2"/>
                </a:solidFill>
              </a:rPr>
              <a:t>181,000 men are diagnosed with prostate cancer each year in the US</a:t>
            </a:r>
            <a:r>
              <a:rPr lang="en-US" baseline="30000" dirty="0">
                <a:solidFill>
                  <a:schemeClr val="tx2"/>
                </a:solidFill>
              </a:rPr>
              <a:t>59</a:t>
            </a:r>
          </a:p>
          <a:p>
            <a:pPr marL="182880" indent="-182880">
              <a:buFont typeface="Arial"/>
              <a:buChar char="•"/>
            </a:pPr>
            <a:r>
              <a:rPr lang="en-US" dirty="0">
                <a:solidFill>
                  <a:schemeClr val="tx2"/>
                </a:solidFill>
              </a:rPr>
              <a:t>Approximately 70,000 radical prostatectomies are performed each year</a:t>
            </a:r>
            <a:r>
              <a:rPr lang="en-US" baseline="30000" dirty="0">
                <a:solidFill>
                  <a:schemeClr val="tx2"/>
                </a:solidFill>
              </a:rPr>
              <a:t>60</a:t>
            </a:r>
          </a:p>
          <a:p>
            <a:pPr marL="569214" lvl="1" indent="-285750">
              <a:buClr>
                <a:srgbClr val="008ECD"/>
              </a:buClr>
              <a:buSzPct val="100000"/>
            </a:pPr>
            <a:r>
              <a:rPr lang="en-US" dirty="0">
                <a:solidFill>
                  <a:srgbClr val="008ECD"/>
                </a:solidFill>
              </a:rPr>
              <a:t>Radical prostatectomy is an operation to remove the prostate and some of the tissue around it</a:t>
            </a:r>
            <a:r>
              <a:rPr lang="en-US" baseline="30000" dirty="0">
                <a:solidFill>
                  <a:srgbClr val="008ECD"/>
                </a:solidFill>
              </a:rPr>
              <a:t>22</a:t>
            </a:r>
            <a:endParaRPr lang="en-US" baseline="30000" dirty="0">
              <a:solidFill>
                <a:schemeClr val="tx2"/>
              </a:solidFill>
            </a:endParaRPr>
          </a:p>
          <a:p>
            <a:pPr marL="182880" indent="-182880">
              <a:buFont typeface="Arial"/>
              <a:buChar char="•"/>
            </a:pPr>
            <a:r>
              <a:rPr lang="en-US" dirty="0">
                <a:solidFill>
                  <a:schemeClr val="tx2"/>
                </a:solidFill>
              </a:rPr>
              <a:t>Approximately 9-16% of men have persistent post-prostatectomy incontinence 1 year after treatment</a:t>
            </a:r>
            <a:r>
              <a:rPr lang="en-US" baseline="30000" dirty="0">
                <a:solidFill>
                  <a:schemeClr val="tx2"/>
                </a:solidFill>
              </a:rPr>
              <a:t>54</a:t>
            </a:r>
          </a:p>
        </p:txBody>
      </p:sp>
      <p:pic>
        <p:nvPicPr>
          <p:cNvPr id="5" name="Picture 4" descr="C:\Users\eisenha\Pictures\MH Illustrations\Prostate pre op labled.jpg">
            <a:extLst>
              <a:ext uri="{FF2B5EF4-FFF2-40B4-BE49-F238E27FC236}">
                <a16:creationId xmlns:a16="http://schemas.microsoft.com/office/drawing/2014/main" xmlns="" id="{37258B73-DDA7-44E3-AB94-F1A72717720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8800" y="1527048"/>
            <a:ext cx="2500806" cy="19075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eisenha\Pictures\MH Illustrations\Prostate post op labled.jpg">
            <a:extLst>
              <a:ext uri="{FF2B5EF4-FFF2-40B4-BE49-F238E27FC236}">
                <a16:creationId xmlns:a16="http://schemas.microsoft.com/office/drawing/2014/main" xmlns="" id="{C13587F1-1E82-4B65-8AC8-B0A92FD882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65381" y="3581400"/>
            <a:ext cx="2527749" cy="208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0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A Side Effect of Prostate Cancer Treatment</a:t>
            </a:r>
          </a:p>
        </p:txBody>
      </p:sp>
      <p:sp>
        <p:nvSpPr>
          <p:cNvPr id="3" name="Content Placeholder 5"/>
          <p:cNvSpPr txBox="1">
            <a:spLocks/>
          </p:cNvSpPr>
          <p:nvPr/>
        </p:nvSpPr>
        <p:spPr bwMode="auto">
          <a:xfrm>
            <a:off x="228600" y="1527048"/>
            <a:ext cx="8534400" cy="436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880" indent="-182880">
              <a:buFont typeface="Arial"/>
              <a:buChar char="•"/>
            </a:pPr>
            <a:r>
              <a:rPr lang="en-US" dirty="0">
                <a:solidFill>
                  <a:schemeClr val="tx2"/>
                </a:solidFill>
              </a:rPr>
              <a:t>Incontinence is normal immediately following radical prostatectomy</a:t>
            </a:r>
          </a:p>
          <a:p>
            <a:pPr marL="182880" indent="-182880">
              <a:buFont typeface="Arial"/>
              <a:buChar char="•"/>
            </a:pPr>
            <a:r>
              <a:rPr lang="en-US" dirty="0">
                <a:solidFill>
                  <a:schemeClr val="tx2"/>
                </a:solidFill>
              </a:rPr>
              <a:t>Continence is often restored during the first year of recovery</a:t>
            </a:r>
          </a:p>
          <a:p>
            <a:pPr marL="182880" indent="-182880">
              <a:buFont typeface="Arial"/>
              <a:buChar char="•"/>
            </a:pPr>
            <a:r>
              <a:rPr lang="en-US" dirty="0">
                <a:solidFill>
                  <a:schemeClr val="tx2"/>
                </a:solidFill>
              </a:rPr>
              <a:t>But not all patients are able to regain their continence</a:t>
            </a:r>
            <a:r>
              <a:rPr lang="en-US" baseline="30000" dirty="0">
                <a:solidFill>
                  <a:schemeClr val="tx2"/>
                </a:solidFill>
              </a:rPr>
              <a:t>54,61</a:t>
            </a:r>
          </a:p>
          <a:p>
            <a:pPr marL="182880" indent="-182880">
              <a:buFont typeface="Arial"/>
              <a:buChar char="•"/>
            </a:pPr>
            <a:r>
              <a:rPr lang="en-US" dirty="0">
                <a:solidFill>
                  <a:schemeClr val="tx2"/>
                </a:solidFill>
              </a:rPr>
              <a:t>There are solutions for patients who want to restore their continence and normalcy</a:t>
            </a:r>
          </a:p>
        </p:txBody>
      </p:sp>
    </p:spTree>
    <p:extLst>
      <p:ext uri="{BB962C8B-B14F-4D97-AF65-F5344CB8AC3E}">
        <p14:creationId xmlns:p14="http://schemas.microsoft.com/office/powerpoint/2010/main" val="318708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5A14E764-C514-C049-B8E1-61D22317AAD2}"/>
              </a:ext>
            </a:extLst>
          </p:cNvPr>
          <p:cNvSpPr txBox="1">
            <a:spLocks/>
          </p:cNvSpPr>
          <p:nvPr/>
        </p:nvSpPr>
        <p:spPr>
          <a:xfrm>
            <a:off x="228600" y="3352800"/>
            <a:ext cx="8610600" cy="2209800"/>
          </a:xfrm>
          <a:prstGeom prst="rect">
            <a:avLst/>
          </a:prstGeom>
        </p:spPr>
        <p:txBody>
          <a:bodyPr anchor="ctr" anchorCtr="0">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3600" dirty="0">
                <a:solidFill>
                  <a:srgbClr val="E54800"/>
                </a:solidFill>
              </a:rPr>
              <a:t>Male Continence Treatment Options</a:t>
            </a:r>
          </a:p>
        </p:txBody>
      </p:sp>
    </p:spTree>
    <p:extLst>
      <p:ext uri="{BB962C8B-B14F-4D97-AF65-F5344CB8AC3E}">
        <p14:creationId xmlns:p14="http://schemas.microsoft.com/office/powerpoint/2010/main" val="136374476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35944B8-055F-4154-9683-94953BC1F553}"/>
              </a:ext>
            </a:extLst>
          </p:cNvPr>
          <p:cNvSpPr txBox="1">
            <a:spLocks/>
          </p:cNvSpPr>
          <p:nvPr/>
        </p:nvSpPr>
        <p:spPr>
          <a:xfrm>
            <a:off x="228600" y="3593592"/>
            <a:ext cx="4191000" cy="1572768"/>
          </a:xfrm>
          <a:prstGeom prst="rect">
            <a:avLst/>
          </a:prstGeom>
        </p:spPr>
        <p:txBody>
          <a:bodyPr anchor="t" anchorCtr="0">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3600" dirty="0">
                <a:solidFill>
                  <a:srgbClr val="E54800"/>
                </a:solidFill>
              </a:rPr>
              <a:t>Erectile Dysfunction</a:t>
            </a:r>
          </a:p>
        </p:txBody>
      </p:sp>
      <p:sp>
        <p:nvSpPr>
          <p:cNvPr id="5" name="Rectangle 4">
            <a:extLst>
              <a:ext uri="{FF2B5EF4-FFF2-40B4-BE49-F238E27FC236}">
                <a16:creationId xmlns:a16="http://schemas.microsoft.com/office/drawing/2014/main" xmlns="" id="{292B6D3A-E011-415C-9E1F-EDE7C173D065}"/>
              </a:ext>
            </a:extLst>
          </p:cNvPr>
          <p:cNvSpPr/>
          <p:nvPr/>
        </p:nvSpPr>
        <p:spPr>
          <a:xfrm>
            <a:off x="4571756" y="3593592"/>
            <a:ext cx="4572000" cy="1572768"/>
          </a:xfrm>
          <a:prstGeom prst="rect">
            <a:avLst/>
          </a:prstGeom>
        </p:spPr>
        <p:txBody>
          <a:bodyPr>
            <a:spAutoFit/>
          </a:bodyPr>
          <a:lstStyle/>
          <a:p>
            <a:r>
              <a:rPr lang="en-US" sz="3200" dirty="0">
                <a:solidFill>
                  <a:srgbClr val="00467F"/>
                </a:solidFill>
              </a:rPr>
              <a:t>What is it? </a:t>
            </a:r>
            <a:br>
              <a:rPr lang="en-US" sz="3200" dirty="0">
                <a:solidFill>
                  <a:srgbClr val="00467F"/>
                </a:solidFill>
              </a:rPr>
            </a:br>
            <a:r>
              <a:rPr lang="en-US" sz="3200" dirty="0">
                <a:solidFill>
                  <a:srgbClr val="00467F"/>
                </a:solidFill>
              </a:rPr>
              <a:t>Who has it? </a:t>
            </a:r>
            <a:br>
              <a:rPr lang="en-US" sz="3200" dirty="0">
                <a:solidFill>
                  <a:srgbClr val="00467F"/>
                </a:solidFill>
              </a:rPr>
            </a:br>
            <a:r>
              <a:rPr lang="en-US" sz="3200" dirty="0">
                <a:solidFill>
                  <a:srgbClr val="00467F"/>
                </a:solidFill>
              </a:rPr>
              <a:t>What causes it?</a:t>
            </a:r>
          </a:p>
        </p:txBody>
      </p:sp>
    </p:spTree>
    <p:extLst>
      <p:ext uri="{BB962C8B-B14F-4D97-AF65-F5344CB8AC3E}">
        <p14:creationId xmlns:p14="http://schemas.microsoft.com/office/powerpoint/2010/main" val="148963783"/>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Short-term Treatment Options</a:t>
            </a:r>
          </a:p>
        </p:txBody>
      </p:sp>
      <p:sp>
        <p:nvSpPr>
          <p:cNvPr id="3" name="Content Placeholder 6"/>
          <p:cNvSpPr txBox="1">
            <a:spLocks/>
          </p:cNvSpPr>
          <p:nvPr/>
        </p:nvSpPr>
        <p:spPr bwMode="auto">
          <a:xfrm>
            <a:off x="501889" y="1581912"/>
            <a:ext cx="2536944"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E54800"/>
                </a:solidFill>
              </a:rPr>
              <a:t>Behavioral modifications </a:t>
            </a:r>
          </a:p>
          <a:p>
            <a:pPr marL="182880" indent="-182880">
              <a:spcBef>
                <a:spcPts val="300"/>
              </a:spcBef>
              <a:buSzPct val="90000"/>
              <a:buFont typeface="Arial"/>
              <a:buChar char="•"/>
            </a:pPr>
            <a:r>
              <a:rPr lang="en-US" sz="1800" dirty="0">
                <a:solidFill>
                  <a:srgbClr val="00467F"/>
                </a:solidFill>
              </a:rPr>
              <a:t>Reduced fluid intake </a:t>
            </a:r>
          </a:p>
          <a:p>
            <a:pPr marL="182880" indent="-182880">
              <a:spcBef>
                <a:spcPts val="300"/>
              </a:spcBef>
              <a:buSzPct val="90000"/>
              <a:buFont typeface="Arial"/>
              <a:buChar char="•"/>
            </a:pPr>
            <a:r>
              <a:rPr lang="en-US" sz="1800" dirty="0">
                <a:solidFill>
                  <a:srgbClr val="00467F"/>
                </a:solidFill>
              </a:rPr>
              <a:t>Planned restroom breaks</a:t>
            </a:r>
          </a:p>
        </p:txBody>
      </p:sp>
      <p:sp>
        <p:nvSpPr>
          <p:cNvPr id="4" name="Content Placeholder 7"/>
          <p:cNvSpPr txBox="1">
            <a:spLocks/>
          </p:cNvSpPr>
          <p:nvPr/>
        </p:nvSpPr>
        <p:spPr bwMode="auto">
          <a:xfrm>
            <a:off x="6206263" y="1581912"/>
            <a:ext cx="2632937"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E54800"/>
                </a:solidFill>
              </a:rPr>
              <a:t>Coping</a:t>
            </a:r>
          </a:p>
          <a:p>
            <a:pPr marL="182880" indent="-182880">
              <a:spcBef>
                <a:spcPts val="300"/>
              </a:spcBef>
              <a:buSzPct val="90000"/>
              <a:buFont typeface="Arial"/>
              <a:buChar char="•"/>
            </a:pPr>
            <a:r>
              <a:rPr lang="en-US" sz="1800" dirty="0">
                <a:solidFill>
                  <a:schemeClr val="tx2"/>
                </a:solidFill>
              </a:rPr>
              <a:t>Pads</a:t>
            </a:r>
          </a:p>
          <a:p>
            <a:pPr marL="182880" indent="-182880">
              <a:spcBef>
                <a:spcPts val="300"/>
              </a:spcBef>
              <a:buSzPct val="90000"/>
              <a:buFont typeface="Arial"/>
              <a:buChar char="•"/>
            </a:pPr>
            <a:r>
              <a:rPr lang="en-US" sz="1800" dirty="0">
                <a:solidFill>
                  <a:schemeClr val="tx2"/>
                </a:solidFill>
              </a:rPr>
              <a:t>Diapers</a:t>
            </a:r>
          </a:p>
          <a:p>
            <a:pPr marL="182880" indent="-182880">
              <a:spcBef>
                <a:spcPts val="300"/>
              </a:spcBef>
              <a:buSzPct val="90000"/>
              <a:buFont typeface="Arial"/>
              <a:buChar char="•"/>
            </a:pPr>
            <a:r>
              <a:rPr lang="en-US" sz="1800" dirty="0">
                <a:solidFill>
                  <a:schemeClr val="tx2"/>
                </a:solidFill>
              </a:rPr>
              <a:t>Catheters</a:t>
            </a:r>
          </a:p>
          <a:p>
            <a:pPr marL="182880" indent="-182880">
              <a:spcBef>
                <a:spcPts val="300"/>
              </a:spcBef>
              <a:buSzPct val="90000"/>
              <a:buFont typeface="Arial"/>
              <a:buChar char="•"/>
            </a:pPr>
            <a:r>
              <a:rPr lang="en-US" sz="1800" dirty="0">
                <a:solidFill>
                  <a:schemeClr val="tx2"/>
                </a:solidFill>
              </a:rPr>
              <a:t>Penile clamps</a:t>
            </a:r>
          </a:p>
          <a:p>
            <a:pPr marL="457200" lvl="1" indent="0">
              <a:buFont typeface="Arial" panose="020B0604020202020204" pitchFamily="34" charset="0"/>
              <a:buNone/>
            </a:pPr>
            <a:endParaRPr lang="en-US" sz="2000" dirty="0"/>
          </a:p>
          <a:p>
            <a:endParaRPr lang="en-US" dirty="0"/>
          </a:p>
          <a:p>
            <a:endParaRPr lang="en-US"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3626549"/>
            <a:ext cx="1149742" cy="10679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4693349"/>
            <a:ext cx="1264355" cy="951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6200" y="3581400"/>
            <a:ext cx="902075" cy="16846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7" name="Group 16"/>
          <p:cNvGrpSpPr/>
          <p:nvPr/>
        </p:nvGrpSpPr>
        <p:grpSpPr>
          <a:xfrm>
            <a:off x="3198446" y="1617103"/>
            <a:ext cx="2855546" cy="2192897"/>
            <a:chOff x="3198446" y="1617103"/>
            <a:chExt cx="2855546" cy="2645515"/>
          </a:xfrm>
        </p:grpSpPr>
        <p:cxnSp>
          <p:nvCxnSpPr>
            <p:cNvPr id="9" name="Straight Connector 8"/>
            <p:cNvCxnSpPr/>
            <p:nvPr/>
          </p:nvCxnSpPr>
          <p:spPr>
            <a:xfrm>
              <a:off x="3198446" y="1617103"/>
              <a:ext cx="0" cy="2645515"/>
            </a:xfrm>
            <a:prstGeom prst="line">
              <a:avLst/>
            </a:prstGeom>
            <a:ln w="12700">
              <a:solidFill>
                <a:srgbClr val="E54800">
                  <a:alpha val="25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53992" y="1617103"/>
              <a:ext cx="0" cy="2645515"/>
            </a:xfrm>
            <a:prstGeom prst="line">
              <a:avLst/>
            </a:prstGeom>
            <a:ln w="12700">
              <a:solidFill>
                <a:srgbClr val="E54800">
                  <a:alpha val="25000"/>
                </a:srgbClr>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3358060" y="1581912"/>
            <a:ext cx="2536318" cy="1623521"/>
          </a:xfrm>
          <a:prstGeom prst="rect">
            <a:avLst/>
          </a:prstGeom>
        </p:spPr>
        <p:txBody>
          <a:bodyPr wrap="square">
            <a:spAutoFit/>
          </a:bodyPr>
          <a:lstStyle/>
          <a:p>
            <a:r>
              <a:rPr lang="en-US" sz="2000" dirty="0">
                <a:solidFill>
                  <a:srgbClr val="E54800"/>
                </a:solidFill>
              </a:rPr>
              <a:t>Intervention</a:t>
            </a:r>
          </a:p>
          <a:p>
            <a:pPr marL="182880" indent="-182880">
              <a:spcBef>
                <a:spcPts val="300"/>
              </a:spcBef>
              <a:buSzPct val="90000"/>
              <a:buFont typeface="Arial"/>
              <a:buChar char="•"/>
            </a:pPr>
            <a:r>
              <a:rPr lang="en-US" dirty="0">
                <a:solidFill>
                  <a:schemeClr val="tx2"/>
                </a:solidFill>
              </a:rPr>
              <a:t>Pelvic floor physical therapy </a:t>
            </a:r>
          </a:p>
          <a:p>
            <a:pPr marL="182880" indent="-182880">
              <a:spcBef>
                <a:spcPts val="300"/>
              </a:spcBef>
              <a:buSzPct val="90000"/>
              <a:buFont typeface="Arial"/>
              <a:buChar char="•"/>
            </a:pPr>
            <a:r>
              <a:rPr lang="en-US" dirty="0">
                <a:solidFill>
                  <a:schemeClr val="tx2"/>
                </a:solidFill>
              </a:rPr>
              <a:t>Kegel exercises </a:t>
            </a:r>
          </a:p>
          <a:p>
            <a:pPr marL="182880" indent="-182880">
              <a:spcBef>
                <a:spcPts val="300"/>
              </a:spcBef>
              <a:buSzPct val="90000"/>
              <a:buFont typeface="Arial"/>
              <a:buChar char="•"/>
            </a:pPr>
            <a:r>
              <a:rPr lang="en-US" dirty="0">
                <a:solidFill>
                  <a:schemeClr val="tx2"/>
                </a:solidFill>
              </a:rPr>
              <a:t>Biofeedback </a:t>
            </a:r>
          </a:p>
        </p:txBody>
      </p:sp>
    </p:spTree>
    <p:extLst>
      <p:ext uri="{BB962C8B-B14F-4D97-AF65-F5344CB8AC3E}">
        <p14:creationId xmlns:p14="http://schemas.microsoft.com/office/powerpoint/2010/main" val="77518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Long-term Treatment Options</a:t>
            </a:r>
          </a:p>
        </p:txBody>
      </p:sp>
      <p:sp>
        <p:nvSpPr>
          <p:cNvPr id="3" name="Content Placeholder 2"/>
          <p:cNvSpPr txBox="1">
            <a:spLocks/>
          </p:cNvSpPr>
          <p:nvPr/>
        </p:nvSpPr>
        <p:spPr bwMode="auto">
          <a:xfrm>
            <a:off x="234462" y="1527048"/>
            <a:ext cx="4032738" cy="428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E54800"/>
                </a:solidFill>
              </a:rPr>
              <a:t>Male Sling </a:t>
            </a:r>
          </a:p>
          <a:p>
            <a:pPr marL="182880" indent="-182880">
              <a:buSzPct val="90000"/>
              <a:buFont typeface="Arial"/>
              <a:buChar char="•"/>
            </a:pPr>
            <a:r>
              <a:rPr lang="en-US" sz="1800" dirty="0">
                <a:solidFill>
                  <a:srgbClr val="00467F"/>
                </a:solidFill>
              </a:rPr>
              <a:t>Designed to </a:t>
            </a:r>
            <a:r>
              <a:rPr lang="en-US" sz="1800" i="1" u="sng" dirty="0">
                <a:solidFill>
                  <a:srgbClr val="00467F"/>
                </a:solidFill>
              </a:rPr>
              <a:t>support</a:t>
            </a:r>
            <a:r>
              <a:rPr lang="en-US" sz="1800" i="1" dirty="0">
                <a:solidFill>
                  <a:srgbClr val="00467F"/>
                </a:solidFill>
              </a:rPr>
              <a:t> </a:t>
            </a:r>
            <a:r>
              <a:rPr lang="en-US" sz="1800" dirty="0">
                <a:solidFill>
                  <a:srgbClr val="00467F"/>
                </a:solidFill>
              </a:rPr>
              <a:t>the urethra to better control urine</a:t>
            </a:r>
            <a:r>
              <a:rPr lang="en-US" sz="1800" baseline="30000" dirty="0">
                <a:solidFill>
                  <a:srgbClr val="00467F"/>
                </a:solidFill>
              </a:rPr>
              <a:t>65</a:t>
            </a:r>
            <a:endParaRPr lang="en-US" sz="1800" dirty="0">
              <a:solidFill>
                <a:srgbClr val="00467F"/>
              </a:solidFill>
            </a:endParaRPr>
          </a:p>
          <a:p>
            <a:pPr marL="182880" indent="-182880">
              <a:buSzPct val="90000"/>
              <a:buFont typeface="Arial"/>
              <a:buChar char="•"/>
            </a:pPr>
            <a:r>
              <a:rPr lang="en-US" sz="1800" dirty="0">
                <a:solidFill>
                  <a:srgbClr val="00467F"/>
                </a:solidFill>
              </a:rPr>
              <a:t>Studies have shown it may be most appropriate for mild to moderate SUI</a:t>
            </a:r>
            <a:r>
              <a:rPr lang="en-US" sz="1800" baseline="30000" dirty="0">
                <a:solidFill>
                  <a:srgbClr val="00467F"/>
                </a:solidFill>
              </a:rPr>
              <a:t>64</a:t>
            </a:r>
            <a:endParaRPr lang="en-US" sz="1800" dirty="0">
              <a:solidFill>
                <a:srgbClr val="00467F"/>
              </a:solidFill>
            </a:endParaRPr>
          </a:p>
          <a:p>
            <a:pPr marL="182880" indent="-182880">
              <a:buSzPct val="90000"/>
              <a:buFont typeface="Arial"/>
              <a:buChar char="•"/>
            </a:pPr>
            <a:r>
              <a:rPr lang="en-US" sz="1800" dirty="0">
                <a:solidFill>
                  <a:srgbClr val="00467F"/>
                </a:solidFill>
              </a:rPr>
              <a:t>Made of soft mesh material that is completely concealed inside the body</a:t>
            </a:r>
            <a:r>
              <a:rPr lang="en-US" sz="1800" baseline="30000" dirty="0">
                <a:solidFill>
                  <a:srgbClr val="00467F"/>
                </a:solidFill>
              </a:rPr>
              <a:t>66</a:t>
            </a:r>
            <a:endParaRPr lang="en-US" sz="1800" dirty="0">
              <a:solidFill>
                <a:srgbClr val="00467F"/>
              </a:solidFill>
            </a:endParaRPr>
          </a:p>
        </p:txBody>
      </p:sp>
      <p:sp>
        <p:nvSpPr>
          <p:cNvPr id="4" name="Content Placeholder 4"/>
          <p:cNvSpPr txBox="1">
            <a:spLocks/>
          </p:cNvSpPr>
          <p:nvPr/>
        </p:nvSpPr>
        <p:spPr bwMode="auto">
          <a:xfrm>
            <a:off x="4572000" y="1527048"/>
            <a:ext cx="4280388" cy="428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E54800"/>
                </a:solidFill>
              </a:rPr>
              <a:t>Artificial Urinary Sphincter (AUS)</a:t>
            </a:r>
          </a:p>
          <a:p>
            <a:pPr marL="182880" indent="-182880">
              <a:buSzPct val="90000"/>
              <a:buFont typeface="Arial"/>
              <a:buChar char="•"/>
            </a:pPr>
            <a:r>
              <a:rPr lang="en-US" sz="1800" dirty="0">
                <a:solidFill>
                  <a:srgbClr val="00467F"/>
                </a:solidFill>
              </a:rPr>
              <a:t>Designed to </a:t>
            </a:r>
            <a:r>
              <a:rPr lang="en-US" sz="1800" i="1" u="sng" dirty="0">
                <a:solidFill>
                  <a:srgbClr val="00467F"/>
                </a:solidFill>
              </a:rPr>
              <a:t>replicate</a:t>
            </a:r>
            <a:r>
              <a:rPr lang="en-US" sz="1800" dirty="0">
                <a:solidFill>
                  <a:srgbClr val="00467F"/>
                </a:solidFill>
              </a:rPr>
              <a:t> the function of the external sphincter muscle to control urine</a:t>
            </a:r>
            <a:r>
              <a:rPr lang="en-US" sz="1800" baseline="30000" dirty="0">
                <a:solidFill>
                  <a:srgbClr val="00467F"/>
                </a:solidFill>
              </a:rPr>
              <a:t>67</a:t>
            </a:r>
            <a:endParaRPr lang="en-US" sz="1800" dirty="0">
              <a:solidFill>
                <a:srgbClr val="00467F"/>
              </a:solidFill>
            </a:endParaRPr>
          </a:p>
          <a:p>
            <a:pPr marL="182880" indent="-182880">
              <a:buSzPct val="90000"/>
              <a:buFont typeface="Arial"/>
              <a:buChar char="•"/>
            </a:pPr>
            <a:r>
              <a:rPr lang="en-US" sz="1800" dirty="0">
                <a:solidFill>
                  <a:srgbClr val="00467F"/>
                </a:solidFill>
              </a:rPr>
              <a:t>Can treat all levels of SUI</a:t>
            </a:r>
          </a:p>
          <a:p>
            <a:pPr marL="182880" indent="-182880">
              <a:buSzPct val="90000"/>
              <a:buFont typeface="Arial"/>
              <a:buChar char="•"/>
            </a:pPr>
            <a:r>
              <a:rPr lang="en-US" sz="1800" dirty="0">
                <a:solidFill>
                  <a:srgbClr val="00467F"/>
                </a:solidFill>
              </a:rPr>
              <a:t>Made from three small connected components that are completely concealed inside the body</a:t>
            </a:r>
            <a:r>
              <a:rPr lang="en-US" sz="1800" baseline="30000" dirty="0">
                <a:solidFill>
                  <a:srgbClr val="00467F"/>
                </a:solidFill>
              </a:rPr>
              <a:t>67</a:t>
            </a:r>
            <a:r>
              <a:rPr lang="en-US" sz="1800" dirty="0">
                <a:solidFill>
                  <a:srgbClr val="00467F"/>
                </a:solidFill>
              </a:rPr>
              <a:t>:</a:t>
            </a:r>
          </a:p>
          <a:p>
            <a:pPr marL="562356" lvl="1" indent="-342900">
              <a:spcBef>
                <a:spcPts val="0"/>
              </a:spcBef>
              <a:buClr>
                <a:srgbClr val="008ECD"/>
              </a:buClr>
              <a:buSzPct val="100000"/>
            </a:pPr>
            <a:r>
              <a:rPr lang="en-US" sz="1600" dirty="0">
                <a:solidFill>
                  <a:srgbClr val="008ECD"/>
                </a:solidFill>
              </a:rPr>
              <a:t>Cuff </a:t>
            </a:r>
          </a:p>
          <a:p>
            <a:pPr marL="562356" lvl="1" indent="-342900">
              <a:spcBef>
                <a:spcPts val="0"/>
              </a:spcBef>
              <a:buClr>
                <a:srgbClr val="008ECD"/>
              </a:buClr>
              <a:buSzPct val="100000"/>
            </a:pPr>
            <a:r>
              <a:rPr lang="en-US" sz="1600" dirty="0">
                <a:solidFill>
                  <a:srgbClr val="008ECD"/>
                </a:solidFill>
              </a:rPr>
              <a:t>Control Pump</a:t>
            </a:r>
          </a:p>
          <a:p>
            <a:pPr marL="562356" lvl="1" indent="-342900">
              <a:spcBef>
                <a:spcPts val="0"/>
              </a:spcBef>
              <a:buClr>
                <a:srgbClr val="008ECD"/>
              </a:buClr>
              <a:buSzPct val="100000"/>
            </a:pPr>
            <a:r>
              <a:rPr lang="en-US" sz="1600" dirty="0">
                <a:solidFill>
                  <a:srgbClr val="008ECD"/>
                </a:solidFill>
              </a:rPr>
              <a:t>Pressure Regulating Balloon </a:t>
            </a:r>
          </a:p>
        </p:txBody>
      </p:sp>
    </p:spTree>
    <p:extLst>
      <p:ext uri="{BB962C8B-B14F-4D97-AF65-F5344CB8AC3E}">
        <p14:creationId xmlns:p14="http://schemas.microsoft.com/office/powerpoint/2010/main" val="410320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Benefits of a Male Sling</a:t>
            </a:r>
          </a:p>
        </p:txBody>
      </p:sp>
      <p:sp>
        <p:nvSpPr>
          <p:cNvPr id="3" name="Content Placeholder 4"/>
          <p:cNvSpPr txBox="1">
            <a:spLocks/>
          </p:cNvSpPr>
          <p:nvPr/>
        </p:nvSpPr>
        <p:spPr bwMode="auto">
          <a:xfrm>
            <a:off x="228600" y="1527048"/>
            <a:ext cx="8686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9456" indent="-219456">
              <a:buFont typeface="Arial"/>
              <a:buChar char="•"/>
            </a:pPr>
            <a:r>
              <a:rPr lang="en-US" dirty="0">
                <a:solidFill>
                  <a:srgbClr val="00467F"/>
                </a:solidFill>
              </a:rPr>
              <a:t>Minimally invasive procedure</a:t>
            </a:r>
            <a:r>
              <a:rPr lang="en-US" baseline="30000" dirty="0">
                <a:solidFill>
                  <a:srgbClr val="00467F"/>
                </a:solidFill>
              </a:rPr>
              <a:t>70</a:t>
            </a:r>
          </a:p>
          <a:p>
            <a:pPr marL="562356" indent="-342900">
              <a:spcBef>
                <a:spcPts val="300"/>
              </a:spcBef>
              <a:buClr>
                <a:srgbClr val="008ECD"/>
              </a:buClr>
              <a:buFont typeface="Arial" panose="020B0604020202020204" pitchFamily="34" charset="0"/>
              <a:buChar char="–"/>
            </a:pPr>
            <a:r>
              <a:rPr lang="en-US" sz="1800" dirty="0">
                <a:solidFill>
                  <a:srgbClr val="008ECD"/>
                </a:solidFill>
              </a:rPr>
              <a:t>Normal activities can be resumed 1 to 2 weeks after the procedure or at the discretion of your urologist</a:t>
            </a:r>
            <a:r>
              <a:rPr lang="en-US" sz="1800" baseline="30000" dirty="0">
                <a:solidFill>
                  <a:srgbClr val="008ECD"/>
                </a:solidFill>
              </a:rPr>
              <a:t>66</a:t>
            </a:r>
            <a:endParaRPr lang="en-US" sz="1800" dirty="0">
              <a:solidFill>
                <a:srgbClr val="008ECD"/>
              </a:solidFill>
            </a:endParaRPr>
          </a:p>
          <a:p>
            <a:pPr marL="219456" indent="-219456">
              <a:spcBef>
                <a:spcPts val="1800"/>
              </a:spcBef>
              <a:buFont typeface="Arial"/>
              <a:buChar char="•"/>
            </a:pPr>
            <a:r>
              <a:rPr lang="en-US" dirty="0">
                <a:solidFill>
                  <a:srgbClr val="00467F"/>
                </a:solidFill>
              </a:rPr>
              <a:t>There is no interaction with the device, it works on its own to restore continence</a:t>
            </a:r>
            <a:r>
              <a:rPr lang="en-US" baseline="30000" dirty="0">
                <a:solidFill>
                  <a:srgbClr val="00467F"/>
                </a:solidFill>
              </a:rPr>
              <a:t>68</a:t>
            </a:r>
            <a:endParaRPr lang="en-US" dirty="0">
              <a:solidFill>
                <a:srgbClr val="00467F"/>
              </a:solidFill>
            </a:endParaRPr>
          </a:p>
          <a:p>
            <a:pPr marL="219456" indent="-219456">
              <a:spcBef>
                <a:spcPts val="1800"/>
              </a:spcBef>
              <a:buFont typeface="Arial"/>
              <a:buChar char="•"/>
            </a:pPr>
            <a:r>
              <a:rPr lang="en-US" dirty="0">
                <a:solidFill>
                  <a:srgbClr val="00467F"/>
                </a:solidFill>
              </a:rPr>
              <a:t>Can help restore normalcy and renew confidence</a:t>
            </a:r>
          </a:p>
        </p:txBody>
      </p:sp>
    </p:spTree>
    <p:extLst>
      <p:ext uri="{BB962C8B-B14F-4D97-AF65-F5344CB8AC3E}">
        <p14:creationId xmlns:p14="http://schemas.microsoft.com/office/powerpoint/2010/main" val="317795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Benefits of an Artificial Urinary Sphincter (AUS)</a:t>
            </a:r>
          </a:p>
        </p:txBody>
      </p:sp>
      <p:sp>
        <p:nvSpPr>
          <p:cNvPr id="3" name="Content Placeholder 4"/>
          <p:cNvSpPr txBox="1">
            <a:spLocks/>
          </p:cNvSpPr>
          <p:nvPr/>
        </p:nvSpPr>
        <p:spPr bwMode="auto">
          <a:xfrm>
            <a:off x="228601" y="1527048"/>
            <a:ext cx="8686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9456" indent="-219456">
              <a:spcBef>
                <a:spcPts val="1200"/>
              </a:spcBef>
              <a:buFont typeface="Arial"/>
              <a:buChar char="•"/>
            </a:pPr>
            <a:r>
              <a:rPr lang="en-US" dirty="0">
                <a:solidFill>
                  <a:srgbClr val="00467F"/>
                </a:solidFill>
              </a:rPr>
              <a:t>Mimics a healthy sphincter, allowing you to urinate when desired</a:t>
            </a:r>
            <a:r>
              <a:rPr lang="en-US" baseline="30000" dirty="0">
                <a:solidFill>
                  <a:srgbClr val="00467F"/>
                </a:solidFill>
              </a:rPr>
              <a:t>67</a:t>
            </a:r>
            <a:endParaRPr lang="en-US" dirty="0">
              <a:solidFill>
                <a:srgbClr val="00467F"/>
              </a:solidFill>
            </a:endParaRPr>
          </a:p>
          <a:p>
            <a:pPr marL="219456" indent="-219456">
              <a:spcBef>
                <a:spcPts val="1200"/>
              </a:spcBef>
              <a:buFont typeface="Arial"/>
              <a:buChar char="•"/>
            </a:pPr>
            <a:r>
              <a:rPr lang="en-US" dirty="0">
                <a:solidFill>
                  <a:srgbClr val="00467F"/>
                </a:solidFill>
              </a:rPr>
              <a:t>Offers most men with a weakened sphincter muscle the ability to achieve continence</a:t>
            </a:r>
            <a:r>
              <a:rPr lang="en-US" baseline="30000" dirty="0">
                <a:solidFill>
                  <a:srgbClr val="00467F"/>
                </a:solidFill>
              </a:rPr>
              <a:t>75</a:t>
            </a:r>
            <a:endParaRPr lang="en-US" dirty="0">
              <a:solidFill>
                <a:srgbClr val="00467F"/>
              </a:solidFill>
            </a:endParaRPr>
          </a:p>
          <a:p>
            <a:pPr marL="219456" indent="-219456">
              <a:spcBef>
                <a:spcPts val="1200"/>
              </a:spcBef>
              <a:buFont typeface="Arial"/>
              <a:buChar char="•"/>
            </a:pPr>
            <a:r>
              <a:rPr lang="en-US" dirty="0">
                <a:solidFill>
                  <a:srgbClr val="00467F"/>
                </a:solidFill>
              </a:rPr>
              <a:t>Placed entirely inside the body, it is undetectable to others </a:t>
            </a:r>
          </a:p>
        </p:txBody>
      </p:sp>
    </p:spTree>
    <p:extLst>
      <p:ext uri="{BB962C8B-B14F-4D97-AF65-F5344CB8AC3E}">
        <p14:creationId xmlns:p14="http://schemas.microsoft.com/office/powerpoint/2010/main" val="399869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Take Control and Assess Your Condition</a:t>
            </a:r>
          </a:p>
        </p:txBody>
      </p:sp>
      <p:sp>
        <p:nvSpPr>
          <p:cNvPr id="8" name="Content Placeholder 2">
            <a:extLst>
              <a:ext uri="{FF2B5EF4-FFF2-40B4-BE49-F238E27FC236}">
                <a16:creationId xmlns:a16="http://schemas.microsoft.com/office/drawing/2014/main" xmlns="" id="{423A55BB-7D06-46DC-BF97-1FF299354769}"/>
              </a:ext>
            </a:extLst>
          </p:cNvPr>
          <p:cNvSpPr txBox="1">
            <a:spLocks/>
          </p:cNvSpPr>
          <p:nvPr/>
        </p:nvSpPr>
        <p:spPr>
          <a:xfrm>
            <a:off x="457200" y="2362200"/>
            <a:ext cx="3733800" cy="25908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75000"/>
              <a:buFont typeface="LucidaGrande"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lnSpc>
                <a:spcPct val="100000"/>
              </a:lnSpc>
              <a:spcBef>
                <a:spcPts val="0"/>
              </a:spcBef>
            </a:pPr>
            <a:endParaRPr lang="en-US" sz="18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E79EA947-4684-40DC-8A5F-19BC630C716C}"/>
              </a:ext>
            </a:extLst>
          </p:cNvPr>
          <p:cNvSpPr txBox="1"/>
          <p:nvPr/>
        </p:nvSpPr>
        <p:spPr>
          <a:xfrm>
            <a:off x="304800" y="1600200"/>
            <a:ext cx="3962400" cy="2862322"/>
          </a:xfrm>
          <a:prstGeom prst="rect">
            <a:avLst/>
          </a:prstGeom>
          <a:noFill/>
        </p:spPr>
        <p:txBody>
          <a:bodyPr wrap="square" rtlCol="0">
            <a:spAutoFit/>
          </a:bodyPr>
          <a:lstStyle/>
          <a:p>
            <a:pPr>
              <a:spcBef>
                <a:spcPts val="0"/>
              </a:spcBef>
            </a:pPr>
            <a:r>
              <a:rPr lang="en-US" dirty="0">
                <a:cs typeface="Arial" panose="020B0604020202020204" pitchFamily="34" charset="0"/>
              </a:rPr>
              <a:t>If you are bothered by your leakage, take action to restore your normalcy and renew your confidence:</a:t>
            </a:r>
          </a:p>
          <a:p>
            <a:pPr marL="285750" indent="-285750">
              <a:spcBef>
                <a:spcPts val="0"/>
              </a:spcBef>
              <a:buFont typeface="Arial" panose="020B0604020202020204" pitchFamily="34" charset="0"/>
              <a:buChar char="•"/>
            </a:pPr>
            <a:r>
              <a:rPr lang="en-US" dirty="0">
                <a:cs typeface="Arial" panose="020B0604020202020204" pitchFamily="34" charset="0"/>
              </a:rPr>
              <a:t>Speak with a urologist</a:t>
            </a:r>
          </a:p>
          <a:p>
            <a:pPr marL="285750" indent="-285750">
              <a:spcBef>
                <a:spcPts val="0"/>
              </a:spcBef>
              <a:buFont typeface="Arial" panose="020B0604020202020204" pitchFamily="34" charset="0"/>
              <a:buChar char="•"/>
            </a:pPr>
            <a:r>
              <a:rPr lang="en-US" dirty="0">
                <a:cs typeface="Arial" panose="020B0604020202020204" pitchFamily="34" charset="0"/>
              </a:rPr>
              <a:t>Share your daily pad usage</a:t>
            </a:r>
          </a:p>
          <a:p>
            <a:pPr marL="285750" indent="-285750">
              <a:spcBef>
                <a:spcPts val="0"/>
              </a:spcBef>
              <a:buFont typeface="Arial" panose="020B0604020202020204" pitchFamily="34" charset="0"/>
              <a:buChar char="•"/>
            </a:pPr>
            <a:r>
              <a:rPr lang="en-US" dirty="0">
                <a:cs typeface="Arial" panose="020B0604020202020204" pitchFamily="34" charset="0"/>
              </a:rPr>
              <a:t>Keep a weekly pad journal</a:t>
            </a:r>
          </a:p>
          <a:p>
            <a:pPr>
              <a:spcBef>
                <a:spcPts val="0"/>
              </a:spcBef>
            </a:pPr>
            <a:endParaRPr lang="en-US" dirty="0">
              <a:cs typeface="Arial" panose="020B0604020202020204" pitchFamily="34" charset="0"/>
            </a:endParaRPr>
          </a:p>
          <a:p>
            <a:pPr>
              <a:spcBef>
                <a:spcPts val="0"/>
              </a:spcBef>
            </a:pPr>
            <a:r>
              <a:rPr lang="en-US" dirty="0">
                <a:cs typeface="Arial" panose="020B0604020202020204" pitchFamily="34" charset="0"/>
              </a:rPr>
              <a:t>For more information visit</a:t>
            </a:r>
          </a:p>
          <a:p>
            <a:pPr>
              <a:spcBef>
                <a:spcPts val="0"/>
              </a:spcBef>
            </a:pPr>
            <a:r>
              <a:rPr lang="en-US" dirty="0">
                <a:hlinkClick r:id="rId2"/>
              </a:rPr>
              <a:t>FixIncontinence.com</a:t>
            </a:r>
            <a:endParaRPr lang="en-US" dirty="0">
              <a:cs typeface="Arial" panose="020B0604020202020204" pitchFamily="34" charset="0"/>
            </a:endParaRPr>
          </a:p>
          <a:p>
            <a:endParaRPr lang="en-US" dirty="0"/>
          </a:p>
        </p:txBody>
      </p:sp>
      <p:sp>
        <p:nvSpPr>
          <p:cNvPr id="13" name="Footer Placeholder 4">
            <a:extLst>
              <a:ext uri="{FF2B5EF4-FFF2-40B4-BE49-F238E27FC236}">
                <a16:creationId xmlns:a16="http://schemas.microsoft.com/office/drawing/2014/main" xmlns="" id="{7A3B68E4-74B4-4D63-AB19-39269B396C18}"/>
              </a:ext>
            </a:extLst>
          </p:cNvPr>
          <p:cNvSpPr txBox="1">
            <a:spLocks/>
          </p:cNvSpPr>
          <p:nvPr/>
        </p:nvSpPr>
        <p:spPr>
          <a:xfrm>
            <a:off x="228600" y="6159497"/>
            <a:ext cx="6187278" cy="304800"/>
          </a:xfrm>
          <a:prstGeom prst="rect">
            <a:avLst/>
          </a:prstGeom>
        </p:spPr>
        <p:txBody>
          <a:bodyPr vert="horz" lIns="91440" tIns="45720" rIns="91440" bIns="91440" rtlCol="0" anchor="t" anchorCtr="0"/>
          <a:lstStyle>
            <a:defPPr>
              <a:defRPr lang="en-US"/>
            </a:defPPr>
            <a:lvl1pPr marL="0" algn="l"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bg1"/>
                </a:solidFill>
              </a:rPr>
              <a:t>FixIncontinence.com is sponsored by Boston Scientific Corporation. </a:t>
            </a:r>
          </a:p>
        </p:txBody>
      </p:sp>
      <p:pic>
        <p:nvPicPr>
          <p:cNvPr id="14" name="Content Placeholder 3">
            <a:extLst>
              <a:ext uri="{FF2B5EF4-FFF2-40B4-BE49-F238E27FC236}">
                <a16:creationId xmlns:a16="http://schemas.microsoft.com/office/drawing/2014/main" xmlns="" id="{4417F49E-D102-4BF3-9BF1-745DA07CEB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406780" y="2133600"/>
            <a:ext cx="4767346" cy="29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225858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The Male Sling and Artificial Urinary Sphincter are Surgical Procedures—Possible Risks</a:t>
            </a:r>
          </a:p>
        </p:txBody>
      </p:sp>
      <p:sp>
        <p:nvSpPr>
          <p:cNvPr id="3" name="TextBox 2">
            <a:extLst>
              <a:ext uri="{FF2B5EF4-FFF2-40B4-BE49-F238E27FC236}">
                <a16:creationId xmlns:a16="http://schemas.microsoft.com/office/drawing/2014/main" xmlns="" id="{9F2AF2A5-A39D-491D-AC8C-3D733294F6C7}"/>
              </a:ext>
            </a:extLst>
          </p:cNvPr>
          <p:cNvSpPr txBox="1"/>
          <p:nvPr/>
        </p:nvSpPr>
        <p:spPr>
          <a:xfrm>
            <a:off x="228600" y="1527048"/>
            <a:ext cx="8598089" cy="923330"/>
          </a:xfrm>
          <a:prstGeom prst="rect">
            <a:avLst/>
          </a:prstGeom>
          <a:noFill/>
        </p:spPr>
        <p:txBody>
          <a:bodyPr wrap="square" rtlCol="0">
            <a:spAutoFit/>
          </a:bodyPr>
          <a:lstStyle/>
          <a:p>
            <a:pPr defTabSz="914400">
              <a:lnSpc>
                <a:spcPct val="90000"/>
              </a:lnSpc>
              <a:spcBef>
                <a:spcPts val="600"/>
              </a:spcBef>
            </a:pPr>
            <a:r>
              <a:rPr lang="en-US" sz="2000" kern="1200" dirty="0">
                <a:solidFill>
                  <a:srgbClr val="00467F"/>
                </a:solidFill>
              </a:rPr>
              <a:t>There are risks involved with any surgery. Not all patients are candidates for a male sling or AUS. Discuss all the risks and benefits of these procedures in more detail with your doctor.</a:t>
            </a:r>
          </a:p>
        </p:txBody>
      </p:sp>
      <p:sp>
        <p:nvSpPr>
          <p:cNvPr id="4" name="Content Placeholder 4">
            <a:extLst>
              <a:ext uri="{FF2B5EF4-FFF2-40B4-BE49-F238E27FC236}">
                <a16:creationId xmlns:a16="http://schemas.microsoft.com/office/drawing/2014/main" xmlns="" id="{6F09CA86-B68B-4F69-9471-9190E3A7C7C4}"/>
              </a:ext>
            </a:extLst>
          </p:cNvPr>
          <p:cNvSpPr>
            <a:spLocks noGrp="1"/>
          </p:cNvSpPr>
          <p:nvPr/>
        </p:nvSpPr>
        <p:spPr>
          <a:xfrm>
            <a:off x="228600" y="2590800"/>
            <a:ext cx="3429000" cy="29718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tx1"/>
                </a:solidFill>
                <a:latin typeface="+mn-lt"/>
                <a:ea typeface="+mn-ea"/>
                <a:cs typeface="+mn-cs"/>
              </a:defRPr>
            </a:lvl1pPr>
            <a:lvl2pPr marL="233363" indent="-233363" algn="l" defTabSz="914400" rtl="0" eaLnBrk="1" latinLnBrk="0" hangingPunct="1">
              <a:lnSpc>
                <a:spcPct val="90000"/>
              </a:lnSpc>
              <a:spcBef>
                <a:spcPts val="500"/>
              </a:spcBef>
              <a:buClr>
                <a:schemeClr val="accent1"/>
              </a:buClr>
              <a:buSzPct val="100000"/>
              <a:buFont typeface="LucidaGrande" charset="0"/>
              <a:buChar char="▸"/>
              <a:tabLst/>
              <a:defRPr sz="1600" kern="1200">
                <a:solidFill>
                  <a:schemeClr val="tx2"/>
                </a:solidFill>
                <a:latin typeface="+mn-lt"/>
                <a:ea typeface="+mn-ea"/>
                <a:cs typeface="+mn-cs"/>
              </a:defRPr>
            </a:lvl2pPr>
            <a:lvl3pPr marL="458788" indent="-225425" algn="l" defTabSz="914400" rtl="0" eaLnBrk="1" latinLnBrk="0" hangingPunct="1">
              <a:lnSpc>
                <a:spcPct val="90000"/>
              </a:lnSpc>
              <a:spcBef>
                <a:spcPts val="500"/>
              </a:spcBef>
              <a:buClr>
                <a:schemeClr val="tx2"/>
              </a:buClr>
              <a:buFont typeface="LucidaGrande" charset="0"/>
              <a:buChar char="▸"/>
              <a:tabLst/>
              <a:defRPr sz="1200" kern="1200">
                <a:solidFill>
                  <a:schemeClr val="tx2"/>
                </a:solidFill>
                <a:latin typeface="+mn-lt"/>
                <a:ea typeface="+mn-ea"/>
                <a:cs typeface="+mn-cs"/>
              </a:defRPr>
            </a:lvl3pPr>
            <a:lvl4pPr marL="685800" indent="-233363" algn="l" defTabSz="914400" rtl="0" eaLnBrk="1" latinLnBrk="0" hangingPunct="1">
              <a:lnSpc>
                <a:spcPct val="90000"/>
              </a:lnSpc>
              <a:spcBef>
                <a:spcPts val="500"/>
              </a:spcBef>
              <a:buClr>
                <a:schemeClr val="tx2"/>
              </a:buClr>
              <a:buFont typeface="LucidaGrande" charset="0"/>
              <a:buChar char="▹"/>
              <a:tabLst/>
              <a:defRPr sz="1200" kern="1200">
                <a:solidFill>
                  <a:schemeClr val="tx2"/>
                </a:solidFill>
                <a:latin typeface="+mn-lt"/>
                <a:ea typeface="+mn-ea"/>
                <a:cs typeface="+mn-cs"/>
              </a:defRPr>
            </a:lvl4pPr>
            <a:lvl5pPr marL="919163" indent="-233363" algn="l" defTabSz="914400" rtl="0" eaLnBrk="1" latinLnBrk="0" hangingPunct="1">
              <a:lnSpc>
                <a:spcPct val="90000"/>
              </a:lnSpc>
              <a:spcBef>
                <a:spcPts val="500"/>
              </a:spcBef>
              <a:buFont typeface="Arial" panose="020B0604020202020204" pitchFamily="34" charset="0"/>
              <a:buChar char="•"/>
              <a:tabLst/>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800" b="1" kern="1200" dirty="0">
                <a:solidFill>
                  <a:srgbClr val="E54800"/>
                </a:solidFill>
              </a:rPr>
              <a:t>Male Sling</a:t>
            </a:r>
          </a:p>
          <a:p>
            <a:pPr lvl="0">
              <a:spcBef>
                <a:spcPts val="400"/>
              </a:spcBef>
            </a:pPr>
            <a:r>
              <a:rPr lang="en-US" sz="1800" b="1" kern="1200" dirty="0"/>
              <a:t>Possible side effects include, but are not limited to: </a:t>
            </a:r>
            <a:endParaRPr lang="en-US" sz="1800" kern="1200" dirty="0"/>
          </a:p>
          <a:p>
            <a:pPr lvl="1">
              <a:buFont typeface="Arial"/>
              <a:buChar char="•"/>
            </a:pPr>
            <a:r>
              <a:rPr lang="en-US" kern="1200" dirty="0"/>
              <a:t>Device failure</a:t>
            </a:r>
          </a:p>
          <a:p>
            <a:pPr lvl="1">
              <a:buFont typeface="Arial"/>
              <a:buChar char="•"/>
            </a:pPr>
            <a:r>
              <a:rPr lang="en-US" kern="1200" dirty="0"/>
              <a:t>Urinary retention</a:t>
            </a:r>
          </a:p>
          <a:p>
            <a:pPr lvl="1">
              <a:buFont typeface="Arial"/>
              <a:buChar char="•"/>
            </a:pPr>
            <a:r>
              <a:rPr lang="en-US" kern="1200" dirty="0"/>
              <a:t>Post-operative pain</a:t>
            </a:r>
          </a:p>
          <a:p>
            <a:pPr lvl="1">
              <a:buFont typeface="Arial"/>
              <a:buChar char="•"/>
            </a:pPr>
            <a:r>
              <a:rPr lang="en-US" kern="1200" dirty="0"/>
              <a:t>Irritation at the wound site</a:t>
            </a:r>
          </a:p>
          <a:p>
            <a:pPr lvl="1">
              <a:buFont typeface="Arial"/>
              <a:buChar char="•"/>
            </a:pPr>
            <a:r>
              <a:rPr lang="en-US" kern="1200" dirty="0"/>
              <a:t>Foreign body response </a:t>
            </a:r>
          </a:p>
        </p:txBody>
      </p:sp>
      <p:sp>
        <p:nvSpPr>
          <p:cNvPr id="5" name="Content Placeholder 2">
            <a:extLst>
              <a:ext uri="{FF2B5EF4-FFF2-40B4-BE49-F238E27FC236}">
                <a16:creationId xmlns:a16="http://schemas.microsoft.com/office/drawing/2014/main" xmlns="" id="{F271958B-461A-45C1-AA2B-48E0539C1695}"/>
              </a:ext>
            </a:extLst>
          </p:cNvPr>
          <p:cNvSpPr>
            <a:spLocks noGrp="1"/>
          </p:cNvSpPr>
          <p:nvPr/>
        </p:nvSpPr>
        <p:spPr>
          <a:xfrm>
            <a:off x="4572000" y="2590801"/>
            <a:ext cx="3810000" cy="3124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tx1"/>
                </a:solidFill>
                <a:latin typeface="+mn-lt"/>
                <a:ea typeface="+mn-ea"/>
                <a:cs typeface="+mn-cs"/>
              </a:defRPr>
            </a:lvl1pPr>
            <a:lvl2pPr marL="233363" indent="-233363" algn="l" defTabSz="914400" rtl="0" eaLnBrk="1" latinLnBrk="0" hangingPunct="1">
              <a:lnSpc>
                <a:spcPct val="90000"/>
              </a:lnSpc>
              <a:spcBef>
                <a:spcPts val="500"/>
              </a:spcBef>
              <a:buClr>
                <a:schemeClr val="accent1"/>
              </a:buClr>
              <a:buSzPct val="100000"/>
              <a:buFont typeface="LucidaGrande" charset="0"/>
              <a:buChar char="▸"/>
              <a:tabLst/>
              <a:defRPr sz="1600" kern="1200">
                <a:solidFill>
                  <a:schemeClr val="tx2"/>
                </a:solidFill>
                <a:latin typeface="+mn-lt"/>
                <a:ea typeface="+mn-ea"/>
                <a:cs typeface="+mn-cs"/>
              </a:defRPr>
            </a:lvl2pPr>
            <a:lvl3pPr marL="458788" indent="-225425" algn="l" defTabSz="914400" rtl="0" eaLnBrk="1" latinLnBrk="0" hangingPunct="1">
              <a:lnSpc>
                <a:spcPct val="90000"/>
              </a:lnSpc>
              <a:spcBef>
                <a:spcPts val="500"/>
              </a:spcBef>
              <a:buClr>
                <a:schemeClr val="tx2"/>
              </a:buClr>
              <a:buFont typeface="LucidaGrande" charset="0"/>
              <a:buChar char="▸"/>
              <a:tabLst/>
              <a:defRPr sz="1200" kern="1200">
                <a:solidFill>
                  <a:schemeClr val="tx2"/>
                </a:solidFill>
                <a:latin typeface="+mn-lt"/>
                <a:ea typeface="+mn-ea"/>
                <a:cs typeface="+mn-cs"/>
              </a:defRPr>
            </a:lvl3pPr>
            <a:lvl4pPr marL="685800" indent="-233363" algn="l" defTabSz="914400" rtl="0" eaLnBrk="1" latinLnBrk="0" hangingPunct="1">
              <a:lnSpc>
                <a:spcPct val="90000"/>
              </a:lnSpc>
              <a:spcBef>
                <a:spcPts val="500"/>
              </a:spcBef>
              <a:buClr>
                <a:schemeClr val="tx2"/>
              </a:buClr>
              <a:buFont typeface="LucidaGrande" charset="0"/>
              <a:buChar char="▹"/>
              <a:tabLst/>
              <a:defRPr sz="1200" kern="1200">
                <a:solidFill>
                  <a:schemeClr val="tx2"/>
                </a:solidFill>
                <a:latin typeface="+mn-lt"/>
                <a:ea typeface="+mn-ea"/>
                <a:cs typeface="+mn-cs"/>
              </a:defRPr>
            </a:lvl4pPr>
            <a:lvl5pPr marL="919163" indent="-233363" algn="l" defTabSz="914400" rtl="0" eaLnBrk="1" latinLnBrk="0" hangingPunct="1">
              <a:lnSpc>
                <a:spcPct val="90000"/>
              </a:lnSpc>
              <a:spcBef>
                <a:spcPts val="500"/>
              </a:spcBef>
              <a:buFont typeface="Arial" panose="020B0604020202020204" pitchFamily="34" charset="0"/>
              <a:buChar char="•"/>
              <a:tabLst/>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kern="1200" dirty="0">
                <a:solidFill>
                  <a:srgbClr val="E54800"/>
                </a:solidFill>
              </a:rPr>
              <a:t>Artificial Urinary Sphincter</a:t>
            </a:r>
          </a:p>
          <a:p>
            <a:pPr>
              <a:spcBef>
                <a:spcPts val="400"/>
              </a:spcBef>
            </a:pPr>
            <a:r>
              <a:rPr lang="en-US" sz="1800" b="1" kern="1200" dirty="0"/>
              <a:t>Possible side effects include,  but are not limited to: </a:t>
            </a:r>
            <a:endParaRPr lang="en-US" sz="1800" kern="1200" dirty="0"/>
          </a:p>
          <a:p>
            <a:pPr lvl="1">
              <a:buFont typeface="Arial"/>
              <a:buChar char="•"/>
            </a:pPr>
            <a:r>
              <a:rPr lang="en-US" kern="1200" dirty="0"/>
              <a:t>Device malfunction or failure, which may require revision surgery</a:t>
            </a:r>
          </a:p>
          <a:p>
            <a:pPr lvl="1">
              <a:buFont typeface="Arial"/>
              <a:buChar char="•"/>
            </a:pPr>
            <a:r>
              <a:rPr lang="en-US" kern="1200" dirty="0"/>
              <a:t>Erosion of the urethra in the cuff area </a:t>
            </a:r>
          </a:p>
          <a:p>
            <a:pPr lvl="1">
              <a:buFont typeface="Arial"/>
              <a:buChar char="•"/>
            </a:pPr>
            <a:r>
              <a:rPr lang="en-US" kern="1200" dirty="0"/>
              <a:t>Urinary retention</a:t>
            </a:r>
          </a:p>
          <a:p>
            <a:pPr lvl="1">
              <a:buFont typeface="Arial"/>
              <a:buChar char="•"/>
            </a:pPr>
            <a:r>
              <a:rPr lang="en-US" kern="1200" dirty="0"/>
              <a:t>Infection, pain and soreness</a:t>
            </a:r>
          </a:p>
        </p:txBody>
      </p:sp>
    </p:spTree>
    <p:extLst>
      <p:ext uri="{BB962C8B-B14F-4D97-AF65-F5344CB8AC3E}">
        <p14:creationId xmlns:p14="http://schemas.microsoft.com/office/powerpoint/2010/main" val="3237631288"/>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Insurance Coverage</a:t>
            </a:r>
          </a:p>
        </p:txBody>
      </p:sp>
      <p:sp>
        <p:nvSpPr>
          <p:cNvPr id="3" name="Content Placeholder 2">
            <a:extLst>
              <a:ext uri="{FF2B5EF4-FFF2-40B4-BE49-F238E27FC236}">
                <a16:creationId xmlns:a16="http://schemas.microsoft.com/office/drawing/2014/main" xmlns="" id="{D56A99FA-3770-4691-9F9D-CDAED8A2CC38}"/>
              </a:ext>
            </a:extLst>
          </p:cNvPr>
          <p:cNvSpPr>
            <a:spLocks noGrp="1"/>
          </p:cNvSpPr>
          <p:nvPr/>
        </p:nvSpPr>
        <p:spPr>
          <a:xfrm>
            <a:off x="228600" y="1527048"/>
            <a:ext cx="8305800" cy="39044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tx1"/>
                </a:solidFill>
                <a:latin typeface="+mn-lt"/>
                <a:ea typeface="+mn-ea"/>
                <a:cs typeface="+mn-cs"/>
              </a:defRPr>
            </a:lvl1pPr>
            <a:lvl2pPr marL="233363" indent="-233363" algn="l" defTabSz="914400" rtl="0" eaLnBrk="1" latinLnBrk="0" hangingPunct="1">
              <a:lnSpc>
                <a:spcPct val="90000"/>
              </a:lnSpc>
              <a:spcBef>
                <a:spcPts val="500"/>
              </a:spcBef>
              <a:buClr>
                <a:schemeClr val="accent1"/>
              </a:buClr>
              <a:buSzPct val="100000"/>
              <a:buFont typeface="LucidaGrande" charset="0"/>
              <a:buChar char="▸"/>
              <a:tabLst/>
              <a:defRPr sz="1600" kern="1200">
                <a:solidFill>
                  <a:schemeClr val="tx2"/>
                </a:solidFill>
                <a:latin typeface="+mn-lt"/>
                <a:ea typeface="+mn-ea"/>
                <a:cs typeface="+mn-cs"/>
              </a:defRPr>
            </a:lvl2pPr>
            <a:lvl3pPr marL="458788" indent="-225425" algn="l" defTabSz="914400" rtl="0" eaLnBrk="1" latinLnBrk="0" hangingPunct="1">
              <a:lnSpc>
                <a:spcPct val="90000"/>
              </a:lnSpc>
              <a:spcBef>
                <a:spcPts val="500"/>
              </a:spcBef>
              <a:buClr>
                <a:schemeClr val="tx2"/>
              </a:buClr>
              <a:buFont typeface="LucidaGrande" charset="0"/>
              <a:buChar char="▸"/>
              <a:tabLst/>
              <a:defRPr sz="1200" kern="1200">
                <a:solidFill>
                  <a:schemeClr val="tx2"/>
                </a:solidFill>
                <a:latin typeface="+mn-lt"/>
                <a:ea typeface="+mn-ea"/>
                <a:cs typeface="+mn-cs"/>
              </a:defRPr>
            </a:lvl3pPr>
            <a:lvl4pPr marL="685800" indent="-233363" algn="l" defTabSz="914400" rtl="0" eaLnBrk="1" latinLnBrk="0" hangingPunct="1">
              <a:lnSpc>
                <a:spcPct val="90000"/>
              </a:lnSpc>
              <a:spcBef>
                <a:spcPts val="500"/>
              </a:spcBef>
              <a:buClr>
                <a:schemeClr val="tx2"/>
              </a:buClr>
              <a:buFont typeface="LucidaGrande" charset="0"/>
              <a:buChar char="▹"/>
              <a:tabLst/>
              <a:defRPr sz="1200" kern="1200">
                <a:solidFill>
                  <a:schemeClr val="tx2"/>
                </a:solidFill>
                <a:latin typeface="+mn-lt"/>
                <a:ea typeface="+mn-ea"/>
                <a:cs typeface="+mn-cs"/>
              </a:defRPr>
            </a:lvl4pPr>
            <a:lvl5pPr marL="919163" indent="-233363" algn="l" defTabSz="914400" rtl="0" eaLnBrk="1" latinLnBrk="0" hangingPunct="1">
              <a:lnSpc>
                <a:spcPct val="90000"/>
              </a:lnSpc>
              <a:spcBef>
                <a:spcPts val="500"/>
              </a:spcBef>
              <a:buFont typeface="Arial" panose="020B0604020202020204" pitchFamily="34" charset="0"/>
              <a:buChar char="•"/>
              <a:tabLst/>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744" indent="-237744">
              <a:lnSpc>
                <a:spcPct val="100000"/>
              </a:lnSpc>
              <a:spcBef>
                <a:spcPts val="600"/>
              </a:spcBef>
              <a:spcAft>
                <a:spcPts val="600"/>
              </a:spcAft>
              <a:buClr>
                <a:schemeClr val="accent1"/>
              </a:buClr>
              <a:buFont typeface="Arial"/>
              <a:buChar char="•"/>
            </a:pPr>
            <a:r>
              <a:rPr lang="en-US" kern="1200" dirty="0">
                <a:latin typeface="Arial"/>
                <a:cs typeface="Arial"/>
              </a:rPr>
              <a:t>Insurance coverage cannot be guaranteed</a:t>
            </a:r>
            <a:endParaRPr lang="en-US" dirty="0"/>
          </a:p>
          <a:p>
            <a:pPr marL="237744" indent="-237744">
              <a:lnSpc>
                <a:spcPct val="100000"/>
              </a:lnSpc>
              <a:spcBef>
                <a:spcPts val="600"/>
              </a:spcBef>
              <a:spcAft>
                <a:spcPts val="600"/>
              </a:spcAft>
              <a:buClr>
                <a:schemeClr val="accent1"/>
              </a:buClr>
              <a:buFont typeface="Arial"/>
              <a:buChar char="•"/>
            </a:pPr>
            <a:r>
              <a:rPr lang="en-US" kern="1200" dirty="0"/>
              <a:t>Medicare and most private insurance companies cover a male incontinence procedures; however, individual coverage may vary </a:t>
            </a:r>
          </a:p>
          <a:p>
            <a:pPr marL="237744" indent="-237744">
              <a:lnSpc>
                <a:spcPct val="100000"/>
              </a:lnSpc>
              <a:spcBef>
                <a:spcPts val="600"/>
              </a:spcBef>
              <a:spcAft>
                <a:spcPts val="600"/>
              </a:spcAft>
              <a:buClr>
                <a:schemeClr val="accent1"/>
              </a:buClr>
              <a:buFont typeface="Arial"/>
              <a:buChar char="•"/>
            </a:pPr>
            <a:r>
              <a:rPr lang="en-US" kern="1200" dirty="0"/>
              <a:t>Work with your doctor’s office and insurance provider to check coverage levels prior to receiving treatment</a:t>
            </a:r>
          </a:p>
          <a:p>
            <a:pPr marL="342900" indent="-342900">
              <a:buClr>
                <a:schemeClr val="accent1"/>
              </a:buClr>
              <a:buFont typeface="LucidaGrande" charset="0"/>
              <a:buChar char="▸"/>
            </a:pPr>
            <a:endParaRPr lang="en-US" sz="2000" kern="1200" dirty="0">
              <a:latin typeface="Arial"/>
              <a:cs typeface="Arial"/>
            </a:endParaRPr>
          </a:p>
        </p:txBody>
      </p:sp>
    </p:spTree>
    <p:extLst>
      <p:ext uri="{BB962C8B-B14F-4D97-AF65-F5344CB8AC3E}">
        <p14:creationId xmlns:p14="http://schemas.microsoft.com/office/powerpoint/2010/main" val="2044364879"/>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600" y="46038"/>
            <a:ext cx="868680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Summary</a:t>
            </a:r>
          </a:p>
        </p:txBody>
      </p:sp>
      <p:sp>
        <p:nvSpPr>
          <p:cNvPr id="3" name="Content Placeholder 4"/>
          <p:cNvSpPr txBox="1">
            <a:spLocks/>
          </p:cNvSpPr>
          <p:nvPr/>
        </p:nvSpPr>
        <p:spPr bwMode="auto">
          <a:xfrm>
            <a:off x="228600" y="1527048"/>
            <a:ext cx="8686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9456" lvl="1" indent="-219456">
              <a:buFont typeface="Arial"/>
              <a:buChar char="•"/>
            </a:pPr>
            <a:r>
              <a:rPr lang="en-US" sz="2000" dirty="0">
                <a:solidFill>
                  <a:srgbClr val="00467F"/>
                </a:solidFill>
              </a:rPr>
              <a:t>Male SUI is a known side effect of prostate cancer treatment and other conditions</a:t>
            </a:r>
          </a:p>
          <a:p>
            <a:pPr marL="219456" lvl="1" indent="-219456">
              <a:buFont typeface="Arial"/>
              <a:buChar char="•"/>
            </a:pPr>
            <a:r>
              <a:rPr lang="en-US" sz="2000" dirty="0">
                <a:solidFill>
                  <a:srgbClr val="00467F"/>
                </a:solidFill>
              </a:rPr>
              <a:t>There are a variety of treatment options</a:t>
            </a:r>
          </a:p>
          <a:p>
            <a:pPr marL="219456" lvl="1" indent="-219456">
              <a:buFont typeface="Arial"/>
              <a:buChar char="•"/>
            </a:pPr>
            <a:r>
              <a:rPr lang="en-US" sz="2000" dirty="0">
                <a:solidFill>
                  <a:srgbClr val="00467F"/>
                </a:solidFill>
              </a:rPr>
              <a:t>Coping short-term options can be expensive over time and uncomfortable</a:t>
            </a:r>
          </a:p>
          <a:p>
            <a:pPr marL="219456" lvl="1" indent="-219456">
              <a:buFont typeface="Arial"/>
              <a:buChar char="•"/>
            </a:pPr>
            <a:r>
              <a:rPr lang="en-US" sz="2000" dirty="0">
                <a:solidFill>
                  <a:srgbClr val="00467F"/>
                </a:solidFill>
              </a:rPr>
              <a:t>A sling or artificial urinary sphincter could offer a permanent solution for male SUI</a:t>
            </a:r>
          </a:p>
          <a:p>
            <a:pPr marL="219456" lvl="1" indent="-219456">
              <a:buFont typeface="Arial"/>
              <a:buChar char="•"/>
            </a:pPr>
            <a:r>
              <a:rPr lang="en-US" sz="2000" dirty="0">
                <a:solidFill>
                  <a:srgbClr val="00467F"/>
                </a:solidFill>
              </a:rPr>
              <a:t>Talk with your urologist to understand your options</a:t>
            </a:r>
          </a:p>
        </p:txBody>
      </p:sp>
    </p:spTree>
    <p:extLst>
      <p:ext uri="{BB962C8B-B14F-4D97-AF65-F5344CB8AC3E}">
        <p14:creationId xmlns:p14="http://schemas.microsoft.com/office/powerpoint/2010/main" val="200164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bwMode="auto">
          <a:xfrm>
            <a:off x="228600" y="46038"/>
            <a:ext cx="868680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Erectile Dysfunction (ED)</a:t>
            </a:r>
          </a:p>
        </p:txBody>
      </p:sp>
      <p:sp>
        <p:nvSpPr>
          <p:cNvPr id="3" name="Content Placeholder 1">
            <a:extLst>
              <a:ext uri="{FF2B5EF4-FFF2-40B4-BE49-F238E27FC236}">
                <a16:creationId xmlns:a16="http://schemas.microsoft.com/office/drawing/2014/main" xmlns="" id="{B58BA7E8-202D-4699-9417-3B2C2B13763E}"/>
              </a:ext>
            </a:extLst>
          </p:cNvPr>
          <p:cNvSpPr txBox="1">
            <a:spLocks/>
          </p:cNvSpPr>
          <p:nvPr/>
        </p:nvSpPr>
        <p:spPr bwMode="auto">
          <a:xfrm>
            <a:off x="228600" y="1527048"/>
            <a:ext cx="8763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7744" indent="-237744">
              <a:buFont typeface="Arial" panose="020B0604020202020204" pitchFamily="34" charset="0"/>
              <a:buNone/>
            </a:pPr>
            <a:r>
              <a:rPr lang="en-US" dirty="0">
                <a:solidFill>
                  <a:srgbClr val="E54800"/>
                </a:solidFill>
              </a:rPr>
              <a:t>What is it?</a:t>
            </a:r>
          </a:p>
          <a:p>
            <a:pPr marL="237744" indent="-237744">
              <a:buFont typeface="Arial"/>
              <a:buChar char="•"/>
            </a:pPr>
            <a:r>
              <a:rPr lang="en-US" sz="1800" dirty="0">
                <a:solidFill>
                  <a:srgbClr val="00467F"/>
                </a:solidFill>
              </a:rPr>
              <a:t>The persistent inability to achieve or maintain an erection firm enough to have sexual intercourse </a:t>
            </a:r>
          </a:p>
          <a:p>
            <a:pPr marL="0" indent="0">
              <a:buNone/>
            </a:pPr>
            <a:r>
              <a:rPr lang="en-US" dirty="0">
                <a:solidFill>
                  <a:srgbClr val="E54800"/>
                </a:solidFill>
              </a:rPr>
              <a:t>How prevalent is it?</a:t>
            </a:r>
          </a:p>
          <a:p>
            <a:pPr marL="237744" indent="-237744">
              <a:buFont typeface="Arial"/>
              <a:buChar char="•"/>
            </a:pPr>
            <a:r>
              <a:rPr lang="en-US" sz="1800" dirty="0">
                <a:solidFill>
                  <a:srgbClr val="00467F"/>
                </a:solidFill>
              </a:rPr>
              <a:t>Approximately 1 in 5 American men ≥ 20 years old experience ED in their lifetime</a:t>
            </a:r>
            <a:r>
              <a:rPr lang="en-US" sz="1800" baseline="30000" dirty="0">
                <a:solidFill>
                  <a:srgbClr val="00467F"/>
                </a:solidFill>
              </a:rPr>
              <a:t>1</a:t>
            </a:r>
          </a:p>
          <a:p>
            <a:pPr marL="237744" indent="-237744">
              <a:buFont typeface="Arial"/>
              <a:buChar char="•"/>
            </a:pPr>
            <a:r>
              <a:rPr lang="en-US" sz="1800" dirty="0">
                <a:solidFill>
                  <a:srgbClr val="00467F"/>
                </a:solidFill>
              </a:rPr>
              <a:t>More than half of men over 40 have some degree of ED</a:t>
            </a:r>
            <a:r>
              <a:rPr lang="en-US" sz="1800" baseline="30000" dirty="0">
                <a:solidFill>
                  <a:srgbClr val="00467F"/>
                </a:solidFill>
              </a:rPr>
              <a:t>2</a:t>
            </a:r>
            <a:endParaRPr lang="en-US" sz="1800" dirty="0">
              <a:solidFill>
                <a:srgbClr val="00467F"/>
              </a:solidFill>
            </a:endParaRPr>
          </a:p>
          <a:p>
            <a:pPr marL="237744" indent="-237744">
              <a:buFont typeface="Arial"/>
              <a:buChar char="•"/>
            </a:pPr>
            <a:r>
              <a:rPr lang="en-US" sz="1800" dirty="0">
                <a:solidFill>
                  <a:srgbClr val="00467F"/>
                </a:solidFill>
              </a:rPr>
              <a:t>Affects approximately 39 million American men</a:t>
            </a:r>
            <a:r>
              <a:rPr lang="en-US" sz="1800" baseline="30000" dirty="0">
                <a:solidFill>
                  <a:srgbClr val="00467F"/>
                </a:solidFill>
              </a:rPr>
              <a:t>3</a:t>
            </a:r>
            <a:endParaRPr lang="en-US" sz="1800" dirty="0"/>
          </a:p>
        </p:txBody>
      </p:sp>
    </p:spTree>
    <p:extLst>
      <p:ext uri="{BB962C8B-B14F-4D97-AF65-F5344CB8AC3E}">
        <p14:creationId xmlns:p14="http://schemas.microsoft.com/office/powerpoint/2010/main" val="145812448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bwMode="auto">
          <a:xfrm>
            <a:off x="228600" y="46038"/>
            <a:ext cx="868680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Erection Process</a:t>
            </a:r>
            <a:r>
              <a:rPr lang="en-US" sz="2500" baseline="30000" dirty="0">
                <a:solidFill>
                  <a:srgbClr val="E54800"/>
                </a:solidFill>
              </a:rPr>
              <a:t>4</a:t>
            </a:r>
            <a:r>
              <a:rPr lang="en-US" sz="2500" dirty="0">
                <a:solidFill>
                  <a:srgbClr val="E54800"/>
                </a:solidFill>
              </a:rPr>
              <a:t> </a:t>
            </a:r>
          </a:p>
        </p:txBody>
      </p:sp>
      <p:sp>
        <p:nvSpPr>
          <p:cNvPr id="4" name="Content Placeholder 10">
            <a:extLst>
              <a:ext uri="{FF2B5EF4-FFF2-40B4-BE49-F238E27FC236}">
                <a16:creationId xmlns:a16="http://schemas.microsoft.com/office/drawing/2014/main" xmlns="" id="{C48CB299-2948-4744-A64F-CAB87E4E8FDF}"/>
              </a:ext>
            </a:extLst>
          </p:cNvPr>
          <p:cNvSpPr txBox="1">
            <a:spLocks/>
          </p:cNvSpPr>
          <p:nvPr/>
        </p:nvSpPr>
        <p:spPr bwMode="auto">
          <a:xfrm>
            <a:off x="228600" y="1527048"/>
            <a:ext cx="4130566"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880" indent="-182880">
              <a:buSzPct val="100000"/>
              <a:buFont typeface="Arial"/>
              <a:buChar char="•"/>
            </a:pPr>
            <a:r>
              <a:rPr lang="en-US" dirty="0">
                <a:solidFill>
                  <a:srgbClr val="00467F"/>
                </a:solidFill>
                <a:latin typeface="Arial"/>
                <a:cs typeface="Arial"/>
              </a:rPr>
              <a:t>When aroused, the nerves surrounding the penis become active</a:t>
            </a:r>
          </a:p>
          <a:p>
            <a:pPr marL="182880" indent="-182880">
              <a:buSzPct val="100000"/>
              <a:buFont typeface="Arial"/>
              <a:buChar char="•"/>
            </a:pPr>
            <a:r>
              <a:rPr lang="en-US" dirty="0">
                <a:solidFill>
                  <a:srgbClr val="00467F"/>
                </a:solidFill>
                <a:latin typeface="Arial"/>
                <a:cs typeface="Arial"/>
              </a:rPr>
              <a:t>Muscles around the arteries then relax and more blood flows into the penis </a:t>
            </a:r>
          </a:p>
          <a:p>
            <a:pPr marL="182880" indent="-182880">
              <a:buSzPct val="100000"/>
              <a:buFont typeface="Arial"/>
              <a:buChar char="•"/>
            </a:pPr>
            <a:r>
              <a:rPr lang="en-US" dirty="0">
                <a:solidFill>
                  <a:srgbClr val="00467F"/>
                </a:solidFill>
                <a:latin typeface="Arial"/>
                <a:cs typeface="Arial"/>
              </a:rPr>
              <a:t>The additional blood makes the penis stiff and hard, or erect </a:t>
            </a:r>
          </a:p>
          <a:p>
            <a:pPr marL="182880" indent="-182880">
              <a:buSzPct val="100000"/>
              <a:buFont typeface="Arial"/>
              <a:buChar char="•"/>
            </a:pPr>
            <a:r>
              <a:rPr lang="en-US" dirty="0">
                <a:solidFill>
                  <a:srgbClr val="00467F"/>
                </a:solidFill>
                <a:latin typeface="Arial"/>
                <a:cs typeface="Arial"/>
              </a:rPr>
              <a:t>This erection tightens the veins so the blood can’t leave the penis, enabling the penis to remain erect</a:t>
            </a:r>
          </a:p>
        </p:txBody>
      </p:sp>
      <p:pic>
        <p:nvPicPr>
          <p:cNvPr id="5" name="Picture 33" descr="Penis Cross section">
            <a:extLst>
              <a:ext uri="{FF2B5EF4-FFF2-40B4-BE49-F238E27FC236}">
                <a16:creationId xmlns:a16="http://schemas.microsoft.com/office/drawing/2014/main" xmlns="" id="{D0FB190A-7DFD-4155-9A2E-DE5012A3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21799" y="1497549"/>
            <a:ext cx="3380884" cy="190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DAC90819-54CF-49DC-B97A-740C0EA938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86748" y="3876153"/>
            <a:ext cx="1714110" cy="1529813"/>
          </a:xfrm>
          <a:prstGeom prst="rect">
            <a:avLst/>
          </a:prstGeom>
          <a:ln>
            <a:noFill/>
          </a:ln>
        </p:spPr>
      </p:pic>
      <p:pic>
        <p:nvPicPr>
          <p:cNvPr id="8" name="Picture 7">
            <a:extLst>
              <a:ext uri="{FF2B5EF4-FFF2-40B4-BE49-F238E27FC236}">
                <a16:creationId xmlns:a16="http://schemas.microsoft.com/office/drawing/2014/main" xmlns="" id="{C256B58F-355C-46BF-8CB7-FFDAF26004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99294" y="3964370"/>
            <a:ext cx="1754425" cy="1441597"/>
          </a:xfrm>
          <a:prstGeom prst="rect">
            <a:avLst/>
          </a:prstGeom>
          <a:ln>
            <a:noFill/>
          </a:ln>
        </p:spPr>
      </p:pic>
      <p:sp>
        <p:nvSpPr>
          <p:cNvPr id="9" name="TextBox 8">
            <a:extLst>
              <a:ext uri="{FF2B5EF4-FFF2-40B4-BE49-F238E27FC236}">
                <a16:creationId xmlns:a16="http://schemas.microsoft.com/office/drawing/2014/main" xmlns="" id="{AA32A2C3-9CB6-46BD-90B8-0C26C512C9E8}"/>
              </a:ext>
            </a:extLst>
          </p:cNvPr>
          <p:cNvSpPr txBox="1"/>
          <p:nvPr/>
        </p:nvSpPr>
        <p:spPr>
          <a:xfrm>
            <a:off x="5121799" y="3471446"/>
            <a:ext cx="1238058" cy="338554"/>
          </a:xfrm>
          <a:prstGeom prst="rect">
            <a:avLst/>
          </a:prstGeom>
          <a:noFill/>
        </p:spPr>
        <p:txBody>
          <a:bodyPr wrap="square" rtlCol="0">
            <a:spAutoFit/>
          </a:bodyPr>
          <a:lstStyle/>
          <a:p>
            <a:pPr algn="ctr"/>
            <a:r>
              <a:rPr lang="en-US" sz="1600" dirty="0">
                <a:solidFill>
                  <a:srgbClr val="50565C"/>
                </a:solidFill>
              </a:rPr>
              <a:t>Flaccid</a:t>
            </a:r>
          </a:p>
        </p:txBody>
      </p:sp>
      <p:sp>
        <p:nvSpPr>
          <p:cNvPr id="10" name="TextBox 9">
            <a:extLst>
              <a:ext uri="{FF2B5EF4-FFF2-40B4-BE49-F238E27FC236}">
                <a16:creationId xmlns:a16="http://schemas.microsoft.com/office/drawing/2014/main" xmlns="" id="{6E06E8A0-D87D-4AE3-9140-394A6AD4822E}"/>
              </a:ext>
            </a:extLst>
          </p:cNvPr>
          <p:cNvSpPr txBox="1"/>
          <p:nvPr/>
        </p:nvSpPr>
        <p:spPr>
          <a:xfrm>
            <a:off x="7115271" y="3471446"/>
            <a:ext cx="1238058" cy="338554"/>
          </a:xfrm>
          <a:prstGeom prst="rect">
            <a:avLst/>
          </a:prstGeom>
          <a:noFill/>
        </p:spPr>
        <p:txBody>
          <a:bodyPr wrap="square" rtlCol="0">
            <a:spAutoFit/>
          </a:bodyPr>
          <a:lstStyle/>
          <a:p>
            <a:pPr algn="ctr"/>
            <a:r>
              <a:rPr lang="en-US" sz="1600" dirty="0">
                <a:solidFill>
                  <a:srgbClr val="50565C"/>
                </a:solidFill>
              </a:rPr>
              <a:t>Erect</a:t>
            </a:r>
          </a:p>
        </p:txBody>
      </p:sp>
    </p:spTree>
    <p:extLst>
      <p:ext uri="{BB962C8B-B14F-4D97-AF65-F5344CB8AC3E}">
        <p14:creationId xmlns:p14="http://schemas.microsoft.com/office/powerpoint/2010/main" val="115717085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bwMode="auto">
          <a:xfrm>
            <a:off x="228600" y="46038"/>
            <a:ext cx="868680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500" dirty="0">
                <a:solidFill>
                  <a:srgbClr val="E54800"/>
                </a:solidFill>
              </a:rPr>
              <a:t>Causes and Comorbidities Associated with ED</a:t>
            </a:r>
            <a:r>
              <a:rPr lang="en-US" sz="2500" baseline="30000" dirty="0">
                <a:solidFill>
                  <a:srgbClr val="E54800"/>
                </a:solidFill>
              </a:rPr>
              <a:t>5</a:t>
            </a:r>
          </a:p>
        </p:txBody>
      </p:sp>
      <p:sp>
        <p:nvSpPr>
          <p:cNvPr id="3" name="Content Placeholder 2">
            <a:extLst>
              <a:ext uri="{FF2B5EF4-FFF2-40B4-BE49-F238E27FC236}">
                <a16:creationId xmlns:a16="http://schemas.microsoft.com/office/drawing/2014/main" xmlns="" id="{702CC38D-330F-43C8-9497-E6F53DDC5E51}"/>
              </a:ext>
            </a:extLst>
          </p:cNvPr>
          <p:cNvSpPr txBox="1">
            <a:spLocks/>
          </p:cNvSpPr>
          <p:nvPr/>
        </p:nvSpPr>
        <p:spPr bwMode="auto">
          <a:xfrm>
            <a:off x="205673" y="1752600"/>
            <a:ext cx="4282966"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4B0B71"/>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4B0B71"/>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4B0B71"/>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4B0B7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7000"/>
              </a:lnSpc>
              <a:buFont typeface="Arial" panose="020B0604020202020204" pitchFamily="34" charset="0"/>
              <a:buNone/>
            </a:pPr>
            <a:r>
              <a:rPr lang="en-US" b="1" dirty="0">
                <a:solidFill>
                  <a:srgbClr val="E54800"/>
                </a:solidFill>
                <a:latin typeface="Arial" panose="020B0604020202020204" pitchFamily="34" charset="0"/>
                <a:cs typeface="Arial" panose="020B0604020202020204" pitchFamily="34" charset="0"/>
              </a:rPr>
              <a:t>Correlates positively </a:t>
            </a:r>
            <a:br>
              <a:rPr lang="en-US" b="1" dirty="0">
                <a:solidFill>
                  <a:srgbClr val="E54800"/>
                </a:solidFill>
                <a:latin typeface="Arial" panose="020B0604020202020204" pitchFamily="34" charset="0"/>
                <a:cs typeface="Arial" panose="020B0604020202020204" pitchFamily="34" charset="0"/>
              </a:rPr>
            </a:br>
            <a:r>
              <a:rPr lang="en-US" b="1" dirty="0">
                <a:solidFill>
                  <a:srgbClr val="E54800"/>
                </a:solidFill>
                <a:latin typeface="Arial" panose="020B0604020202020204" pitchFamily="34" charset="0"/>
                <a:cs typeface="Arial" panose="020B0604020202020204" pitchFamily="34" charset="0"/>
              </a:rPr>
              <a:t>with overall poor health</a:t>
            </a:r>
          </a:p>
          <a:p>
            <a:pPr marL="0" indent="0">
              <a:spcBef>
                <a:spcPts val="1800"/>
              </a:spcBef>
              <a:buFont typeface="Arial" panose="020B0604020202020204" pitchFamily="34" charset="0"/>
              <a:buNone/>
            </a:pPr>
            <a:r>
              <a:rPr lang="en-US" sz="1800" dirty="0">
                <a:solidFill>
                  <a:srgbClr val="E54800"/>
                </a:solidFill>
                <a:latin typeface="Arial" panose="020B0604020202020204" pitchFamily="34" charset="0"/>
                <a:cs typeface="Arial" panose="020B0604020202020204" pitchFamily="34" charset="0"/>
              </a:rPr>
              <a:t>Top three physical causes are:</a:t>
            </a:r>
          </a:p>
          <a:p>
            <a:pPr marL="182880" indent="-182880">
              <a:buFont typeface="Arial"/>
              <a:buChar char="•"/>
            </a:pPr>
            <a:r>
              <a:rPr lang="en-US" sz="1600" dirty="0">
                <a:solidFill>
                  <a:srgbClr val="00467F"/>
                </a:solidFill>
                <a:latin typeface="Arial" panose="020B0604020202020204" pitchFamily="34" charset="0"/>
                <a:cs typeface="Arial" panose="020B0604020202020204" pitchFamily="34" charset="0"/>
              </a:rPr>
              <a:t>Vascular </a:t>
            </a:r>
          </a:p>
          <a:p>
            <a:pPr marL="182880" indent="-182880">
              <a:buFont typeface="Arial"/>
              <a:buChar char="•"/>
            </a:pPr>
            <a:r>
              <a:rPr lang="en-US" sz="1600" dirty="0">
                <a:solidFill>
                  <a:srgbClr val="00467F"/>
                </a:solidFill>
                <a:latin typeface="Arial" panose="020B0604020202020204" pitchFamily="34" charset="0"/>
                <a:cs typeface="Arial" panose="020B0604020202020204" pitchFamily="34" charset="0"/>
              </a:rPr>
              <a:t>Diabetes </a:t>
            </a:r>
          </a:p>
          <a:p>
            <a:pPr marL="182880" indent="-182880">
              <a:buFont typeface="Arial"/>
              <a:buChar char="•"/>
            </a:pPr>
            <a:r>
              <a:rPr lang="en-US" sz="1600" dirty="0">
                <a:solidFill>
                  <a:srgbClr val="00467F"/>
                </a:solidFill>
                <a:latin typeface="Arial" panose="020B0604020202020204" pitchFamily="34" charset="0"/>
                <a:cs typeface="Arial" panose="020B0604020202020204" pitchFamily="34" charset="0"/>
              </a:rPr>
              <a:t>Medication</a:t>
            </a:r>
          </a:p>
          <a:p>
            <a:pPr marL="0" indent="0">
              <a:buClr>
                <a:schemeClr val="accent1"/>
              </a:buClr>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lnSpc>
                <a:spcPct val="110000"/>
              </a:lnSpc>
              <a:spcBef>
                <a:spcPts val="0"/>
              </a:spcBef>
              <a:buFont typeface="Arial" panose="020B0604020202020204" pitchFamily="34" charset="0"/>
              <a:buNone/>
            </a:pPr>
            <a:r>
              <a:rPr lang="en-US" sz="1800" dirty="0">
                <a:solidFill>
                  <a:srgbClr val="E54800"/>
                </a:solidFill>
                <a:latin typeface="Arial" panose="020B0604020202020204" pitchFamily="34" charset="0"/>
                <a:cs typeface="Arial" panose="020B0604020202020204" pitchFamily="34" charset="0"/>
              </a:rPr>
              <a:t>Can be a result of or precursor to:</a:t>
            </a:r>
          </a:p>
          <a:p>
            <a:pPr marL="182880" indent="-182880">
              <a:buFont typeface="Arial"/>
              <a:buChar char="•"/>
            </a:pPr>
            <a:r>
              <a:rPr lang="en-US" sz="1600" dirty="0">
                <a:solidFill>
                  <a:srgbClr val="00467F"/>
                </a:solidFill>
                <a:latin typeface="Arial" panose="020B0604020202020204" pitchFamily="34" charset="0"/>
                <a:cs typeface="Arial" panose="020B0604020202020204" pitchFamily="34" charset="0"/>
              </a:rPr>
              <a:t>Prostate cancer treatment</a:t>
            </a:r>
          </a:p>
          <a:p>
            <a:pPr marL="182880" indent="-182880">
              <a:buFont typeface="Arial"/>
              <a:buChar char="•"/>
            </a:pPr>
            <a:r>
              <a:rPr lang="en-US" sz="1600" dirty="0">
                <a:solidFill>
                  <a:srgbClr val="00467F"/>
                </a:solidFill>
                <a:latin typeface="Arial" panose="020B0604020202020204" pitchFamily="34" charset="0"/>
                <a:cs typeface="Arial" panose="020B0604020202020204" pitchFamily="34" charset="0"/>
              </a:rPr>
              <a:t>Diabetes</a:t>
            </a:r>
          </a:p>
          <a:p>
            <a:pPr marL="182880" indent="-182880">
              <a:buFont typeface="Arial"/>
              <a:buChar char="•"/>
            </a:pPr>
            <a:r>
              <a:rPr lang="en-US" sz="1600" dirty="0">
                <a:solidFill>
                  <a:srgbClr val="00467F"/>
                </a:solidFill>
                <a:latin typeface="Arial" panose="020B0604020202020204" pitchFamily="34" charset="0"/>
                <a:cs typeface="Arial" panose="020B0604020202020204" pitchFamily="34" charset="0"/>
              </a:rPr>
              <a:t>Heart disease</a:t>
            </a:r>
          </a:p>
        </p:txBody>
      </p:sp>
      <p:pic>
        <p:nvPicPr>
          <p:cNvPr id="4" name="Picture 3" descr="causes and comorbidities pie chat_blues.png">
            <a:extLst>
              <a:ext uri="{FF2B5EF4-FFF2-40B4-BE49-F238E27FC236}">
                <a16:creationId xmlns:a16="http://schemas.microsoft.com/office/drawing/2014/main" xmlns="" id="{2590FD77-D510-4B3E-802C-C99383C59E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3048" y="1828800"/>
            <a:ext cx="5017587" cy="3441040"/>
          </a:xfrm>
          <a:prstGeom prst="rect">
            <a:avLst/>
          </a:prstGeom>
        </p:spPr>
      </p:pic>
    </p:spTree>
    <p:extLst>
      <p:ext uri="{BB962C8B-B14F-4D97-AF65-F5344CB8AC3E}">
        <p14:creationId xmlns:p14="http://schemas.microsoft.com/office/powerpoint/2010/main" val="28672458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A849348A-8307-E541-89E8-093428C85C8A}"/>
              </a:ext>
            </a:extLst>
          </p:cNvPr>
          <p:cNvSpPr txBox="1">
            <a:spLocks/>
          </p:cNvSpPr>
          <p:nvPr/>
        </p:nvSpPr>
        <p:spPr>
          <a:xfrm>
            <a:off x="228600" y="3352800"/>
            <a:ext cx="8915400" cy="2209800"/>
          </a:xfrm>
          <a:prstGeom prst="rect">
            <a:avLst/>
          </a:prstGeom>
        </p:spPr>
        <p:txBody>
          <a:bodyPr anchor="ctr" anchorCtr="0">
            <a:normAutofit/>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3600" dirty="0">
                <a:solidFill>
                  <a:srgbClr val="E54800"/>
                </a:solidFill>
              </a:rPr>
              <a:t>Erectile Dysfunction and </a:t>
            </a:r>
          </a:p>
          <a:p>
            <a:r>
              <a:rPr lang="en-US" sz="3600" dirty="0">
                <a:solidFill>
                  <a:srgbClr val="E54800"/>
                </a:solidFill>
              </a:rPr>
              <a:t>Prostate Cancer Treatment</a:t>
            </a:r>
          </a:p>
          <a:p>
            <a:endParaRPr lang="en-US" sz="2600" dirty="0">
              <a:solidFill>
                <a:srgbClr val="E54800"/>
              </a:solidFill>
            </a:endParaRPr>
          </a:p>
        </p:txBody>
      </p:sp>
      <p:sp>
        <p:nvSpPr>
          <p:cNvPr id="4" name="Rectangle 3">
            <a:extLst>
              <a:ext uri="{FF2B5EF4-FFF2-40B4-BE49-F238E27FC236}">
                <a16:creationId xmlns:a16="http://schemas.microsoft.com/office/drawing/2014/main" xmlns="" id="{D1CCD051-8ABC-4F5F-97D8-0D870C85EF65}"/>
              </a:ext>
            </a:extLst>
          </p:cNvPr>
          <p:cNvSpPr/>
          <p:nvPr/>
        </p:nvSpPr>
        <p:spPr>
          <a:xfrm>
            <a:off x="7798760" y="13493"/>
            <a:ext cx="1345240" cy="261610"/>
          </a:xfrm>
          <a:prstGeom prst="rect">
            <a:avLst/>
          </a:prstGeom>
        </p:spPr>
        <p:txBody>
          <a:bodyPr wrap="none">
            <a:spAutoFit/>
          </a:bodyPr>
          <a:lstStyle/>
          <a:p>
            <a:pPr algn="r"/>
            <a:r>
              <a:rPr lang="en-US" sz="1100" dirty="0">
                <a:solidFill>
                  <a:schemeClr val="bg1"/>
                </a:solidFill>
              </a:rPr>
              <a:t>OPTIONAL SLIDE</a:t>
            </a:r>
          </a:p>
        </p:txBody>
      </p:sp>
    </p:spTree>
    <p:extLst>
      <p:ext uri="{BB962C8B-B14F-4D97-AF65-F5344CB8AC3E}">
        <p14:creationId xmlns:p14="http://schemas.microsoft.com/office/powerpoint/2010/main" val="13330165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bwMode="auto">
          <a:xfrm>
            <a:off x="228600" y="46038"/>
            <a:ext cx="906780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450" dirty="0">
                <a:solidFill>
                  <a:srgbClr val="E54800"/>
                </a:solidFill>
              </a:rPr>
              <a:t>Erectile Dysfunction as a Result of Prostate Cancer Treatment</a:t>
            </a:r>
            <a:endParaRPr lang="en-US" sz="2450" baseline="30000" dirty="0">
              <a:solidFill>
                <a:srgbClr val="E54800"/>
              </a:solidFill>
            </a:endParaRPr>
          </a:p>
        </p:txBody>
      </p:sp>
      <p:sp>
        <p:nvSpPr>
          <p:cNvPr id="8" name="Rectangle 7">
            <a:extLst>
              <a:ext uri="{FF2B5EF4-FFF2-40B4-BE49-F238E27FC236}">
                <a16:creationId xmlns:a16="http://schemas.microsoft.com/office/drawing/2014/main" xmlns="" id="{1FF87799-FB9E-4457-8051-09CCC2AC2833}"/>
              </a:ext>
            </a:extLst>
          </p:cNvPr>
          <p:cNvSpPr/>
          <p:nvPr/>
        </p:nvSpPr>
        <p:spPr>
          <a:xfrm>
            <a:off x="7798760" y="13493"/>
            <a:ext cx="1345240" cy="261610"/>
          </a:xfrm>
          <a:prstGeom prst="rect">
            <a:avLst/>
          </a:prstGeom>
        </p:spPr>
        <p:txBody>
          <a:bodyPr wrap="none">
            <a:spAutoFit/>
          </a:bodyPr>
          <a:lstStyle/>
          <a:p>
            <a:pPr algn="r"/>
            <a:r>
              <a:rPr lang="en-US" sz="1100" dirty="0">
                <a:solidFill>
                  <a:srgbClr val="000000"/>
                </a:solidFill>
              </a:rPr>
              <a:t>OPTIONAL SLIDE</a:t>
            </a:r>
          </a:p>
        </p:txBody>
      </p:sp>
      <p:sp>
        <p:nvSpPr>
          <p:cNvPr id="6" name="Content Placeholder 4">
            <a:extLst>
              <a:ext uri="{FF2B5EF4-FFF2-40B4-BE49-F238E27FC236}">
                <a16:creationId xmlns:a16="http://schemas.microsoft.com/office/drawing/2014/main" xmlns="" id="{56518566-B761-4DA9-8CFC-0D3AC07DFFB5}"/>
              </a:ext>
            </a:extLst>
          </p:cNvPr>
          <p:cNvSpPr txBox="1">
            <a:spLocks/>
          </p:cNvSpPr>
          <p:nvPr/>
        </p:nvSpPr>
        <p:spPr>
          <a:xfrm>
            <a:off x="228600" y="1527048"/>
            <a:ext cx="3962400" cy="4351338"/>
          </a:xfrm>
          <a:prstGeom prst="rect">
            <a:avLst/>
          </a:prstGeom>
        </p:spPr>
        <p:txBody>
          <a:bodyPr>
            <a:noAutofit/>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E54800"/>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E54800"/>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E54800"/>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E54800"/>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E548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1"/>
              </a:buClr>
              <a:buFont typeface="Arial"/>
              <a:buChar char="•"/>
            </a:pPr>
            <a:r>
              <a:rPr lang="en-US" sz="1800" dirty="0">
                <a:solidFill>
                  <a:schemeClr val="tx2"/>
                </a:solidFill>
              </a:rPr>
              <a:t>The nerves that provide stimulation for an erection lie very close to the prostate and may be injured during prostate cancer treatmment</a:t>
            </a:r>
            <a:r>
              <a:rPr lang="en-US" sz="1800" baseline="30000" dirty="0">
                <a:solidFill>
                  <a:schemeClr val="tx2"/>
                </a:solidFill>
              </a:rPr>
              <a:t>22</a:t>
            </a:r>
          </a:p>
          <a:p>
            <a:pPr>
              <a:buClr>
                <a:schemeClr val="accent1"/>
              </a:buClr>
              <a:buFont typeface="Arial"/>
              <a:buChar char="•"/>
            </a:pPr>
            <a:r>
              <a:rPr lang="en-US" sz="1800" dirty="0">
                <a:solidFill>
                  <a:schemeClr val="tx2"/>
                </a:solidFill>
              </a:rPr>
              <a:t>Prostate cancer treatments can affect a man’s ability to get an erection on a temporary or permanent basis</a:t>
            </a:r>
            <a:r>
              <a:rPr lang="en-US" sz="1800" baseline="30000" dirty="0">
                <a:solidFill>
                  <a:schemeClr val="tx2"/>
                </a:solidFill>
              </a:rPr>
              <a:t>22</a:t>
            </a:r>
          </a:p>
          <a:p>
            <a:pPr marL="0" indent="0">
              <a:buClr>
                <a:schemeClr val="accent1"/>
              </a:buClr>
              <a:buNone/>
            </a:pPr>
            <a:endParaRPr lang="en-US" sz="1800" dirty="0">
              <a:solidFill>
                <a:schemeClr val="tx2"/>
              </a:solidFill>
            </a:endParaRPr>
          </a:p>
        </p:txBody>
      </p:sp>
      <p:pic>
        <p:nvPicPr>
          <p:cNvPr id="5" name="Picture 6" descr="C:\Users\eisenha\Pictures\MH Illustrations\Prostate pre op labled.jpg">
            <a:extLst>
              <a:ext uri="{FF2B5EF4-FFF2-40B4-BE49-F238E27FC236}">
                <a16:creationId xmlns:a16="http://schemas.microsoft.com/office/drawing/2014/main" xmlns="" id="{B919A4B8-AB37-45ED-82A9-0A13BAF6E0C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56357" y="1542997"/>
            <a:ext cx="2500806" cy="19075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eisenha\Pictures\MH Illustrations\Prostate post op labled.jpg">
            <a:extLst>
              <a:ext uri="{FF2B5EF4-FFF2-40B4-BE49-F238E27FC236}">
                <a16:creationId xmlns:a16="http://schemas.microsoft.com/office/drawing/2014/main" xmlns="" id="{4CD5EA4E-304E-4178-993C-5911EA6B36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6357" y="3581400"/>
            <a:ext cx="2527749" cy="208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87228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bwMode="auto">
          <a:xfrm>
            <a:off x="228600" y="46038"/>
            <a:ext cx="906780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kern="1200" dirty="0">
                <a:solidFill>
                  <a:srgbClr val="4B0B7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3200">
                <a:solidFill>
                  <a:srgbClr val="4B0B71"/>
                </a:solidFill>
                <a:latin typeface="Arial" panose="020B0604020202020204" pitchFamily="34" charset="0"/>
                <a:cs typeface="Arial" panose="020B0604020202020204" pitchFamily="34" charset="0"/>
              </a:defRPr>
            </a:lvl9pPr>
          </a:lstStyle>
          <a:p>
            <a:r>
              <a:rPr lang="en-US" sz="2450" dirty="0">
                <a:solidFill>
                  <a:srgbClr val="E54800"/>
                </a:solidFill>
              </a:rPr>
              <a:t>Sexual Dysfunction After Prostate Cancer Treatment</a:t>
            </a:r>
            <a:endParaRPr lang="en-US" sz="2450" baseline="30000" dirty="0">
              <a:solidFill>
                <a:srgbClr val="E54800"/>
              </a:solidFill>
            </a:endParaRPr>
          </a:p>
        </p:txBody>
      </p:sp>
      <p:sp>
        <p:nvSpPr>
          <p:cNvPr id="8" name="Rectangle 7">
            <a:extLst>
              <a:ext uri="{FF2B5EF4-FFF2-40B4-BE49-F238E27FC236}">
                <a16:creationId xmlns:a16="http://schemas.microsoft.com/office/drawing/2014/main" xmlns="" id="{1FF87799-FB9E-4457-8051-09CCC2AC2833}"/>
              </a:ext>
            </a:extLst>
          </p:cNvPr>
          <p:cNvSpPr/>
          <p:nvPr/>
        </p:nvSpPr>
        <p:spPr>
          <a:xfrm>
            <a:off x="7798760" y="13493"/>
            <a:ext cx="1345240" cy="261610"/>
          </a:xfrm>
          <a:prstGeom prst="rect">
            <a:avLst/>
          </a:prstGeom>
        </p:spPr>
        <p:txBody>
          <a:bodyPr wrap="none">
            <a:spAutoFit/>
          </a:bodyPr>
          <a:lstStyle/>
          <a:p>
            <a:pPr algn="r"/>
            <a:r>
              <a:rPr lang="en-US" sz="1100" dirty="0">
                <a:solidFill>
                  <a:srgbClr val="000000"/>
                </a:solidFill>
              </a:rPr>
              <a:t>OPTIONAL SLIDE</a:t>
            </a:r>
          </a:p>
        </p:txBody>
      </p:sp>
      <p:sp>
        <p:nvSpPr>
          <p:cNvPr id="5" name="Rectangle 4">
            <a:extLst>
              <a:ext uri="{FF2B5EF4-FFF2-40B4-BE49-F238E27FC236}">
                <a16:creationId xmlns:a16="http://schemas.microsoft.com/office/drawing/2014/main" xmlns="" id="{35766698-6EAC-469B-B2AC-5C854C2910C3}"/>
              </a:ext>
            </a:extLst>
          </p:cNvPr>
          <p:cNvSpPr/>
          <p:nvPr/>
        </p:nvSpPr>
        <p:spPr>
          <a:xfrm>
            <a:off x="0" y="1295401"/>
            <a:ext cx="9144000" cy="2514600"/>
          </a:xfrm>
          <a:prstGeom prst="rect">
            <a:avLst/>
          </a:prstGeom>
          <a:solidFill>
            <a:srgbClr val="008ECD"/>
          </a:solidFill>
          <a:ln>
            <a:solidFill>
              <a:srgbClr val="008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98174C07-71F8-4624-95C3-4BE04C0DCEB5}"/>
              </a:ext>
            </a:extLst>
          </p:cNvPr>
          <p:cNvSpPr/>
          <p:nvPr/>
        </p:nvSpPr>
        <p:spPr>
          <a:xfrm>
            <a:off x="-1" y="3810001"/>
            <a:ext cx="4585647" cy="2133600"/>
          </a:xfrm>
          <a:prstGeom prst="rect">
            <a:avLst/>
          </a:prstGeom>
          <a:solidFill>
            <a:srgbClr val="737F8B"/>
          </a:solidFill>
          <a:ln>
            <a:solidFill>
              <a:srgbClr val="73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520F3A74-EC10-4EEA-BAE6-B2B917C33750}"/>
              </a:ext>
            </a:extLst>
          </p:cNvPr>
          <p:cNvSpPr/>
          <p:nvPr/>
        </p:nvSpPr>
        <p:spPr>
          <a:xfrm>
            <a:off x="4572000" y="3810001"/>
            <a:ext cx="4572001" cy="2133600"/>
          </a:xfrm>
          <a:prstGeom prst="rect">
            <a:avLst/>
          </a:prstGeom>
          <a:solidFill>
            <a:srgbClr val="00467F"/>
          </a:solidFill>
          <a:ln>
            <a:solidFill>
              <a:srgbClr val="004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06085CED-59AA-4DDB-ACFF-846B863F750F}"/>
              </a:ext>
            </a:extLst>
          </p:cNvPr>
          <p:cNvSpPr/>
          <p:nvPr/>
        </p:nvSpPr>
        <p:spPr>
          <a:xfrm>
            <a:off x="1182225" y="4032990"/>
            <a:ext cx="3430002" cy="1754326"/>
          </a:xfrm>
          <a:prstGeom prst="rect">
            <a:avLst/>
          </a:prstGeom>
        </p:spPr>
        <p:txBody>
          <a:bodyPr wrap="square">
            <a:spAutoFit/>
          </a:bodyPr>
          <a:lstStyle/>
          <a:p>
            <a:r>
              <a:rPr lang="en-US" dirty="0">
                <a:solidFill>
                  <a:schemeClr val="bg1"/>
                </a:solidFill>
              </a:rPr>
              <a:t>Erectile dysfunction as a result of prostate cancer surgery, robot-assisted radical prostatectomy (RARP),</a:t>
            </a:r>
          </a:p>
          <a:p>
            <a:r>
              <a:rPr lang="en-US" i="1" dirty="0">
                <a:solidFill>
                  <a:schemeClr val="bg1"/>
                </a:solidFill>
              </a:rPr>
              <a:t>10–46% of men 1 year after surgery had ED</a:t>
            </a:r>
            <a:r>
              <a:rPr lang="en-US" b="1" i="1" baseline="30000" dirty="0">
                <a:solidFill>
                  <a:schemeClr val="bg1"/>
                </a:solidFill>
              </a:rPr>
              <a:t>24</a:t>
            </a:r>
            <a:r>
              <a:rPr lang="en-US" i="1" dirty="0">
                <a:solidFill>
                  <a:schemeClr val="bg1"/>
                </a:solidFill>
              </a:rPr>
              <a:t> </a:t>
            </a:r>
          </a:p>
        </p:txBody>
      </p:sp>
      <p:pic>
        <p:nvPicPr>
          <p:cNvPr id="13" name="Picture 12">
            <a:extLst>
              <a:ext uri="{FF2B5EF4-FFF2-40B4-BE49-F238E27FC236}">
                <a16:creationId xmlns:a16="http://schemas.microsoft.com/office/drawing/2014/main" xmlns="" id="{F336ED26-45DA-4C94-9EBC-E4714E71515F}"/>
              </a:ext>
            </a:extLst>
          </p:cNvPr>
          <p:cNvPicPr>
            <a:picLocks noChangeAspect="1"/>
          </p:cNvPicPr>
          <p:nvPr/>
        </p:nvPicPr>
        <p:blipFill>
          <a:blip r:embed="rId2"/>
          <a:stretch>
            <a:fillRect/>
          </a:stretch>
        </p:blipFill>
        <p:spPr>
          <a:xfrm rot="18995106">
            <a:off x="64230" y="4415203"/>
            <a:ext cx="1053764" cy="989900"/>
          </a:xfrm>
          <a:prstGeom prst="rect">
            <a:avLst/>
          </a:prstGeom>
        </p:spPr>
      </p:pic>
      <p:pic>
        <p:nvPicPr>
          <p:cNvPr id="14" name="Picture 13">
            <a:extLst>
              <a:ext uri="{FF2B5EF4-FFF2-40B4-BE49-F238E27FC236}">
                <a16:creationId xmlns:a16="http://schemas.microsoft.com/office/drawing/2014/main" xmlns="" id="{42028DBF-C389-4098-A0FE-BD044017B5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6347" y="4450283"/>
            <a:ext cx="971556" cy="919740"/>
          </a:xfrm>
          <a:prstGeom prst="rect">
            <a:avLst/>
          </a:prstGeom>
        </p:spPr>
      </p:pic>
      <p:sp>
        <p:nvSpPr>
          <p:cNvPr id="15" name="Content Placeholder 5">
            <a:extLst>
              <a:ext uri="{FF2B5EF4-FFF2-40B4-BE49-F238E27FC236}">
                <a16:creationId xmlns:a16="http://schemas.microsoft.com/office/drawing/2014/main" xmlns="" id="{42C520A6-7981-4726-9A72-B0DC57795436}"/>
              </a:ext>
            </a:extLst>
          </p:cNvPr>
          <p:cNvSpPr txBox="1">
            <a:spLocks/>
          </p:cNvSpPr>
          <p:nvPr/>
        </p:nvSpPr>
        <p:spPr>
          <a:xfrm>
            <a:off x="6270101" y="4524957"/>
            <a:ext cx="2732506" cy="845066"/>
          </a:xfrm>
          <a:prstGeom prst="rect">
            <a:avLst/>
          </a:prstGeom>
        </p:spPr>
        <p:txBody>
          <a:bodyPr>
            <a:normAutofit lnSpcReduction="10000"/>
          </a:bodyPr>
          <a:lstStyle>
            <a:lvl1pPr marL="236538" indent="-236538" algn="l" rtl="0" eaLnBrk="1" fontAlgn="base" hangingPunct="1">
              <a:spcBef>
                <a:spcPts val="600"/>
              </a:spcBef>
              <a:spcAft>
                <a:spcPct val="0"/>
              </a:spcAft>
              <a:buFont typeface="Arial" panose="020B0604020202020204" pitchFamily="34" charset="0"/>
              <a:buChar char="•"/>
              <a:defRPr sz="2000" kern="1200">
                <a:solidFill>
                  <a:srgbClr val="E54800"/>
                </a:solidFill>
                <a:latin typeface="+mn-lt"/>
                <a:ea typeface="+mn-ea"/>
                <a:cs typeface="+mn-cs"/>
              </a:defRPr>
            </a:lvl1pPr>
            <a:lvl2pPr marL="693738" indent="-236538" algn="l" rtl="0" eaLnBrk="1" fontAlgn="base" hangingPunct="1">
              <a:spcBef>
                <a:spcPts val="600"/>
              </a:spcBef>
              <a:spcAft>
                <a:spcPct val="0"/>
              </a:spcAft>
              <a:buFont typeface="Arial" panose="020B0604020202020204" pitchFamily="34" charset="0"/>
              <a:buChar char="–"/>
              <a:defRPr kern="1200">
                <a:solidFill>
                  <a:srgbClr val="E54800"/>
                </a:solidFill>
                <a:latin typeface="+mn-lt"/>
                <a:ea typeface="+mn-ea"/>
                <a:cs typeface="+mn-cs"/>
              </a:defRPr>
            </a:lvl2pPr>
            <a:lvl3pPr marL="1087438" indent="-173038" algn="l" rtl="0" eaLnBrk="1" fontAlgn="base" hangingPunct="1">
              <a:spcBef>
                <a:spcPts val="600"/>
              </a:spcBef>
              <a:spcAft>
                <a:spcPct val="0"/>
              </a:spcAft>
              <a:buFont typeface="Arial" panose="020B0604020202020204" pitchFamily="34" charset="0"/>
              <a:buChar char="•"/>
              <a:defRPr sz="1600" kern="1200">
                <a:solidFill>
                  <a:srgbClr val="E54800"/>
                </a:solidFill>
                <a:latin typeface="+mn-lt"/>
                <a:ea typeface="+mn-ea"/>
                <a:cs typeface="+mn-cs"/>
              </a:defRPr>
            </a:lvl3pPr>
            <a:lvl4pPr marL="1544638" indent="-173038" algn="l" rtl="0" eaLnBrk="1" fontAlgn="base" hangingPunct="1">
              <a:spcBef>
                <a:spcPts val="600"/>
              </a:spcBef>
              <a:spcAft>
                <a:spcPct val="0"/>
              </a:spcAft>
              <a:buFont typeface="Arial" panose="020B0604020202020204" pitchFamily="34" charset="0"/>
              <a:buChar char="–"/>
              <a:defRPr sz="1400" kern="1200">
                <a:solidFill>
                  <a:srgbClr val="E54800"/>
                </a:solidFill>
                <a:latin typeface="+mn-lt"/>
                <a:ea typeface="+mn-ea"/>
                <a:cs typeface="+mn-cs"/>
              </a:defRPr>
            </a:lvl4pPr>
            <a:lvl5pPr marL="2001838" indent="-173038" algn="l" rtl="0" eaLnBrk="1" fontAlgn="base" hangingPunct="1">
              <a:spcBef>
                <a:spcPts val="600"/>
              </a:spcBef>
              <a:spcAft>
                <a:spcPct val="0"/>
              </a:spcAft>
              <a:buFont typeface="Arial" panose="020B0604020202020204" pitchFamily="34" charset="0"/>
              <a:buChar char="»"/>
              <a:defRPr sz="1400" kern="1200">
                <a:solidFill>
                  <a:srgbClr val="E548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bg1"/>
                </a:solidFill>
              </a:rPr>
              <a:t>Sexual dysfunction after radiation affects up to 50% of men</a:t>
            </a:r>
            <a:r>
              <a:rPr lang="en-US" sz="1800" baseline="30000" dirty="0">
                <a:solidFill>
                  <a:schemeClr val="bg1"/>
                </a:solidFill>
              </a:rPr>
              <a:t>25</a:t>
            </a:r>
            <a:endParaRPr lang="en-US" sz="1800" dirty="0">
              <a:solidFill>
                <a:schemeClr val="bg1"/>
              </a:solidFill>
            </a:endParaRPr>
          </a:p>
        </p:txBody>
      </p:sp>
      <p:pic>
        <p:nvPicPr>
          <p:cNvPr id="16" name="Picture 15">
            <a:extLst>
              <a:ext uri="{FF2B5EF4-FFF2-40B4-BE49-F238E27FC236}">
                <a16:creationId xmlns:a16="http://schemas.microsoft.com/office/drawing/2014/main" xmlns="" id="{213D13D9-29E3-437F-B5E2-A8374AD549C4}"/>
              </a:ext>
            </a:extLst>
          </p:cNvPr>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l="52192"/>
          <a:stretch/>
        </p:blipFill>
        <p:spPr>
          <a:xfrm flipH="1">
            <a:off x="747922" y="1643565"/>
            <a:ext cx="624099" cy="1605048"/>
          </a:xfrm>
          <a:prstGeom prst="rect">
            <a:avLst/>
          </a:prstGeom>
        </p:spPr>
      </p:pic>
      <p:pic>
        <p:nvPicPr>
          <p:cNvPr id="18" name="Picture 17">
            <a:extLst>
              <a:ext uri="{FF2B5EF4-FFF2-40B4-BE49-F238E27FC236}">
                <a16:creationId xmlns:a16="http://schemas.microsoft.com/office/drawing/2014/main" xmlns="" id="{6E0995CE-855A-4691-BF07-D75E93D2B3C9}"/>
              </a:ext>
            </a:extLst>
          </p:cNvPr>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l="52192"/>
          <a:stretch/>
        </p:blipFill>
        <p:spPr>
          <a:xfrm flipH="1">
            <a:off x="1528372" y="1643565"/>
            <a:ext cx="624099" cy="1605048"/>
          </a:xfrm>
          <a:prstGeom prst="rect">
            <a:avLst/>
          </a:prstGeom>
        </p:spPr>
      </p:pic>
      <p:pic>
        <p:nvPicPr>
          <p:cNvPr id="19" name="Picture 18">
            <a:extLst>
              <a:ext uri="{FF2B5EF4-FFF2-40B4-BE49-F238E27FC236}">
                <a16:creationId xmlns:a16="http://schemas.microsoft.com/office/drawing/2014/main" xmlns="" id="{C857F0CC-770F-42D2-859C-BEA3B09A7125}"/>
              </a:ext>
            </a:extLst>
          </p:cNvPr>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l="52192"/>
          <a:stretch/>
        </p:blipFill>
        <p:spPr>
          <a:xfrm flipH="1">
            <a:off x="2308823" y="1643565"/>
            <a:ext cx="624099" cy="1605048"/>
          </a:xfrm>
          <a:prstGeom prst="rect">
            <a:avLst/>
          </a:prstGeom>
        </p:spPr>
      </p:pic>
      <p:pic>
        <p:nvPicPr>
          <p:cNvPr id="20" name="Picture 19">
            <a:extLst>
              <a:ext uri="{FF2B5EF4-FFF2-40B4-BE49-F238E27FC236}">
                <a16:creationId xmlns:a16="http://schemas.microsoft.com/office/drawing/2014/main" xmlns="" id="{1E368908-D0BB-4667-8EA5-9C6E2DFF3420}"/>
              </a:ext>
            </a:extLst>
          </p:cNvPr>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l="52192"/>
          <a:stretch/>
        </p:blipFill>
        <p:spPr>
          <a:xfrm flipH="1">
            <a:off x="3089273" y="1643565"/>
            <a:ext cx="624099" cy="1605048"/>
          </a:xfrm>
          <a:prstGeom prst="rect">
            <a:avLst/>
          </a:prstGeom>
        </p:spPr>
      </p:pic>
      <p:pic>
        <p:nvPicPr>
          <p:cNvPr id="21" name="Picture 20">
            <a:extLst>
              <a:ext uri="{FF2B5EF4-FFF2-40B4-BE49-F238E27FC236}">
                <a16:creationId xmlns:a16="http://schemas.microsoft.com/office/drawing/2014/main" xmlns="" id="{CB32DFA4-750D-46FC-B637-09D8509D2EBF}"/>
              </a:ext>
            </a:extLst>
          </p:cNvPr>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l="52192"/>
          <a:stretch/>
        </p:blipFill>
        <p:spPr>
          <a:xfrm flipH="1">
            <a:off x="3869724" y="1643565"/>
            <a:ext cx="624099" cy="1605048"/>
          </a:xfrm>
          <a:prstGeom prst="rect">
            <a:avLst/>
          </a:prstGeom>
        </p:spPr>
      </p:pic>
      <p:pic>
        <p:nvPicPr>
          <p:cNvPr id="22" name="Picture 21">
            <a:extLst>
              <a:ext uri="{FF2B5EF4-FFF2-40B4-BE49-F238E27FC236}">
                <a16:creationId xmlns:a16="http://schemas.microsoft.com/office/drawing/2014/main" xmlns="" id="{05F882B2-1EC5-4BE9-B51A-5F7B2D66B648}"/>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637" r="52829"/>
          <a:stretch/>
        </p:blipFill>
        <p:spPr>
          <a:xfrm flipH="1">
            <a:off x="4650177" y="1643565"/>
            <a:ext cx="624099" cy="1605048"/>
          </a:xfrm>
          <a:prstGeom prst="rect">
            <a:avLst/>
          </a:prstGeom>
        </p:spPr>
      </p:pic>
      <p:pic>
        <p:nvPicPr>
          <p:cNvPr id="23" name="Picture 22">
            <a:extLst>
              <a:ext uri="{FF2B5EF4-FFF2-40B4-BE49-F238E27FC236}">
                <a16:creationId xmlns:a16="http://schemas.microsoft.com/office/drawing/2014/main" xmlns="" id="{10BAFAC0-1006-4D3A-9F4E-3E851031509A}"/>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417" r="52609"/>
          <a:stretch/>
        </p:blipFill>
        <p:spPr>
          <a:xfrm flipH="1">
            <a:off x="5430627" y="1643565"/>
            <a:ext cx="624099" cy="1605048"/>
          </a:xfrm>
          <a:prstGeom prst="rect">
            <a:avLst/>
          </a:prstGeom>
        </p:spPr>
      </p:pic>
      <p:pic>
        <p:nvPicPr>
          <p:cNvPr id="24" name="Picture 23">
            <a:extLst>
              <a:ext uri="{FF2B5EF4-FFF2-40B4-BE49-F238E27FC236}">
                <a16:creationId xmlns:a16="http://schemas.microsoft.com/office/drawing/2014/main" xmlns="" id="{97CCCA43-29D0-43F1-8F5F-7AFF29AD226A}"/>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21168" r="56130"/>
          <a:stretch/>
        </p:blipFill>
        <p:spPr>
          <a:xfrm flipH="1">
            <a:off x="6211076" y="1643565"/>
            <a:ext cx="296360" cy="1605048"/>
          </a:xfrm>
          <a:prstGeom prst="rect">
            <a:avLst/>
          </a:prstGeom>
        </p:spPr>
      </p:pic>
      <p:pic>
        <p:nvPicPr>
          <p:cNvPr id="25" name="Picture 24">
            <a:extLst>
              <a:ext uri="{FF2B5EF4-FFF2-40B4-BE49-F238E27FC236}">
                <a16:creationId xmlns:a16="http://schemas.microsoft.com/office/drawing/2014/main" xmlns="" id="{74BCABAD-03C1-48C0-886D-1B244C226B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0977" r="24686"/>
          <a:stretch/>
        </p:blipFill>
        <p:spPr>
          <a:xfrm flipH="1">
            <a:off x="6507435" y="1643565"/>
            <a:ext cx="317691" cy="1605048"/>
          </a:xfrm>
          <a:prstGeom prst="rect">
            <a:avLst/>
          </a:prstGeom>
        </p:spPr>
      </p:pic>
      <p:pic>
        <p:nvPicPr>
          <p:cNvPr id="26" name="Picture 25">
            <a:extLst>
              <a:ext uri="{FF2B5EF4-FFF2-40B4-BE49-F238E27FC236}">
                <a16:creationId xmlns:a16="http://schemas.microsoft.com/office/drawing/2014/main" xmlns="" id="{6A2AA6B4-224A-46C5-8674-62BB6CF252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4015" r="-1823"/>
          <a:stretch/>
        </p:blipFill>
        <p:spPr>
          <a:xfrm flipH="1">
            <a:off x="6977777" y="1643565"/>
            <a:ext cx="624099" cy="1605048"/>
          </a:xfrm>
          <a:prstGeom prst="rect">
            <a:avLst/>
          </a:prstGeom>
        </p:spPr>
      </p:pic>
      <p:pic>
        <p:nvPicPr>
          <p:cNvPr id="27" name="Picture 26">
            <a:extLst>
              <a:ext uri="{FF2B5EF4-FFF2-40B4-BE49-F238E27FC236}">
                <a16:creationId xmlns:a16="http://schemas.microsoft.com/office/drawing/2014/main" xmlns="" id="{2BAB625E-374E-421E-8D95-A83645C2C2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2924" r="-5102"/>
          <a:stretch/>
        </p:blipFill>
        <p:spPr>
          <a:xfrm flipH="1">
            <a:off x="7771978" y="1643565"/>
            <a:ext cx="681141" cy="1605048"/>
          </a:xfrm>
          <a:prstGeom prst="rect">
            <a:avLst/>
          </a:prstGeom>
        </p:spPr>
      </p:pic>
      <p:sp>
        <p:nvSpPr>
          <p:cNvPr id="28" name="Rectangle 27">
            <a:extLst>
              <a:ext uri="{FF2B5EF4-FFF2-40B4-BE49-F238E27FC236}">
                <a16:creationId xmlns:a16="http://schemas.microsoft.com/office/drawing/2014/main" xmlns="" id="{E39E4815-61D7-4950-8E80-599733A41BB1}"/>
              </a:ext>
            </a:extLst>
          </p:cNvPr>
          <p:cNvSpPr/>
          <p:nvPr/>
        </p:nvSpPr>
        <p:spPr>
          <a:xfrm>
            <a:off x="370391" y="3343517"/>
            <a:ext cx="8403217" cy="369332"/>
          </a:xfrm>
          <a:prstGeom prst="rect">
            <a:avLst/>
          </a:prstGeom>
        </p:spPr>
        <p:txBody>
          <a:bodyPr wrap="square">
            <a:spAutoFit/>
          </a:bodyPr>
          <a:lstStyle/>
          <a:p>
            <a:r>
              <a:rPr lang="en-US" dirty="0">
                <a:solidFill>
                  <a:schemeClr val="bg1"/>
                </a:solidFill>
              </a:rPr>
              <a:t>Overall erectile dysfunction affects 25–75% of men</a:t>
            </a:r>
            <a:r>
              <a:rPr lang="en-US" baseline="30000" dirty="0">
                <a:solidFill>
                  <a:schemeClr val="bg1"/>
                </a:solidFill>
              </a:rPr>
              <a:t>23</a:t>
            </a:r>
          </a:p>
        </p:txBody>
      </p:sp>
    </p:spTree>
    <p:extLst>
      <p:ext uri="{BB962C8B-B14F-4D97-AF65-F5344CB8AC3E}">
        <p14:creationId xmlns:p14="http://schemas.microsoft.com/office/powerpoint/2010/main" val="592433733"/>
      </p:ext>
    </p:extLst>
  </p:cSld>
  <p:clrMapOvr>
    <a:masterClrMapping/>
  </p:clrMapOvr>
  <p:transition spd="med">
    <p:fade/>
  </p:transition>
</p:sld>
</file>

<file path=ppt/theme/theme1.xml><?xml version="1.0" encoding="utf-8"?>
<a:theme xmlns:a="http://schemas.openxmlformats.org/drawingml/2006/main" name="DTP_Condition_Awareness_4x3">
  <a:themeElements>
    <a:clrScheme name="Custom 14">
      <a:dk1>
        <a:srgbClr val="00467F"/>
      </a:dk1>
      <a:lt1>
        <a:srgbClr val="FFFFFF"/>
      </a:lt1>
      <a:dk2>
        <a:srgbClr val="00467F"/>
      </a:dk2>
      <a:lt2>
        <a:srgbClr val="FFFFFF"/>
      </a:lt2>
      <a:accent1>
        <a:srgbClr val="00467F"/>
      </a:accent1>
      <a:accent2>
        <a:srgbClr val="008ECD"/>
      </a:accent2>
      <a:accent3>
        <a:srgbClr val="317023"/>
      </a:accent3>
      <a:accent4>
        <a:srgbClr val="76B900"/>
      </a:accent4>
      <a:accent5>
        <a:srgbClr val="793249"/>
      </a:accent5>
      <a:accent6>
        <a:srgbClr val="6A737B"/>
      </a:accent6>
      <a:hlink>
        <a:srgbClr val="6699CC"/>
      </a:hlink>
      <a:folHlink>
        <a:srgbClr val="04244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1CB06B91-C703-45A9-BE14-4F7EB288E5AF}" vid="{9121392A-58DE-40E7-8084-28D4F68491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71E20FD97E3843990B4B36E1956CCE" ma:contentTypeVersion="14" ma:contentTypeDescription="Create a new document." ma:contentTypeScope="" ma:versionID="cc503d79b14c5cd3ff0b8cf6591745db">
  <xsd:schema xmlns:xsd="http://www.w3.org/2001/XMLSchema" xmlns:xs="http://www.w3.org/2001/XMLSchema" xmlns:p="http://schemas.microsoft.com/office/2006/metadata/properties" xmlns:ns1="http://schemas.microsoft.com/sharepoint/v3" xmlns:ns2="e0705fce-e8fe-4d87-8771-2f54c31ef39a" xmlns:ns3="7eb4ca70-e093-4458-b528-e95cea3dd400" targetNamespace="http://schemas.microsoft.com/office/2006/metadata/properties" ma:root="true" ma:fieldsID="854387c293a6d2c6286fd2dd847b2e05" ns1:_="" ns2:_="" ns3:_="">
    <xsd:import namespace="http://schemas.microsoft.com/sharepoint/v3"/>
    <xsd:import namespace="e0705fce-e8fe-4d87-8771-2f54c31ef39a"/>
    <xsd:import namespace="7eb4ca70-e093-4458-b528-e95cea3dd400"/>
    <xsd:element name="properties">
      <xsd:complexType>
        <xsd:sequence>
          <xsd:element name="documentManagement">
            <xsd:complexType>
              <xsd:all>
                <xsd:element ref="ns1:_ip_UnifiedCompliancePolicyProperties" minOccurs="0"/>
                <xsd:element ref="ns1:_ip_UnifiedCompliancePolicyUIAction"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705fce-e8fe-4d87-8771-2f54c31ef39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b4ca70-e093-4458-b528-e95cea3dd400"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Description" ma:index="21" nillable="true" ma:displayName="Description" ma:description="Ultralight_Restorelle Article" ma:format="Dropdown" ma:internalNam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e0705fce-e8fe-4d87-8771-2f54c31ef39a">
      <UserInfo>
        <DisplayName>Amis, Parker</DisplayName>
        <AccountId>1584</AccountId>
        <AccountType/>
      </UserInfo>
      <UserInfo>
        <DisplayName>McCarthy, Kara</DisplayName>
        <AccountId>321</AccountId>
        <AccountType/>
      </UserInfo>
    </SharedWithUsers>
    <Description xmlns="7eb4ca70-e093-4458-b528-e95cea3dd40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166844-D043-4566-B6E7-E431B8AEE3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0705fce-e8fe-4d87-8771-2f54c31ef39a"/>
    <ds:schemaRef ds:uri="7eb4ca70-e093-4458-b528-e95cea3dd4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F6E889-9F0B-4ABB-97D3-64C31B499C5A}">
  <ds:schemaRefs>
    <ds:schemaRef ds:uri="http://schemas.microsoft.com/office/2006/documentManagement/types"/>
    <ds:schemaRef ds:uri="http://schemas.microsoft.com/office/2006/metadata/properties"/>
    <ds:schemaRef ds:uri="e0705fce-e8fe-4d87-8771-2f54c31ef39a"/>
    <ds:schemaRef ds:uri="http://purl.org/dc/elements/1.1/"/>
    <ds:schemaRef ds:uri="http://schemas.microsoft.com/sharepoint/v3"/>
    <ds:schemaRef ds:uri="http://schemas.openxmlformats.org/package/2006/metadata/core-properties"/>
    <ds:schemaRef ds:uri="http://purl.org/dc/terms/"/>
    <ds:schemaRef ds:uri="http://schemas.microsoft.com/office/infopath/2007/PartnerControls"/>
    <ds:schemaRef ds:uri="http://purl.org/dc/dcmitype/"/>
    <ds:schemaRef ds:uri="7eb4ca70-e093-4458-b528-e95cea3dd400"/>
    <ds:schemaRef ds:uri="http://www.w3.org/XML/1998/namespace"/>
  </ds:schemaRefs>
</ds:datastoreItem>
</file>

<file path=customXml/itemProps3.xml><?xml version="1.0" encoding="utf-8"?>
<ds:datastoreItem xmlns:ds="http://schemas.openxmlformats.org/officeDocument/2006/customXml" ds:itemID="{764639D6-2E31-4195-8CA4-30A8F749B2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5466</TotalTime>
  <Words>1548</Words>
  <Application>Microsoft Office PowerPoint</Application>
  <PresentationFormat>On-screen Show (4:3)</PresentationFormat>
  <Paragraphs>288</Paragraphs>
  <Slides>37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MS PGothic</vt:lpstr>
      <vt:lpstr>Arial</vt:lpstr>
      <vt:lpstr>Calibri</vt:lpstr>
      <vt:lpstr>LucidaGrande</vt:lpstr>
      <vt:lpstr>DTP_Condition_Awareness_4x3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Boston Scientific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Condition</dc:title>
  <dc:creator>Streeter, Julia</dc:creator>
  <cp:lastModifiedBy>Tiffany Razzo</cp:lastModifiedBy>
  <cp:revision>300</cp:revision>
  <cp:lastPrinted>2018-07-16T17:05:49Z</cp:lastPrinted>
  <dcterms:created xsi:type="dcterms:W3CDTF">2018-04-06T17:34:31Z</dcterms:created>
  <dcterms:modified xsi:type="dcterms:W3CDTF">2020-12-14T23:43:35Z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0x0101007971E20FD97E3843990B4B36E1956CCE</vt:lpwstr>
  </property>
</Properties>
</file>