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273" r:id="rId2"/>
    <p:sldId id="1379" r:id="rId3"/>
    <p:sldId id="1381" r:id="rId4"/>
    <p:sldId id="1365" r:id="rId5"/>
    <p:sldId id="1363" r:id="rId6"/>
    <p:sldId id="1384" r:id="rId7"/>
    <p:sldId id="1380" r:id="rId8"/>
    <p:sldId id="1366" r:id="rId9"/>
    <p:sldId id="1428" r:id="rId10"/>
    <p:sldId id="1392" r:id="rId11"/>
    <p:sldId id="1393" r:id="rId12"/>
    <p:sldId id="1394" r:id="rId13"/>
    <p:sldId id="1420" r:id="rId14"/>
    <p:sldId id="1395" r:id="rId15"/>
    <p:sldId id="1401" r:id="rId16"/>
    <p:sldId id="1396" r:id="rId17"/>
    <p:sldId id="1408" r:id="rId18"/>
    <p:sldId id="1409" r:id="rId19"/>
    <p:sldId id="1410" r:id="rId20"/>
    <p:sldId id="1411" r:id="rId21"/>
    <p:sldId id="1412" r:id="rId22"/>
    <p:sldId id="1414" r:id="rId23"/>
    <p:sldId id="1427" r:id="rId24"/>
    <p:sldId id="1415" r:id="rId25"/>
    <p:sldId id="1416" r:id="rId26"/>
    <p:sldId id="1417" r:id="rId27"/>
    <p:sldId id="1418" r:id="rId28"/>
    <p:sldId id="1399" r:id="rId29"/>
    <p:sldId id="1397" r:id="rId30"/>
    <p:sldId id="1398" r:id="rId31"/>
    <p:sldId id="1424" r:id="rId32"/>
    <p:sldId id="1400" r:id="rId33"/>
    <p:sldId id="1419" r:id="rId34"/>
    <p:sldId id="1423" r:id="rId35"/>
    <p:sldId id="1425" r:id="rId36"/>
    <p:sldId id="1429" r:id="rId37"/>
    <p:sldId id="137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0" autoAdjust="0"/>
    <p:restoredTop sz="84943" autoAdjust="0"/>
  </p:normalViewPr>
  <p:slideViewPr>
    <p:cSldViewPr snapToGrid="0">
      <p:cViewPr varScale="1">
        <p:scale>
          <a:sx n="114" d="100"/>
          <a:sy n="114" d="100"/>
        </p:scale>
        <p:origin x="114" y="708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415B0-52F8-4A1B-9581-A56509CAB81E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65772-3F1F-4D10-AEAA-380E14596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24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5C2F4892-7650-4A86-A5A6-817C2C2462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DA1D9A8A-55DC-412E-A199-65E038F80B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5E5FB26A-A685-452F-82CB-71933DC60F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F71CC7-5354-4806-94A4-6DE064858A1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3118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https://pubmed.ncbi.nlm.nih.gov/34489210/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9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4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Lancet </a:t>
            </a:r>
            <a:r>
              <a:rPr lang="en-US" altLang="en-US" sz="1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Oncol</a:t>
            </a:r>
            <a:r>
              <a:rPr lang="en-US" altLang="en-US" sz="1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Oct;23(10):1308-1320.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5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1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00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JAMA Oncol. 2023 Apr 1;9(4):511-518.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4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https://www.nature.com/articles/s41391-020-0247-x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6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https://ars.els-cdn.com/content/image/1-s2.0-S2405630821000963-mmc1.pdf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472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65772-3F1F-4D10-AEAA-380E145966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09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D838A-61C5-46CF-B124-4AE22EC2A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8FDEA-89E5-4520-A407-02A73064B709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A2A7C-27B5-4509-8329-9F71F7767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F27C2-B17C-4B4E-A15C-26A5B5B88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023065BF-B577-4D52-95B6-49F0557B0A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95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A8BD4-2986-49C4-A112-DB3B8E9EE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1E88A7-A490-430A-8AD0-E7440976BCBF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18EE2-4866-41AB-A2CE-38D04D98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4A420-0744-4328-914D-DA893A63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4B1C235-26FE-4538-A0FC-25419466AC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03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CDA74-4ED2-41CC-A280-16B7D5E07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9E222-99CA-48C3-82C8-5C02C3DBD9A6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6D565-3E42-4E84-869E-4C09D951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1802A-B2D9-43F2-B69D-0551A261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6F84086D-9A33-4F4A-B865-3093F4386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676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 b="1" i="1" baseline="0">
                <a:latin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Tahoma" pitchFamily="34" charset="0"/>
              <a:buChar char="▫"/>
              <a:defRPr baseline="0">
                <a:latin typeface="Tahoma" pitchFamily="34" charset="0"/>
              </a:defRPr>
            </a:lvl1pPr>
            <a:lvl2pPr marL="742950" indent="-285750">
              <a:buFont typeface="Tahoma" pitchFamily="34" charset="0"/>
              <a:buChar char="▫"/>
              <a:defRPr baseline="0">
                <a:latin typeface="Tahoma" pitchFamily="34" charset="0"/>
              </a:defRPr>
            </a:lvl2pPr>
            <a:lvl3pPr marL="1143000" indent="-228600">
              <a:buFont typeface="Tahoma" pitchFamily="34" charset="0"/>
              <a:buChar char="▫"/>
              <a:defRPr baseline="0">
                <a:latin typeface="Tahoma" pitchFamily="34" charset="0"/>
              </a:defRPr>
            </a:lvl3pPr>
            <a:lvl4pPr marL="1600200" indent="-228600">
              <a:buFont typeface="Tahoma" pitchFamily="34" charset="0"/>
              <a:buChar char="▫"/>
              <a:defRPr baseline="0">
                <a:latin typeface="Tahoma" pitchFamily="34" charset="0"/>
              </a:defRPr>
            </a:lvl4pPr>
            <a:lvl5pPr marL="2057400" indent="-228600">
              <a:buFont typeface="Tahoma" pitchFamily="34" charset="0"/>
              <a:buChar char="▫"/>
              <a:defRPr baseline="0">
                <a:latin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78BB5-24C4-4A76-ADC4-9B7C1AE3C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Tahoma" pitchFamily="34" charset="0"/>
              </a:defRPr>
            </a:lvl1pPr>
          </a:lstStyle>
          <a:p>
            <a:pPr>
              <a:defRPr/>
            </a:pPr>
            <a:fld id="{FEA23803-A658-4E92-88E0-44EAD4D50CCF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A52B-C801-4C7F-A24F-67616D8DC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aseline="0">
                <a:latin typeface="Tahom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6A3D58-448A-4FD0-B0FC-83105AD56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45B5A1B4-8F04-4EB5-A0E5-7581D6F966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510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Times New Roman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05B99-C054-4386-905B-53CF273F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39034D2-AC4A-45E8-A203-6032B997EDD2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C9FE4-E794-46C9-9B04-636B84AE2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aseline="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C0C29-31FF-46DD-B1FF-5234EFB0F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5DE1787-BA7F-4E0F-80A2-A0E47C71EF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858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4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18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18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4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18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1800"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AD8C9F7-C555-4944-AA3A-D20B3D25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79231A13-3BDD-44F2-B5BF-4171BDAF6519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7F82E99-A2F5-4578-B8A7-5FBD08FE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 baseline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F47C5C-F258-42AE-81F8-597C7B8C2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4CFB5670-7C4A-492F-9B7F-7DC35F17DB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3661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93A53D-CE62-48E5-B861-A5789DFC6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C3FB1-9FFD-4F79-A9B1-F43E3A4DE240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9840F2-34AF-4FE7-971F-29228BA4C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E49529-7ED1-4716-B59E-41AC1D170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C16B90A9-6D29-486E-A19E-F580C671D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577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7C2E010-CF82-4A53-828D-62757C8C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3D95B6-1F13-4B23-8CBD-3A1623AC5BAA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4182D59-9BA3-412B-9CCA-8D92F8F8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D6189A-48EB-49CC-B8C8-BA3903F6A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A663C6E5-610E-430C-ABCD-199A38D476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687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3B69EFD-9E27-428A-9361-30B920F3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9FB2F-067A-447C-AEDE-6F94560D1D5B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48B75BB-369D-4D26-BC1B-29B688B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B5B9E34-B614-494E-A236-0B91FC36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7A24524A-477E-4195-B692-1F5D8B84B2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23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8380D1-26A5-4AE2-B0B1-A6D5752C4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7A4B9-2DC6-435A-906A-8DFB42B0A1CC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78B913-7F7A-487E-97C7-08C996E6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2D43A-D53D-4A67-9375-1ADD3B91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3FD538BA-E6D0-493B-A69A-DFEAB39CF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26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1046511-A260-4874-B562-E90C47C9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F55DE-2119-4DC6-A22D-69D83F8E08BD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0067AB-2733-4901-B8D8-B03B52D45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1AEE36-A92D-4689-A275-B64EAE96E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5733E798-50E8-4B0C-AC57-B30765CE72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2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034215F5-BBB4-4C82-91EB-66335CEF2E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4410EC39-DBDA-4EE8-BCC8-284DC91869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58B6B21B-A044-404F-AA6D-9C068F6960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B5887-9CD4-4C5E-B28A-EA803C867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aseline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F5E66B31-919C-49F1-90D4-923A80A2B07F}" type="datetimeFigureOut">
              <a:rPr lang="en-US"/>
              <a:pPr>
                <a:defRPr/>
              </a:pPr>
              <a:t>4/25/2023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  <a:cs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  <a:cs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  <a:cs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ahoma" pitchFamily="34" charset="0"/>
          <a:cs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Tahoma" pitchFamily="34" charset="0"/>
          <a:ea typeface="Tahoma" pitchFamily="34" charset="0"/>
          <a:cs typeface="Tahom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6607BB82-A2E1-4F7F-9614-637F38DAC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983" y="1676400"/>
            <a:ext cx="11561736" cy="1524000"/>
          </a:xfrm>
        </p:spPr>
        <p:txBody>
          <a:bodyPr/>
          <a:lstStyle/>
          <a:p>
            <a:r>
              <a:rPr lang="en-US" altLang="en-US" i="0" dirty="0" smtClean="0"/>
              <a:t>Stereotactic Body Radiotherapy for Prostate Cancer: A 2023 Update for Patients</a:t>
            </a:r>
            <a:endParaRPr lang="en-US" altLang="en-US" sz="3200" i="0" dirty="0"/>
          </a:p>
        </p:txBody>
      </p:sp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F3759B4A-1347-4141-8418-6C60FAB1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475" y="3810000"/>
            <a:ext cx="6686550" cy="1524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1800" dirty="0"/>
              <a:t>Amar U. Kishan, MD</a:t>
            </a:r>
          </a:p>
          <a:p>
            <a:pPr marL="0" indent="0" algn="ctr">
              <a:buNone/>
            </a:pPr>
            <a:r>
              <a:rPr lang="en-US" altLang="en-US" sz="1800" dirty="0" smtClean="0"/>
              <a:t>Associate </a:t>
            </a:r>
            <a:r>
              <a:rPr lang="en-US" altLang="en-US" sz="1800" dirty="0"/>
              <a:t>Professor</a:t>
            </a:r>
          </a:p>
          <a:p>
            <a:pPr marL="0" indent="0" algn="ctr">
              <a:buNone/>
            </a:pPr>
            <a:r>
              <a:rPr lang="en-US" altLang="en-US" sz="1800" dirty="0"/>
              <a:t>Vice Chair of Clinical and Translational Research</a:t>
            </a:r>
          </a:p>
          <a:p>
            <a:pPr marL="0" indent="0" algn="ctr">
              <a:buNone/>
            </a:pPr>
            <a:r>
              <a:rPr lang="en-US" altLang="en-US" sz="1800" dirty="0"/>
              <a:t>Department of Radiation Oncology</a:t>
            </a:r>
          </a:p>
          <a:p>
            <a:pPr marL="0" indent="0" algn="ctr">
              <a:buNone/>
            </a:pPr>
            <a:r>
              <a:rPr lang="en-US" altLang="en-US" sz="1800" dirty="0"/>
              <a:t>University of California, Los Angeles</a:t>
            </a:r>
          </a:p>
          <a:p>
            <a:pPr marL="0" indent="0" algn="ctr">
              <a:buNone/>
            </a:pPr>
            <a:endParaRPr lang="en-US" altLang="en-US" sz="1800" dirty="0"/>
          </a:p>
          <a:p>
            <a:pPr marL="0" indent="0" algn="ctr">
              <a:buClr>
                <a:schemeClr val="bg1"/>
              </a:buClr>
              <a:buNone/>
            </a:pPr>
            <a:endParaRPr lang="en-US" altLang="en-US" sz="1800" dirty="0"/>
          </a:p>
          <a:p>
            <a:pPr marL="0" indent="0" algn="ctr">
              <a:buClr>
                <a:schemeClr val="bg1"/>
              </a:buClr>
              <a:buNone/>
            </a:pPr>
            <a:endParaRPr lang="en-US" altLang="en-US" sz="1800" dirty="0"/>
          </a:p>
          <a:p>
            <a:pPr marL="0" indent="0" algn="ctr">
              <a:buClr>
                <a:schemeClr val="bg1"/>
              </a:buClr>
              <a:buNone/>
            </a:pPr>
            <a:endParaRPr lang="en-US" altLang="en-US" sz="1800" dirty="0"/>
          </a:p>
          <a:p>
            <a:pPr marL="0" indent="0" algn="ctr">
              <a:buClr>
                <a:schemeClr val="bg1"/>
              </a:buClr>
              <a:buNone/>
            </a:pPr>
            <a:endParaRPr lang="en-US" altLang="en-US" sz="1800" dirty="0"/>
          </a:p>
        </p:txBody>
      </p:sp>
      <p:sp>
        <p:nvSpPr>
          <p:cNvPr id="15367" name="Content Placeholder 2">
            <a:extLst>
              <a:ext uri="{FF2B5EF4-FFF2-40B4-BE49-F238E27FC236}">
                <a16:creationId xmlns:a16="http://schemas.microsoft.com/office/drawing/2014/main" id="{F54592E6-B1BA-40D9-84FE-015F2C916C37}"/>
              </a:ext>
            </a:extLst>
          </p:cNvPr>
          <p:cNvSpPr txBox="1">
            <a:spLocks/>
          </p:cNvSpPr>
          <p:nvPr/>
        </p:nvSpPr>
        <p:spPr bwMode="auto">
          <a:xfrm>
            <a:off x="3197165" y="5914417"/>
            <a:ext cx="5797671" cy="50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defRPr>
            </a:lvl9pPr>
          </a:lstStyle>
          <a:p>
            <a:pPr lvl="0" algn="ctr" eaLnBrk="0" fontAlgn="base" hangingPunct="0">
              <a:spcAft>
                <a:spcPct val="0"/>
              </a:spcAft>
              <a:buClr>
                <a:prstClr val="white"/>
              </a:buClr>
              <a:buNone/>
              <a:defRPr/>
            </a:pPr>
            <a:r>
              <a:rPr lang="en-US" altLang="en-US" sz="2000" dirty="0" smtClean="0">
                <a:solidFill>
                  <a:prstClr val="white"/>
                </a:solidFill>
              </a:rPr>
              <a:t>NASPCC Webinar Series</a:t>
            </a:r>
          </a:p>
          <a:p>
            <a:pPr lvl="0" algn="ctr" eaLnBrk="0" fontAlgn="base" hangingPunct="0">
              <a:spcAft>
                <a:spcPct val="0"/>
              </a:spcAft>
              <a:buClr>
                <a:prstClr val="white"/>
              </a:buClr>
              <a:buNone/>
              <a:defRPr/>
            </a:pPr>
            <a:r>
              <a:rPr lang="en-US" altLang="en-US" sz="2000" dirty="0" smtClean="0">
                <a:solidFill>
                  <a:prstClr val="white"/>
                </a:solidFill>
              </a:rPr>
              <a:t>April 25,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FD94E-7F79-4B71-A50E-E98CD399B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9" t="9671" r="48316" b="10203"/>
          <a:stretch/>
        </p:blipFill>
        <p:spPr>
          <a:xfrm>
            <a:off x="0" y="0"/>
            <a:ext cx="3850105" cy="1152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EB47B-304E-4D4D-ACEF-C136AB0829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586" t="13815" r="5761" b="12276"/>
          <a:stretch/>
        </p:blipFill>
        <p:spPr>
          <a:xfrm>
            <a:off x="8471792" y="0"/>
            <a:ext cx="3717236" cy="115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1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Evidence for SBRT?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SBRT is now considered a </a:t>
            </a:r>
            <a:r>
              <a:rPr lang="en-US" sz="2000" b="1" dirty="0" smtClean="0"/>
              <a:t>standard of care</a:t>
            </a:r>
            <a:r>
              <a:rPr lang="en-US" sz="2000" dirty="0" smtClean="0"/>
              <a:t> option for prostate cancer in the United States</a:t>
            </a:r>
          </a:p>
          <a:p>
            <a:endParaRPr lang="en-US" sz="2000" dirty="0"/>
          </a:p>
          <a:p>
            <a:r>
              <a:rPr lang="en-US" sz="2000" dirty="0" smtClean="0"/>
              <a:t>SBRT is supported by multiple high-level studies:</a:t>
            </a:r>
          </a:p>
          <a:p>
            <a:pPr lvl="1"/>
            <a:r>
              <a:rPr lang="en-US" sz="1600" dirty="0" smtClean="0"/>
              <a:t>HYPO-RT-PC</a:t>
            </a:r>
          </a:p>
          <a:p>
            <a:pPr lvl="1"/>
            <a:r>
              <a:rPr lang="en-US" sz="1600" dirty="0" smtClean="0"/>
              <a:t>PACE-B</a:t>
            </a:r>
          </a:p>
          <a:p>
            <a:pPr lvl="1"/>
            <a:r>
              <a:rPr lang="en-US" sz="1600" dirty="0" smtClean="0"/>
              <a:t>UCLA-Led General Consortium Study</a:t>
            </a:r>
          </a:p>
          <a:p>
            <a:pPr lvl="1"/>
            <a:r>
              <a:rPr lang="en-US" sz="1600" dirty="0" smtClean="0"/>
              <a:t>UCLA-Led SHARP Consortium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784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#1: HYPO-RT-PC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2024658"/>
            <a:ext cx="6374726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HYPO-RT-PC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HYPO-RT-PC was a randomized trial out of Sweden that compared a regimen using a very high dose per day (called ultra-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hypofractionation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against the 8-week course of radiation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it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showed no difference in outcome (“failure-free survival”) between the two groups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also showed no difference in long-term side effects between the two groups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high-level evidence that treatments using very high doses per day can have similar efficacy and long-term side effects as treatments using a low dose per day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s://ars.els-cdn.com/content/image/1-s2.0-S0140673619311316-g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086" y="2207993"/>
            <a:ext cx="5096914" cy="339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613900" y="6686622"/>
            <a:ext cx="2711450" cy="1713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fr-FR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Lancet</a:t>
            </a:r>
            <a:r>
              <a:rPr lang="fr-F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2019 </a:t>
            </a:r>
            <a:r>
              <a:rPr lang="fr-FR" altLang="en-US" sz="11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</a:t>
            </a:r>
            <a:r>
              <a:rPr lang="fr-F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3;394(10196):</a:t>
            </a:r>
            <a:r>
              <a:rPr lang="fr-FR" altLang="en-US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385-395.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30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#2: PACE-B (Early Results)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1969579"/>
            <a:ext cx="7284364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PACE-B?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PACE-B was a randomized trial out of the UK that compared SBRT against moderate 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hypofractionation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conventional fractionation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the early results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showed no difference in short-term side effects, either physician-scored or patient-reported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 these early results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Provides high-level evidence that with modern techniques, there is no difference in short-term side effects when comparing SBRT against longer forms of radiation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https://els-jbs-prod-cdn.jbs.elsevierhealth.com/cms/attachment/997b0284-0f88-4557-bf4e-9851165f4968/gr2_lrg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02" y="1390624"/>
            <a:ext cx="3765998" cy="507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473223" y="6686622"/>
            <a:ext cx="2711450" cy="1713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it-IT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Lancet Oncol</a:t>
            </a:r>
            <a:r>
              <a:rPr lang="it-IT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2019 Nov;20(11):1531-1543.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1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#2: PACE-B </a:t>
            </a:r>
            <a:br>
              <a:rPr lang="en-US" dirty="0" smtClean="0"/>
            </a:br>
            <a:r>
              <a:rPr lang="en-US" dirty="0" smtClean="0"/>
              <a:t>(Medium-Term Results)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03610" y="2405997"/>
            <a:ext cx="7284364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the recent PACE-B update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Depending on the “scale” used to measure toxicity, subtle differences could be identified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Moderate urinary toxicity (scored by physicians) was slightly higher with SBRT, but there was evidence that this varied based on technique and center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about patient-reported outcomes?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was no significant difference in patient-reported outcome metrics for urinary function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was a small significant benefit to SBRT in patient-reported bowel metrics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Subtle differences in toxicity might emerge with SBRT versus longer courses of radiation, with possibly more subacute urinary side effects and potentially less bowel bother with SBRT</a:t>
            </a: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461500" y="6687672"/>
            <a:ext cx="2711450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Lancet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Oncol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2022 Oct;23(10):1308-1320. </a:t>
            </a:r>
          </a:p>
        </p:txBody>
      </p:sp>
      <p:pic>
        <p:nvPicPr>
          <p:cNvPr id="1026" name="Picture 2" descr="Figure thumbnail g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741776"/>
            <a:ext cx="4191000" cy="490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77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#3: UCLA-Led General Consortium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2176516"/>
            <a:ext cx="5961955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UCLA Consortium Study?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a pooled study that combined data from multiple North American trials of prostate SBRT together to evaluate safety and efficacy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it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showed a favorable toxicity and efficacy profile with a median follow-up of 7 years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endParaRPr lang="en-US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sz="2000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Long-term follow-up studies suggests that modern SBRT is safe and effective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https://cdn.jamanetwork.com/ama/content_public/journal/jamanetworkopen/937802/zoi180332f1.png?Expires=1649942419&amp;Signature=pqloEYm5A6aJuwb~8~z6mcvudGRQoUdju2cJDZUSAGKDaHyZoUmpeiPyZRo9ssP-xmS5K1McPScyVld~-K3b7SLsPVAC7dvnbnzuAcpnbI4U0v3nGamWe8~kpS5Y2eH8JP4CNnZoI0gHKwM4q1zDQ72-1RT23EylpaxqNlqaE9OOKqIbRGEEElrJZhESOONT-z5GJYVO~66AcWc00AUs2E0749lKM~3uWEOl7x7Wjph1KDAaH-AfQkcKM8xhV~v1h4JUhJMmis~BymXlDEC1LVR2zZVD7aCd8uoWSiUxftgpBVF3YCloAdoaSDo~Lp2phW99UBG-uZVo-NzDa8yvMQ__&amp;Key-Pair-Id=APKAIE5G5CRDK6RD3PG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6" t="-486" r="51117" b="55107"/>
          <a:stretch/>
        </p:blipFill>
        <p:spPr bwMode="auto">
          <a:xfrm>
            <a:off x="6407129" y="1787007"/>
            <a:ext cx="5784871" cy="469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447329"/>
              </p:ext>
            </p:extLst>
          </p:nvPr>
        </p:nvGraphicFramePr>
        <p:xfrm>
          <a:off x="952935" y="4212968"/>
          <a:ext cx="4611688" cy="750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844">
                  <a:extLst>
                    <a:ext uri="{9D8B030D-6E8A-4147-A177-3AD203B41FA5}">
                      <a16:colId xmlns:a16="http://schemas.microsoft.com/office/drawing/2014/main" val="3334754561"/>
                    </a:ext>
                  </a:extLst>
                </a:gridCol>
                <a:gridCol w="2305844">
                  <a:extLst>
                    <a:ext uri="{9D8B030D-6E8A-4147-A177-3AD203B41FA5}">
                      <a16:colId xmlns:a16="http://schemas.microsoft.com/office/drawing/2014/main" val="1528572724"/>
                    </a:ext>
                  </a:extLst>
                </a:gridCol>
              </a:tblGrid>
              <a:tr h="1969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Risk Group</a:t>
                      </a:r>
                      <a:endParaRPr lang="en-US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7-Year BCR Rate</a:t>
                      </a:r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61367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Low</a:t>
                      </a:r>
                      <a:endParaRPr lang="en-US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4.5%</a:t>
                      </a:r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120613385"/>
                  </a:ext>
                </a:extLst>
              </a:tr>
              <a:tr h="1969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Favorable Intermediate</a:t>
                      </a:r>
                      <a:endParaRPr lang="en-US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8.6%</a:t>
                      </a:r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51852069"/>
                  </a:ext>
                </a:extLst>
              </a:tr>
              <a:tr h="196914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Unfavorable</a:t>
                      </a:r>
                      <a:r>
                        <a:rPr lang="en-US" sz="1050" baseline="0" dirty="0" smtClean="0"/>
                        <a:t> Intermediate</a:t>
                      </a:r>
                      <a:endParaRPr lang="en-US" sz="105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14.9%</a:t>
                      </a:r>
                      <a:endParaRPr lang="en-US" sz="1050"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6352936"/>
                  </a:ext>
                </a:extLst>
              </a:tr>
            </a:tbl>
          </a:graphicData>
        </a:graphic>
      </p:graphicFrame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9375775" y="6686622"/>
            <a:ext cx="2882900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JAMA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Open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2019 Feb 1;2(2):e188006.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8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#3: UCLA-Led General Consortium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787114" y="1747720"/>
            <a:ext cx="10617772" cy="5110280"/>
            <a:chOff x="899119" y="980728"/>
            <a:chExt cx="10617772" cy="5110280"/>
          </a:xfrm>
        </p:grpSpPr>
        <p:grpSp>
          <p:nvGrpSpPr>
            <p:cNvPr id="10" name="Group 9"/>
            <p:cNvGrpSpPr/>
            <p:nvPr/>
          </p:nvGrpSpPr>
          <p:grpSpPr>
            <a:xfrm>
              <a:off x="899119" y="980728"/>
              <a:ext cx="5202062" cy="5110280"/>
              <a:chOff x="899119" y="980728"/>
              <a:chExt cx="5202062" cy="5110280"/>
            </a:xfrm>
          </p:grpSpPr>
          <p:pic>
            <p:nvPicPr>
              <p:cNvPr id="14" name="Picture 2" descr="https://cdn.jamanetwork.com/ama/content_public/journal/jamanetworkopen/937802/zoi180332f2.png?Expires=1649942419&amp;Signature=ix2nSL49dwTEQld~~gxh~UMZyN08CbMaAy1rBuzZnM1udEml-80dDsY90zqt31kd7Db569ohV2YFW7qMeFkEt9EWXl64xC-YGh2VUS5lpyQJUVOkxgJGzSDTT8CtRpBPcBpN0FQV-Zb7zYjCTqVMIjgitNm7rnpXue7GnnVue4OT~LqB~U4ZFOvPLYX9NpQDG-p-OCKqoS5Tqv05NirDOUZoyWlmoGY9x~p5dNO2Okg9p~4Syza947CDO0QWrOYhczr2MeJ-JkLRTg37U5WkLGfdsBowrlVJNlhBfhokc-UASSFEPD3DY805Bc~y~zKft0ncFahYRo2K~cz0eTal8Q__&amp;Key-Pair-Id=APKAIE5G5CRDK6RD3PGA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1510"/>
              <a:stretch/>
            </p:blipFill>
            <p:spPr bwMode="auto">
              <a:xfrm>
                <a:off x="899119" y="980728"/>
                <a:ext cx="5202062" cy="44054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426506" y="5444677"/>
                <a:ext cx="37660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7-year rate of severe GU toxicity: 2.4%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Median onset: 27 months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6325191" y="980728"/>
              <a:ext cx="5191700" cy="5110280"/>
              <a:chOff x="6325191" y="980728"/>
              <a:chExt cx="5191700" cy="5110280"/>
            </a:xfrm>
          </p:grpSpPr>
          <p:pic>
            <p:nvPicPr>
              <p:cNvPr id="12" name="Picture 2" descr="https://cdn.jamanetwork.com/ama/content_public/journal/jamanetworkopen/937802/zoi180332f2.png?Expires=1649942419&amp;Signature=ix2nSL49dwTEQld~~gxh~UMZyN08CbMaAy1rBuzZnM1udEml-80dDsY90zqt31kd7Db569ohV2YFW7qMeFkEt9EWXl64xC-YGh2VUS5lpyQJUVOkxgJGzSDTT8CtRpBPcBpN0FQV-Zb7zYjCTqVMIjgitNm7rnpXue7GnnVue4OT~LqB~U4ZFOvPLYX9NpQDG-p-OCKqoS5Tqv05NirDOUZoyWlmoGY9x~p5dNO2Okg9p~4Syza947CDO0QWrOYhczr2MeJ-JkLRTg37U5WkLGfdsBowrlVJNlhBfhokc-UASSFEPD3DY805Bc~y~zKft0ncFahYRo2K~cz0eTal8Q__&amp;Key-Pair-Id=APKAIE5G5CRDK6RD3PGA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399"/>
              <a:stretch/>
            </p:blipFill>
            <p:spPr bwMode="auto">
              <a:xfrm>
                <a:off x="6325191" y="980728"/>
                <a:ext cx="5191700" cy="44067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6847397" y="5444677"/>
                <a:ext cx="36763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7-year rate of severe GI toxicity: 0.4%</a:t>
                </a:r>
              </a:p>
              <a:p>
                <a:r>
                  <a:rPr lang="en-US" dirty="0" smtClean="0">
                    <a:solidFill>
                      <a:schemeClr val="bg1"/>
                    </a:solidFill>
                  </a:rPr>
                  <a:t>Median onset: 31 months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663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 smtClean="0"/>
              <a:t>Study #4: UCLA-Led SHARP Consortium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2110383"/>
            <a:ext cx="6108026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SHARP Consortium Study?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a pooled study that combined data from seven global trials of prostate SBRT for high-risk prostate cancer (344 men in total were included)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it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SBRT offers a high cure rate with a 4-year BCR-free survival rate of 82% overall, and up to 87% with the use of hormonal therapy</a:t>
            </a:r>
            <a:endParaRPr lang="en-US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SBRT is effective for high-risk prostate cancer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2" descr="https://ars.els-cdn.com/content/image/1-s2.0-S0360301621000687-gr1_lrg.jpg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94"/>
          <a:stretch/>
        </p:blipFill>
        <p:spPr bwMode="auto">
          <a:xfrm>
            <a:off x="6829425" y="2549580"/>
            <a:ext cx="5154212" cy="30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699500" y="6662458"/>
            <a:ext cx="3492500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Oncol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Phys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2021 Jul 1;110(3):731-737.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7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SBRT Delivered?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1321"/>
            <a:ext cx="6153150" cy="4525963"/>
          </a:xfrm>
        </p:spPr>
        <p:txBody>
          <a:bodyPr/>
          <a:lstStyle/>
          <a:p>
            <a:r>
              <a:rPr lang="en-US" sz="2000" dirty="0" smtClean="0"/>
              <a:t>The prostate is a </a:t>
            </a:r>
            <a:r>
              <a:rPr lang="en-US" sz="2000" i="1" dirty="0" smtClean="0"/>
              <a:t>moving target</a:t>
            </a:r>
            <a:r>
              <a:rPr lang="en-US" sz="2000" dirty="0" smtClean="0"/>
              <a:t> that shifts between treatments and during treatments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Because of this motion and other inherent considerations, a “margin” around the actual clinical target must be treated to ensure the prostate is adequately targeted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6877050" y="1600201"/>
            <a:ext cx="5105400" cy="4619628"/>
            <a:chOff x="4274004" y="2662919"/>
            <a:chExt cx="4085997" cy="3780216"/>
          </a:xfrm>
        </p:grpSpPr>
        <p:pic>
          <p:nvPicPr>
            <p:cNvPr id="4" name="Picture 2" descr="https://lmu.com.au/wp-content/uploads/2019/09/spaceoar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99" t="3382" r="2680" b="54089"/>
            <a:stretch/>
          </p:blipFill>
          <p:spPr bwMode="auto">
            <a:xfrm>
              <a:off x="4274004" y="2662919"/>
              <a:ext cx="4085997" cy="3703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033671" y="6243080"/>
              <a:ext cx="2838450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/>
                <a:t>https://lmu.com.au/transperineal-insertion-of-gold-seeds-and-spaceoar/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449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CT-Guided SBRT with Fiducials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3 </a:t>
            </a:r>
            <a:r>
              <a:rPr lang="en-US" sz="2000" dirty="0"/>
              <a:t>metal markers (called fiducials) are placed into the prostate in a small outpatient </a:t>
            </a:r>
            <a:r>
              <a:rPr lang="en-US" sz="2000" dirty="0" smtClean="0"/>
              <a:t>procedure and can be tracked with an X-ray or CT scan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Patients undergo a CT scan prior to treatment to evaluate anatomy as well as X-rays to </a:t>
            </a:r>
            <a:r>
              <a:rPr lang="en-US" sz="2000" dirty="0" smtClean="0"/>
              <a:t>align to </a:t>
            </a:r>
            <a:r>
              <a:rPr lang="en-US" sz="2000" dirty="0"/>
              <a:t>the prostate</a:t>
            </a:r>
          </a:p>
          <a:p>
            <a:endParaRPr lang="en-US" sz="2000" dirty="0"/>
          </a:p>
          <a:p>
            <a:r>
              <a:rPr lang="en-US" sz="2000" dirty="0"/>
              <a:t>X-ray images can be repeated during treatment to re-align to the prostate, or the treatment can be completed very quickly to minimize motion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161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MRI-Guided SBRT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When doing “MRI-guided” SBRT, fiducial markers are not needed as the prostate can be seen </a:t>
            </a:r>
            <a:r>
              <a:rPr lang="en-US" sz="2000" dirty="0" smtClean="0"/>
              <a:t>directly using an on-board MRI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With the </a:t>
            </a:r>
            <a:r>
              <a:rPr lang="en-US" sz="2000" dirty="0" err="1"/>
              <a:t>MRIdian</a:t>
            </a:r>
            <a:r>
              <a:rPr lang="en-US" sz="2000" dirty="0"/>
              <a:t> platform, MRIs can then be </a:t>
            </a:r>
            <a:r>
              <a:rPr lang="en-US" sz="2000" dirty="0" smtClean="0"/>
              <a:t>obtained 4-8 times </a:t>
            </a:r>
            <a:r>
              <a:rPr lang="en-US" sz="2000" dirty="0"/>
              <a:t>per second, with the radiation beam being paused automatically if the prostate moves outside of a pre-set margin</a:t>
            </a:r>
          </a:p>
          <a:p>
            <a:endParaRPr lang="en-US" sz="2000" dirty="0"/>
          </a:p>
          <a:p>
            <a:r>
              <a:rPr lang="en-US" sz="2000" dirty="0"/>
              <a:t>The ability to track the prostate so closely allows the margin around the prostate needed for planning to be cut by 50%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70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1FFEB97-8244-48E2-B452-5C36D415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Disclosures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6037BE-CFC9-4A9D-BE98-7C3AE97663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1500" u="sng" dirty="0"/>
              <a:t>Employer</a:t>
            </a:r>
            <a:r>
              <a:rPr lang="en-US" altLang="en-US" sz="1500" dirty="0"/>
              <a:t>: </a:t>
            </a:r>
          </a:p>
          <a:p>
            <a:pPr lvl="1">
              <a:defRPr/>
            </a:pPr>
            <a:r>
              <a:rPr lang="en-US" altLang="en-US" sz="1200" dirty="0"/>
              <a:t>University of California, Los Angeles</a:t>
            </a:r>
          </a:p>
          <a:p>
            <a:pPr>
              <a:defRPr/>
            </a:pPr>
            <a:endParaRPr lang="en-US" altLang="en-US" sz="1500" dirty="0"/>
          </a:p>
          <a:p>
            <a:pPr>
              <a:defRPr/>
            </a:pPr>
            <a:r>
              <a:rPr lang="en-US" altLang="en-US" sz="1500" u="sng" dirty="0"/>
              <a:t>Honoraria</a:t>
            </a:r>
            <a:r>
              <a:rPr lang="en-US" altLang="en-US" sz="1500" dirty="0"/>
              <a:t>: </a:t>
            </a:r>
          </a:p>
          <a:p>
            <a:pPr lvl="1">
              <a:defRPr/>
            </a:pPr>
            <a:r>
              <a:rPr lang="en-US" altLang="en-US" sz="1200" dirty="0"/>
              <a:t>Varian Medical Systems, Inc.</a:t>
            </a:r>
          </a:p>
          <a:p>
            <a:pPr lvl="1">
              <a:defRPr/>
            </a:pPr>
            <a:r>
              <a:rPr lang="en-US" altLang="en-US" sz="1200" dirty="0" err="1"/>
              <a:t>ViewRay</a:t>
            </a:r>
            <a:r>
              <a:rPr lang="en-US" altLang="en-US" sz="1200" dirty="0"/>
              <a:t>, Inc.</a:t>
            </a:r>
          </a:p>
          <a:p>
            <a:pPr>
              <a:defRPr/>
            </a:pPr>
            <a:endParaRPr lang="en-US" altLang="en-US" sz="1500" dirty="0"/>
          </a:p>
          <a:p>
            <a:pPr>
              <a:defRPr/>
            </a:pPr>
            <a:r>
              <a:rPr lang="en-US" altLang="en-US" sz="1500" u="sng" dirty="0"/>
              <a:t>Consulting Fees</a:t>
            </a:r>
            <a:r>
              <a:rPr lang="en-US" altLang="en-US" sz="1500" dirty="0"/>
              <a:t>: </a:t>
            </a:r>
          </a:p>
          <a:p>
            <a:pPr lvl="1">
              <a:defRPr/>
            </a:pPr>
            <a:r>
              <a:rPr lang="en-US" altLang="en-US" sz="1200" dirty="0"/>
              <a:t>Varian Medical Systems, Inc.</a:t>
            </a:r>
          </a:p>
          <a:p>
            <a:pPr lvl="1">
              <a:defRPr/>
            </a:pPr>
            <a:r>
              <a:rPr lang="en-US" altLang="en-US" sz="1200" dirty="0"/>
              <a:t>Intelligent Automation, Inc.</a:t>
            </a:r>
          </a:p>
          <a:p>
            <a:pPr marL="457200" lvl="1" indent="0">
              <a:buFont typeface="Tahoma" pitchFamily="34" charset="0"/>
              <a:buNone/>
              <a:defRPr/>
            </a:pPr>
            <a:endParaRPr lang="en-US" altLang="en-US" sz="1200" dirty="0"/>
          </a:p>
          <a:p>
            <a:pPr>
              <a:defRPr/>
            </a:pPr>
            <a:r>
              <a:rPr lang="en-US" altLang="en-US" sz="1500" u="sng" dirty="0"/>
              <a:t>Research Funding</a:t>
            </a:r>
            <a:r>
              <a:rPr lang="en-US" altLang="en-US" sz="1500" dirty="0"/>
              <a:t>: </a:t>
            </a:r>
          </a:p>
          <a:p>
            <a:pPr lvl="1">
              <a:defRPr/>
            </a:pPr>
            <a:r>
              <a:rPr lang="en-US" altLang="en-US" sz="1200" dirty="0" err="1"/>
              <a:t>ViewRay</a:t>
            </a:r>
            <a:r>
              <a:rPr lang="en-US" altLang="en-US" sz="1200" dirty="0"/>
              <a:t>, Inc.</a:t>
            </a:r>
            <a:endParaRPr lang="en-US" altLang="en-US" sz="1200" b="1" dirty="0"/>
          </a:p>
          <a:p>
            <a:pPr lvl="1">
              <a:defRPr/>
            </a:pPr>
            <a:r>
              <a:rPr lang="en-US" altLang="en-US" sz="1200" dirty="0"/>
              <a:t>Janssen, Inc.</a:t>
            </a:r>
          </a:p>
          <a:p>
            <a:pPr lvl="1">
              <a:defRPr/>
            </a:pPr>
            <a:r>
              <a:rPr lang="en-US" altLang="en-US" sz="1200" dirty="0"/>
              <a:t>Department of Defense</a:t>
            </a:r>
          </a:p>
          <a:p>
            <a:pPr lvl="1">
              <a:defRPr/>
            </a:pPr>
            <a:r>
              <a:rPr lang="en-US" altLang="en-US" sz="1200" dirty="0"/>
              <a:t>Prostate Cancer Foundation</a:t>
            </a:r>
          </a:p>
          <a:p>
            <a:pPr lvl="1">
              <a:defRPr/>
            </a:pPr>
            <a:r>
              <a:rPr lang="en-US" altLang="en-US" sz="1200" dirty="0"/>
              <a:t>ASTRO</a:t>
            </a:r>
            <a:endParaRPr lang="en-US" altLang="en-US" sz="1500" dirty="0"/>
          </a:p>
        </p:txBody>
      </p:sp>
    </p:spTree>
    <p:extLst>
      <p:ext uri="{BB962C8B-B14F-4D97-AF65-F5344CB8AC3E}">
        <p14:creationId xmlns:p14="http://schemas.microsoft.com/office/powerpoint/2010/main" val="426708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Real-Time Tracking</a:t>
            </a:r>
            <a:endParaRPr lang="en-US" dirty="0"/>
          </a:p>
        </p:txBody>
      </p:sp>
      <p:pic>
        <p:nvPicPr>
          <p:cNvPr id="4" name="DJ_fx2-combin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9674" y="1459781"/>
            <a:ext cx="3429209" cy="43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6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#5: MIRAGE Trial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1700808"/>
            <a:ext cx="5074761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What is the MIRAGE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This was a UCLA-led randomized trial of MRI-guided vs. CT-guided SBRT for prostate cancer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What did it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MRI-guided SBRT led to a 50% reduction in grade ≥2 (i.e., moderate) toxicity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No incidences of grade ≥2 GI toxicity seen in patients getting MRI-guided SBRT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MRI-guidance is associated with reduced physician-scored and patient-reported side effects compared with CT-guided SBRT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3" y="1700808"/>
            <a:ext cx="6050355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MIRAGE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was a UCLA-led randomized trial of MRI-guided vs. CT-guided SBRT for prostate cancer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did it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MRI-guided SBRT led to a 50% reduction in grade ≥2 GU (i.e., moderate) toxicity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incidences of grade ≥2 GI toxicity seen in patients getting MRI-guided SBRT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MRI-guidance is associated with reduced physician-scored and patient-reported side effects compared with CT-guided SBRT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9721634" y="6675590"/>
            <a:ext cx="2470366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pt-BR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JAMA Oncol</a:t>
            </a:r>
            <a:r>
              <a:rPr lang="pt-B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2023 Mar 1;9(3):</a:t>
            </a:r>
            <a:r>
              <a:rPr lang="pt-BR" altLang="en-US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365-373.</a:t>
            </a:r>
            <a:endParaRPr lang="pt-BR" altLang="en-US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cdn.jamanetwork.com/ama/content_public/journal/oncology/939106/coi220086f2_1678387713.61529.png?Expires=1684438828&amp;Signature=yJuBTM4RPzcpsnIMFJtuV4jqOwdaW20ke1gRPMQLeHKhPsfe6gSOd11Aoot0nb-TJyeZjksMnGe49gTwSzl2tKfmra2GXk74wuHMP~XckeN~b4zhVfnU~SVcw3lWGv6~BtTT6zcrCg8jTGSy5iNlmJp6mUln8mRQ-KNyXXRyLlRp-dnQ8y0YIsYJ7z7CMVM8PJT3FVhATKx-ETuvfdKlb7aHJ8ykFT14Bo8IGC1txjtJUYB9oiRFCLhSlVNOoeg6YqKPmVRxd69MiwCdM6mvYT9DA7L46r9A41Ub2J-h3ZGVn-fESzVz6TUc0vx3~sjCX5cExFk2gClwrdOufF92SA__&amp;Key-Pair-Id=APKAIE5G5CRDK6RD3PG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64" y="2183767"/>
            <a:ext cx="5615836" cy="371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957818" y="2391756"/>
            <a:ext cx="1860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Grade ≥2: 43.4% vs. 24.4%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21634" y="2391756"/>
            <a:ext cx="1661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Grade ≥2: 10.5% vs. 0%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1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04100" y="1289333"/>
            <a:ext cx="4572000" cy="5107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SpaceOAR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3" y="1882897"/>
            <a:ext cx="6727152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</a:t>
            </a:r>
            <a:r>
              <a:rPr lang="en-US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an absorbable hydrogel that can be placed between the rectum and the prostate in an outpatient procedure to physically separate the prostate and the rectum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</a:t>
            </a:r>
            <a:r>
              <a:rPr lang="en-US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been studied in a randomized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studied in a randomized trial that used conventional radiation, and was associated with lower late grade ≥2 rectal toxicity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is a good candidate for </a:t>
            </a:r>
            <a:r>
              <a:rPr lang="en-US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Patients with clear evidence of prostate cancer growing outside the capsule of the prostate posteriorly are not good candidates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Placing 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involves a procedure that carries the risk of any procedure, and the overall pros and cons should be discussed with the radiation oncologist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8" name="Picture 4" descr="https://ars.els-cdn.com/content/image/1-s2.0-S0360301616335982-gr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5" b="49730"/>
          <a:stretch/>
        </p:blipFill>
        <p:spPr bwMode="auto">
          <a:xfrm>
            <a:off x="7404100" y="3641497"/>
            <a:ext cx="4572000" cy="275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8699500" y="6662458"/>
            <a:ext cx="3492500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Radiat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Oncol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1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Biol</a:t>
            </a:r>
            <a:r>
              <a:rPr lang="en-US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Phys</a:t>
            </a:r>
            <a:r>
              <a:rPr lang="en-US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2017 Apr 1;97(5):976-985.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SpaceOAR Anatom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73" y="1289332"/>
            <a:ext cx="4455627" cy="261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32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404100" y="1289333"/>
            <a:ext cx="4572000" cy="5107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Barrigel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3" y="1882897"/>
            <a:ext cx="6727152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</a:t>
            </a:r>
            <a:r>
              <a:rPr lang="en-US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Barrigel</a:t>
            </a: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Barrigel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is a hyaluronic acid spacer, whose benefit would follow the same mechanism as that of 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endParaRPr lang="en-US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</a:t>
            </a:r>
            <a:r>
              <a:rPr lang="en-US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Barrigel</a:t>
            </a: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been studied in a randomized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studied in a randomized trial that used moderate radiation, and was associated with lower acute grade ≥2 rectal toxicity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Similar caveats apply to the use of 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Barrigel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vs. 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SpaceOAR</a:t>
            </a:r>
            <a:endParaRPr lang="en-US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New pic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09"/>
          <a:stretch/>
        </p:blipFill>
        <p:spPr bwMode="auto">
          <a:xfrm>
            <a:off x="7404100" y="4172794"/>
            <a:ext cx="4579353" cy="231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926" y="1289334"/>
            <a:ext cx="4583628" cy="2797562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685420" y="6675590"/>
            <a:ext cx="2506579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it-IT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JAMA Oncol</a:t>
            </a:r>
            <a:r>
              <a:rPr lang="it-IT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2023 Apr 1;9(4):511-518</a:t>
            </a:r>
            <a:r>
              <a:rPr lang="it-IT" altLang="en-US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altLang="en-US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85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Side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Side effects from radiation can be divided into </a:t>
            </a:r>
            <a:r>
              <a:rPr lang="en-US" sz="2000" i="1" dirty="0" smtClean="0"/>
              <a:t>acute</a:t>
            </a:r>
            <a:r>
              <a:rPr lang="en-US" sz="2000" dirty="0" smtClean="0"/>
              <a:t> (within 90 days of radiation) and </a:t>
            </a:r>
            <a:r>
              <a:rPr lang="en-US" sz="2000" i="1" dirty="0" smtClean="0"/>
              <a:t>late</a:t>
            </a:r>
            <a:r>
              <a:rPr lang="en-US" sz="2000" dirty="0" smtClean="0"/>
              <a:t> (beyond 90 days after radiation)</a:t>
            </a:r>
          </a:p>
          <a:p>
            <a:endParaRPr lang="en-US" sz="2000" dirty="0"/>
          </a:p>
          <a:p>
            <a:r>
              <a:rPr lang="en-US" sz="2000" dirty="0" smtClean="0"/>
              <a:t>Typically we are concerned about urinary, bowel, and sexual side effects</a:t>
            </a:r>
          </a:p>
          <a:p>
            <a:endParaRPr lang="en-US" sz="2000" dirty="0"/>
          </a:p>
          <a:p>
            <a:r>
              <a:rPr lang="en-US" sz="2000" dirty="0" smtClean="0"/>
              <a:t>Fatigue is another general, acute side effect of radiation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783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Urinary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396" y="1508920"/>
            <a:ext cx="6603604" cy="4525963"/>
          </a:xfrm>
        </p:spPr>
        <p:txBody>
          <a:bodyPr/>
          <a:lstStyle/>
          <a:p>
            <a:r>
              <a:rPr lang="en-US" sz="2000" dirty="0" smtClean="0"/>
              <a:t>Acute urinary “bother” is common</a:t>
            </a:r>
          </a:p>
          <a:p>
            <a:endParaRPr lang="en-US" sz="2000" dirty="0"/>
          </a:p>
          <a:p>
            <a:r>
              <a:rPr lang="en-US" sz="2000" dirty="0" smtClean="0"/>
              <a:t>Obstructive symptoms are most commonly treated with NSAIDs (e.g., ibuprofen) and urinary medications such as </a:t>
            </a:r>
            <a:r>
              <a:rPr lang="en-US" sz="2000" dirty="0" err="1" smtClean="0"/>
              <a:t>tamsulosin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Urgency/frequency can occur as well</a:t>
            </a:r>
          </a:p>
          <a:p>
            <a:endParaRPr lang="en-US" sz="2000" dirty="0"/>
          </a:p>
          <a:p>
            <a:r>
              <a:rPr lang="en-US" sz="2000" dirty="0" smtClean="0"/>
              <a:t>Incontinence is extremely rare </a:t>
            </a:r>
          </a:p>
        </p:txBody>
      </p:sp>
      <p:pic>
        <p:nvPicPr>
          <p:cNvPr id="3074" name="Picture 2" descr="IPSS Score - Comprehensive Integrated Car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322" r="6086" b="37336"/>
          <a:stretch/>
        </p:blipFill>
        <p:spPr bwMode="auto">
          <a:xfrm>
            <a:off x="291610" y="1508920"/>
            <a:ext cx="5200651" cy="444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67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Acute Bowel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396" y="1600201"/>
            <a:ext cx="6603604" cy="4525963"/>
          </a:xfrm>
        </p:spPr>
        <p:txBody>
          <a:bodyPr/>
          <a:lstStyle/>
          <a:p>
            <a:r>
              <a:rPr lang="en-US" sz="2000" dirty="0" smtClean="0"/>
              <a:t>Acute bowel “bother” is less common than urinary “bother”</a:t>
            </a:r>
          </a:p>
          <a:p>
            <a:endParaRPr lang="en-US" sz="2000" dirty="0"/>
          </a:p>
          <a:p>
            <a:r>
              <a:rPr lang="en-US" sz="2000" dirty="0" smtClean="0"/>
              <a:t>Diarrhea-like symptoms can be treated with over the counter medications such as </a:t>
            </a:r>
            <a:r>
              <a:rPr lang="en-US" sz="2000" dirty="0" err="1" smtClean="0"/>
              <a:t>loperamide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rectal pain occurs, steroid suppositories can be used as well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" y="1600201"/>
            <a:ext cx="5239020" cy="334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Side Effects</a:t>
            </a:r>
            <a:endParaRPr lang="en-US" dirty="0"/>
          </a:p>
        </p:txBody>
      </p:sp>
      <p:pic>
        <p:nvPicPr>
          <p:cNvPr id="4098" name="Picture 2" descr="Figure thumbnail gr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06" y="1256747"/>
            <a:ext cx="7871589" cy="54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461500" y="6686622"/>
            <a:ext cx="2711450" cy="17137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it-IT" altLang="en-US" sz="11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Lancet Oncol</a:t>
            </a:r>
            <a:r>
              <a:rPr lang="it-IT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2019 Nov;20(11):1531-1543.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4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Late Urinary and Bowel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~2-3% chance of significant urinary effects (cystitis, urethritis)</a:t>
            </a:r>
          </a:p>
          <a:p>
            <a:endParaRPr lang="en-US" sz="2000" dirty="0"/>
          </a:p>
          <a:p>
            <a:r>
              <a:rPr lang="en-US" sz="2000" dirty="0" smtClean="0"/>
              <a:t>~1% chance of significant bowel effects (</a:t>
            </a:r>
            <a:r>
              <a:rPr lang="en-US" sz="2000" dirty="0" err="1" smtClean="0"/>
              <a:t>proctitis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Cystitis, urethritis, and </a:t>
            </a:r>
            <a:r>
              <a:rPr lang="en-US" sz="2000" dirty="0" err="1" smtClean="0"/>
              <a:t>proctitis</a:t>
            </a:r>
            <a:r>
              <a:rPr lang="en-US" sz="2000" dirty="0" smtClean="0"/>
              <a:t> can be treated with hyperbaric oxygen therapy</a:t>
            </a:r>
          </a:p>
          <a:p>
            <a:endParaRPr lang="en-US" sz="2000" dirty="0"/>
          </a:p>
          <a:p>
            <a:r>
              <a:rPr lang="en-US" sz="2000" dirty="0" smtClean="0"/>
              <a:t>Very rare chance of radiation-induced cancer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853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Sexual Side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Acute sexual side effects are rare acutely (though men receiving hormonal therapy will notice some immediate effects from the hormone therapy), and low volume of ejaculate can occur early</a:t>
            </a:r>
          </a:p>
          <a:p>
            <a:endParaRPr lang="en-US" sz="2000" dirty="0"/>
          </a:p>
          <a:p>
            <a:r>
              <a:rPr lang="en-US" sz="2000" dirty="0" smtClean="0"/>
              <a:t>The major long-term side effect is erectile dysfunction, which is also age-related and is estimated to occur in ~23% of patients by two years after SBRT</a:t>
            </a:r>
          </a:p>
        </p:txBody>
      </p:sp>
    </p:spTree>
    <p:extLst>
      <p:ext uri="{BB962C8B-B14F-4D97-AF65-F5344CB8AC3E}">
        <p14:creationId xmlns:p14="http://schemas.microsoft.com/office/powerpoint/2010/main" val="385135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387" y="274638"/>
            <a:ext cx="11047226" cy="1143000"/>
          </a:xfrm>
        </p:spPr>
        <p:txBody>
          <a:bodyPr/>
          <a:lstStyle/>
          <a:p>
            <a:r>
              <a:rPr lang="en-US" dirty="0" smtClean="0"/>
              <a:t>How Does </a:t>
            </a:r>
            <a:r>
              <a:rPr lang="en-US" smtClean="0"/>
              <a:t>Radiation Kill Cancer?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" y="1809365"/>
            <a:ext cx="6431280" cy="4525963"/>
          </a:xfrm>
        </p:spPr>
        <p:txBody>
          <a:bodyPr/>
          <a:lstStyle/>
          <a:p>
            <a:r>
              <a:rPr lang="en-US" sz="2000" dirty="0" smtClean="0"/>
              <a:t>Cancer cells are defined by an ability to divide uncontrollably</a:t>
            </a:r>
          </a:p>
          <a:p>
            <a:endParaRPr lang="en-US" sz="2000" dirty="0"/>
          </a:p>
          <a:p>
            <a:r>
              <a:rPr lang="en-US" sz="2000" dirty="0" smtClean="0"/>
              <a:t>Radiation causes significant damage to cellular DNA, which cancer cells are unable to repair</a:t>
            </a:r>
          </a:p>
          <a:p>
            <a:endParaRPr lang="en-US" sz="2000" dirty="0"/>
          </a:p>
          <a:p>
            <a:r>
              <a:rPr lang="en-US" sz="2000" dirty="0" smtClean="0"/>
              <a:t>When cancer cells try to divide with damaged DNA, they die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7040880" y="1417638"/>
            <a:ext cx="5151120" cy="5440362"/>
            <a:chOff x="6065836" y="0"/>
            <a:chExt cx="6126164" cy="6164040"/>
          </a:xfrm>
        </p:grpSpPr>
        <p:pic>
          <p:nvPicPr>
            <p:cNvPr id="2052" name="Picture 4" descr="Damage to D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5836" y="0"/>
              <a:ext cx="6126164" cy="6164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9778820" y="5879943"/>
              <a:ext cx="2413180" cy="284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00" dirty="0">
                  <a:latin typeface="nunito sans"/>
                </a:rPr>
                <a:t>Christoph </a:t>
              </a:r>
              <a:r>
                <a:rPr lang="en-US" sz="1000" dirty="0" err="1">
                  <a:latin typeface="nunito sans"/>
                </a:rPr>
                <a:t>Burgstedt</a:t>
              </a:r>
              <a:r>
                <a:rPr lang="en-US" sz="1000" dirty="0">
                  <a:latin typeface="nunito sans"/>
                </a:rPr>
                <a:t>, </a:t>
              </a:r>
              <a:r>
                <a:rPr lang="en-US" sz="1000" dirty="0" err="1" smtClean="0">
                  <a:latin typeface="nunito sans"/>
                </a:rPr>
                <a:t>iStockphoto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1290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Radiation-Related ED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462"/>
          <a:stretch/>
        </p:blipFill>
        <p:spPr>
          <a:xfrm>
            <a:off x="2305050" y="1417638"/>
            <a:ext cx="3037123" cy="2697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1110" t="6934" r="18471" b="15593"/>
          <a:stretch/>
        </p:blipFill>
        <p:spPr>
          <a:xfrm>
            <a:off x="6000749" y="1417638"/>
            <a:ext cx="4078604" cy="2697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7346" y="4194620"/>
            <a:ext cx="2272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Neurovascular bundle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1728" y="4194621"/>
            <a:ext cx="2496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Internal Pudendal Artery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09600" y="4955619"/>
            <a:ext cx="10972800" cy="839789"/>
          </a:xfrm>
        </p:spPr>
        <p:txBody>
          <a:bodyPr/>
          <a:lstStyle/>
          <a:p>
            <a:r>
              <a:rPr lang="en-US" sz="2000" dirty="0" smtClean="0"/>
              <a:t>Radiation-related ED arises from damage to blood vessels</a:t>
            </a:r>
          </a:p>
          <a:p>
            <a:r>
              <a:rPr lang="en-US" sz="2000" dirty="0" smtClean="0"/>
              <a:t>Low daily doses of sildenafil or </a:t>
            </a:r>
            <a:r>
              <a:rPr lang="en-US" sz="2000" dirty="0" err="1" smtClean="0"/>
              <a:t>tadalafil</a:t>
            </a:r>
            <a:r>
              <a:rPr lang="en-US" sz="2000" dirty="0" smtClean="0"/>
              <a:t> </a:t>
            </a:r>
            <a:r>
              <a:rPr lang="en-US" sz="2000" i="1" dirty="0" smtClean="0"/>
              <a:t>may</a:t>
            </a:r>
            <a:r>
              <a:rPr lang="en-US" sz="2000" dirty="0" smtClean="0"/>
              <a:t> help maintain blood flow if taken for 6-12 months during/after RT</a:t>
            </a:r>
          </a:p>
          <a:p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7524750" y="3989254"/>
            <a:ext cx="262890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</a:rPr>
              <a:t>https://ars.els-cdn.com/content/image/1-s2.0-S2405630821000963-mmc1.pdf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26680" y="3989254"/>
            <a:ext cx="145264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i="1" dirty="0">
                <a:solidFill>
                  <a:schemeClr val="bg1"/>
                </a:solidFill>
              </a:rPr>
              <a:t>Lancet </a:t>
            </a:r>
            <a:r>
              <a:rPr lang="en-US" sz="600" i="1" dirty="0" err="1">
                <a:solidFill>
                  <a:schemeClr val="bg1"/>
                </a:solidFill>
              </a:rPr>
              <a:t>Oncol</a:t>
            </a:r>
            <a:r>
              <a:rPr lang="en-US" sz="600" dirty="0">
                <a:solidFill>
                  <a:schemeClr val="bg1"/>
                </a:solidFill>
              </a:rPr>
              <a:t>. 2016 May;17(5):e198-208.</a:t>
            </a:r>
          </a:p>
        </p:txBody>
      </p:sp>
    </p:spTree>
    <p:extLst>
      <p:ext uri="{BB962C8B-B14F-4D97-AF65-F5344CB8AC3E}">
        <p14:creationId xmlns:p14="http://schemas.microsoft.com/office/powerpoint/2010/main" val="18104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#6: PACE-A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1700808"/>
            <a:ext cx="5074761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What is the MIRAGE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This was a UCLA-led randomized trial of MRI-guided vs. CT-guided SBRT for prostate cancer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What did it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MRI-guided SBRT led to a 50% reduction in grade ≥2 (i.e., moderate) toxicity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No incidences of grade ≥2 GI toxicity seen in patients getting MRI-guided SBRT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1600" smtClean="0">
                <a:latin typeface="Arial" panose="020B0604020202020204" pitchFamily="34" charset="0"/>
                <a:cs typeface="Arial" panose="020B0604020202020204" pitchFamily="34" charset="0"/>
              </a:rPr>
              <a:t>MRI-guidance is associated with reduced physician-scored and patient-reported side effects compared with CT-guided SBRT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8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3" y="1889491"/>
            <a:ext cx="6050355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PACE-A Trial?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was a UK-led trial of SBRT vs. radical prostatectomy for favorable prostate cancer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 the abstract show?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Fewer patients needing pads at 2 years with SBRT (4.5%) vs. surgery (46.8%)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Slightly more bowel bother with SBRT vs. surgery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Significantly worse sexual function with surgery vs. SBRT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it mean?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publication eagerly anticipated, but provides high quality data comparing modern surgery and SBRT</a:t>
            </a:r>
            <a:endParaRPr lang="en-US" sz="24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1045370" y="6682156"/>
            <a:ext cx="1146629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pt-BR" altLang="en-US" sz="11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ASCO GU 2023</a:t>
            </a:r>
            <a:endParaRPr lang="pt-BR" altLang="en-US" sz="11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146" y="1700808"/>
            <a:ext cx="5950318" cy="45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2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Pathways to Further Reducing </a:t>
            </a:r>
            <a:br>
              <a:rPr lang="en-US" dirty="0" smtClean="0"/>
            </a:br>
            <a:r>
              <a:rPr lang="en-US" dirty="0" smtClean="0"/>
              <a:t>SBRT Side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Tighter planning margins (as used on the MIRAGE trial)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 err="1" smtClean="0"/>
              <a:t>Radiogenomics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/>
              <a:t>Real-time adaptive radiotherapy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544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Radiogenomics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1700807"/>
            <a:ext cx="5750396" cy="4585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</a:t>
            </a:r>
            <a:r>
              <a:rPr lang="en-US" sz="20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radiogenomics</a:t>
            </a: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the concept that individual patients may respond differently to radiation, the same way that individual patients may respond differently to different types of medication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this apply to prostate cancer?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have developed a genetic test that we believe can identify patients at higher risk of late moderate urinary side effects after  radiation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there data to support this?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have published our initial discovery results demonstrating success at identifying patients at low-risk of toxicity</a:t>
            </a: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195570" y="1941893"/>
            <a:ext cx="6063660" cy="4103521"/>
            <a:chOff x="6195570" y="1700808"/>
            <a:chExt cx="6063660" cy="4103521"/>
          </a:xfrm>
        </p:grpSpPr>
        <p:pic>
          <p:nvPicPr>
            <p:cNvPr id="9" name="Picture 2" descr="https://ars.els-cdn.com/content/image/1-s2.0-S0167814021090885-gr2_lr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36" t="6177" r="-917" b="56745"/>
            <a:stretch/>
          </p:blipFill>
          <p:spPr bwMode="auto">
            <a:xfrm>
              <a:off x="6195570" y="1700808"/>
              <a:ext cx="6063660" cy="3141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https://ars.els-cdn.com/content/image/1-s2.0-S0167814021090885-gr2_lrg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93" t="43822" r="36606" b="45584"/>
            <a:stretch/>
          </p:blipFill>
          <p:spPr bwMode="auto">
            <a:xfrm>
              <a:off x="7595245" y="4842216"/>
              <a:ext cx="3264311" cy="96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9633355" y="6675590"/>
            <a:ext cx="2555402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100" i="1" dirty="0" err="1">
                <a:solidFill>
                  <a:schemeClr val="bg1"/>
                </a:solidFill>
              </a:rPr>
              <a:t>Radiother</a:t>
            </a:r>
            <a:r>
              <a:rPr lang="en-US" altLang="en-US" sz="1100" i="1" dirty="0">
                <a:solidFill>
                  <a:schemeClr val="bg1"/>
                </a:solidFill>
              </a:rPr>
              <a:t> </a:t>
            </a:r>
            <a:r>
              <a:rPr lang="en-US" altLang="en-US" sz="1100" i="1" dirty="0" err="1">
                <a:solidFill>
                  <a:schemeClr val="bg1"/>
                </a:solidFill>
              </a:rPr>
              <a:t>Oncol</a:t>
            </a:r>
            <a:r>
              <a:rPr lang="en-US" altLang="en-US" sz="1100" dirty="0">
                <a:solidFill>
                  <a:schemeClr val="bg1"/>
                </a:solidFill>
              </a:rPr>
              <a:t>. 2022 Feb;167:226-232. 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7709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r>
              <a:rPr lang="en-US" dirty="0" smtClean="0"/>
              <a:t>Study #7: GARUDA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1A7CC4-4A39-444B-9C9C-4B07D6B20260}"/>
              </a:ext>
            </a:extLst>
          </p:cNvPr>
          <p:cNvSpPr txBox="1">
            <a:spLocks/>
          </p:cNvSpPr>
          <p:nvPr/>
        </p:nvSpPr>
        <p:spPr>
          <a:xfrm>
            <a:off x="445174" y="2110383"/>
            <a:ext cx="6108026" cy="39205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22860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ts val="16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GARUDA study?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 prospective study designed to validate whether the aforementioned </a:t>
            </a:r>
            <a:r>
              <a:rPr lang="en-US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radiogenomics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test will ultimately lead to reduced toxicity following SBRT</a:t>
            </a:r>
          </a:p>
          <a:p>
            <a:pPr marL="0" lvl="1" indent="0">
              <a:spcBef>
                <a:spcPts val="1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are results expected?</a:t>
            </a:r>
          </a:p>
          <a:p>
            <a:pPr marL="347472" lvl="2" indent="-118872">
              <a:lnSpc>
                <a:spcPts val="18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200</a:t>
            </a:r>
            <a:r>
              <a:rPr lang="en-US" baseline="300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patient was enrolled in May 2022; we will analyze 2-year patient reported outcome and hope to have results by the summer/fall of 2024</a:t>
            </a:r>
            <a:endParaRPr lang="en-US" b="1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2" indent="0">
              <a:lnSpc>
                <a:spcPts val="18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2400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1190514" y="6675590"/>
            <a:ext cx="1001486" cy="1692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en-US" sz="1100" dirty="0">
                <a:solidFill>
                  <a:schemeClr val="bg1"/>
                </a:solidFill>
              </a:rPr>
              <a:t>NCT04624256</a:t>
            </a:r>
            <a:endParaRPr kumimoji="0" lang="en-US" alt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727" y="2569028"/>
            <a:ext cx="4397828" cy="29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7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Adaptive Radiotherapy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On a day-to-day basis, the size/shape of the bladder and rectum, and even the size/shape of the prostate itself, can vary significantly </a:t>
            </a:r>
          </a:p>
          <a:p>
            <a:endParaRPr lang="en-US" sz="2000" dirty="0"/>
          </a:p>
          <a:p>
            <a:r>
              <a:rPr lang="en-US" sz="2000" dirty="0" smtClean="0"/>
              <a:t>Adaptive radiotherapy is a process wherein a “plan of the day” can be generated after taking these anatomical changes into account</a:t>
            </a:r>
          </a:p>
          <a:p>
            <a:endParaRPr lang="en-US" sz="2000" dirty="0"/>
          </a:p>
          <a:p>
            <a:r>
              <a:rPr lang="en-US" sz="2000" dirty="0" smtClean="0"/>
              <a:t>Though it is labor-intensive, it may be more feasible in the future with improvements in software and hardware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0949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SBRT is a standard of care option for any patient with localized prostate cancer </a:t>
            </a:r>
          </a:p>
          <a:p>
            <a:pPr lvl="1"/>
            <a:r>
              <a:rPr lang="en-US" sz="1600" dirty="0" smtClean="0"/>
              <a:t>For favorable risk patients, this is based on large randomized trials comparing SBRT to longer courses of radiation</a:t>
            </a:r>
          </a:p>
          <a:p>
            <a:pPr lvl="1"/>
            <a:r>
              <a:rPr lang="en-US" sz="1600" dirty="0" smtClean="0"/>
              <a:t>For high risk patients, this is primarily based on a large cohort study</a:t>
            </a:r>
          </a:p>
          <a:p>
            <a:pPr lvl="1"/>
            <a:r>
              <a:rPr lang="en-US" sz="1600" dirty="0" smtClean="0"/>
              <a:t>Early results of a trial comparing SBRT to surgery for favorable patients are also available</a:t>
            </a:r>
          </a:p>
          <a:p>
            <a:endParaRPr lang="en-US" sz="2000" dirty="0"/>
          </a:p>
          <a:p>
            <a:r>
              <a:rPr lang="en-US" sz="2000" dirty="0" smtClean="0"/>
              <a:t>MRI-guided SBRT has recently been shown in a randomized trial to reduce short-term side effects (by virtue of improving accuracy/precision)</a:t>
            </a:r>
          </a:p>
          <a:p>
            <a:endParaRPr lang="en-US" sz="2000" dirty="0"/>
          </a:p>
          <a:p>
            <a:r>
              <a:rPr lang="en-US" sz="2000" dirty="0" smtClean="0"/>
              <a:t>Significant effort is underway to further reduce side-effects</a:t>
            </a:r>
          </a:p>
          <a:p>
            <a:pPr lvl="1"/>
            <a:r>
              <a:rPr lang="en-US" sz="1600" dirty="0" smtClean="0"/>
              <a:t>Strategies include improved delivery techniques, </a:t>
            </a:r>
            <a:r>
              <a:rPr lang="en-US" sz="1600" dirty="0" err="1" smtClean="0"/>
              <a:t>radiogenomics</a:t>
            </a:r>
            <a:r>
              <a:rPr lang="en-US" sz="1600" dirty="0" smtClean="0"/>
              <a:t>, </a:t>
            </a:r>
            <a:r>
              <a:rPr lang="en-US" sz="1600" smtClean="0"/>
              <a:t>and </a:t>
            </a:r>
            <a:r>
              <a:rPr lang="en-US" sz="1600" smtClean="0"/>
              <a:t>adaptive </a:t>
            </a:r>
            <a:r>
              <a:rPr lang="en-US" sz="1600" dirty="0" smtClean="0"/>
              <a:t>therapy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343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My patients</a:t>
            </a:r>
          </a:p>
          <a:p>
            <a:r>
              <a:rPr lang="en-US" sz="2000" dirty="0" smtClean="0"/>
              <a:t>NASPCC</a:t>
            </a:r>
          </a:p>
          <a:p>
            <a:r>
              <a:rPr lang="en-US" sz="2000" dirty="0" smtClean="0"/>
              <a:t>Michael Steinberg, </a:t>
            </a:r>
            <a:r>
              <a:rPr lang="en-US" sz="2000" dirty="0" err="1" smtClean="0"/>
              <a:t>Minsong</a:t>
            </a:r>
            <a:r>
              <a:rPr lang="en-US" sz="2000" dirty="0" smtClean="0"/>
              <a:t> Cao, the UCLA SBRT and GU Teams</a:t>
            </a:r>
          </a:p>
          <a:p>
            <a:r>
              <a:rPr lang="en-US" sz="2000" dirty="0" smtClean="0"/>
              <a:t>ASTRO-PCF</a:t>
            </a:r>
          </a:p>
          <a:p>
            <a:r>
              <a:rPr lang="en-US" sz="2000" dirty="0" smtClean="0"/>
              <a:t>Department of Defense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728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Radiation is a standard of care option for prostate cancer</a:t>
            </a:r>
          </a:p>
          <a:p>
            <a:endParaRPr lang="en-US" sz="2000" dirty="0"/>
          </a:p>
          <a:p>
            <a:r>
              <a:rPr lang="en-US" sz="2000" dirty="0" smtClean="0"/>
              <a:t>Two fundamentally different types of radiation treatments exist:</a:t>
            </a:r>
          </a:p>
          <a:p>
            <a:pPr lvl="1"/>
            <a:r>
              <a:rPr lang="en-US" sz="1800" u="sng" dirty="0" smtClean="0"/>
              <a:t>External beam radiotherapy (EBRT)</a:t>
            </a:r>
          </a:p>
          <a:p>
            <a:pPr lvl="1"/>
            <a:r>
              <a:rPr lang="en-US" sz="1800" u="sng" dirty="0" smtClean="0"/>
              <a:t>Brachytherapy (implanted radiation)</a:t>
            </a:r>
          </a:p>
          <a:p>
            <a:pPr marL="457200" lvl="1" indent="0">
              <a:buNone/>
            </a:pPr>
            <a:endParaRPr lang="en-US" sz="2000" u="sng" dirty="0" smtClean="0"/>
          </a:p>
          <a:p>
            <a:r>
              <a:rPr lang="en-US" sz="2000" dirty="0" smtClean="0"/>
              <a:t>This presentation will focus on a type of EBRT called “SBRT”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1502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274638"/>
            <a:ext cx="8648700" cy="1143000"/>
          </a:xfrm>
        </p:spPr>
        <p:txBody>
          <a:bodyPr/>
          <a:lstStyle/>
          <a:p>
            <a:r>
              <a:rPr lang="en-US" dirty="0" smtClean="0"/>
              <a:t>EBRT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8514" y="2186797"/>
            <a:ext cx="8113486" cy="1663632"/>
          </a:xfrm>
        </p:spPr>
        <p:txBody>
          <a:bodyPr/>
          <a:lstStyle/>
          <a:p>
            <a:r>
              <a:rPr lang="en-US" sz="2000" dirty="0" smtClean="0"/>
              <a:t>High energy X-rays are directed towards the prostate by a linear accelerator </a:t>
            </a:r>
          </a:p>
          <a:p>
            <a:endParaRPr lang="en-US" sz="2000" dirty="0"/>
          </a:p>
          <a:p>
            <a:r>
              <a:rPr lang="en-US" sz="2000" dirty="0" smtClean="0"/>
              <a:t>Patients are not radioactive and there is no heating or burning involved</a:t>
            </a:r>
          </a:p>
          <a:p>
            <a:endParaRPr lang="en-US" sz="2000" dirty="0"/>
          </a:p>
          <a:p>
            <a:r>
              <a:rPr lang="en-US" sz="2000" dirty="0" smtClean="0"/>
              <a:t>EBRT is completely non-invasive</a:t>
            </a:r>
            <a:endParaRPr lang="en-US" sz="2000" dirty="0"/>
          </a:p>
        </p:txBody>
      </p:sp>
      <p:pic>
        <p:nvPicPr>
          <p:cNvPr id="1030" name="Picture 6" descr="Brainlab: New Treatment Option for Patients in Ireland with Difficult to  Treat Cancers | Business Wire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" t="4288" r="23007" b="8608"/>
          <a:stretch/>
        </p:blipFill>
        <p:spPr bwMode="auto">
          <a:xfrm>
            <a:off x="0" y="3519835"/>
            <a:ext cx="4081816" cy="33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ttachments.office.net/owa/AUKishan%40mednet.ucla.edu/service.svc/s/GetAttachmentThumbnail?id=AAMkADMxODVmZjcwLTcyZGEtNGViNi1hOGJiLWIwZTk1ZDg2YTBhMwBGAAAAAABNnwzOr3DESqMRVlSLoyOMBwB%2BDl%2B3izLNT7k9grztNaXKAAAAMiCXAACkaF4UsoCJT4xmc183gDyPAAVJM7jFAAABEgAQAPSBhfrkLZhIviIVCdqGvWc%3D&amp;thumbnailType=2&amp;token=eyJhbGciOiJSUzI1NiIsImtpZCI6IkZBRDY1NDI2MkM2QUYyOTYxQUExRThDQUI3OEZGMUIyNzBFNzA3RTkiLCJ0eXAiOiJKV1QiLCJ4NXQiOiItdFpVSml4cThwWWFvZWpLdDRfeHNuRG5CLWsifQ.eyJvcmlnaW4iOiJodHRwczovL291dGxvb2sub2ZmaWNlLmNvbSIsInVjIjoiOWU0YmMzZTk0ODI2NGIzNGI3NTQ3MmUyNTQwNDRmM2YiLCJzaWduaW5fc3RhdGUiOiJbXCJpbmtub3dubnR3a1wiXSIsInZlciI6IkV4Y2hhbmdlLkNhbGxiYWNrLlYxIiwiYXBwY3R4c2VuZGVyIjoiT3dhRG93bmxvYWRAMzljMzcxNmItNjQ3MS00ZmQ1LWFjMDQtYTdkYmFhMzI3ODJiIiwiaXNzcmluZyI6IldXIiwiYXBwY3R4Ijoie1wibXNleGNocHJvdFwiOlwib3dhXCIsXCJwdWlkXCI6XCIxMTUzNzY1OTMyMDQ0NDc5OTYxXCIsXCJzY29wZVwiOlwiT3dhRG93bmxvYWRcIixcIm9pZFwiOlwiM2U5NTNiMTQtZTExZS00MzBkLWFjNGUtNDNlMDM4MTk4ODcwXCIsXCJwcmltYXJ5c2lkXCI6XCJTLTEtNS0yMS00MTEyNDg4MDIwLTg2MzEzNzMyNi0yMDAwNDE1MjI0LTM2OTgyMTFcIn0iLCJuYmYiOjE2NDc5MjQ0MjksImV4cCI6MTY0NzkyNTAyOSwiaXNzIjoiMDAwMDAwMDItMDAwMC0wZmYxLWNlMDAtMDAwMDAwMDAwMDAwQDM5YzM3MTZiLTY0NzEtNGZkNS1hYzA0LWE3ZGJhYTMyNzgyYiIsImF1ZCI6IjAwMDAwMDAyLTAwMDAtMGZmMS1jZTAwLTAwMDAwMDAwMDAwMC9hdHRhY2htZW50cy5vZmZpY2UubmV0QDM5YzM3MTZiLTY0NzEtNGZkNS1hYzA0LWE3ZGJhYTMyNzgyYiIsImhhcHAiOiJvd2EifQ.LqC4B1SEJ8hu9MxWriWRa6BhLWbY1zGN7acbbl-cV5CXWfufgjKG7QSW0s7kdaUBrUoq-9hwyeMteMw3qiZ-NfZDowUddo7tP5DQK5kKYjH6fugyD8K3lH4X0x6ZLgrsYkaBJZFbE1wegCTs6M5ltZrfaZZPRADZIzqcu0CBMn5E6iRJjdpbC_v6oWgCtwnDe7JTiItWyIwrQHPnL0RrVIsaaOtUazbQ1puHqo9hXMKVS5cNJPMXEzmu5o8-jGZusBfffzK6klpQelXxntP4NvlgB-_don_3c7AmV5MyuD13rfEzfBD5jkRlH9N-Uf2qxiFMl5KSUk6zEwnkEVCZJw&amp;X-OWA-CANARY=i6vaQioO1Uee20bG34tUmjAuFUS_C9oYj9Lof9zdLX0nyYuEARV2Xc4T6TM-vpWnholfzs-cMFg.&amp;owa=outlook.office.com&amp;scriptVer=20220311006.05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r="21071"/>
          <a:stretch/>
        </p:blipFill>
        <p:spPr bwMode="auto">
          <a:xfrm>
            <a:off x="3302" y="0"/>
            <a:ext cx="4078514" cy="351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07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Types of EBRT?</a:t>
            </a:r>
            <a:endParaRPr lang="en-US" dirty="0"/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81695"/>
              </p:ext>
            </p:extLst>
          </p:nvPr>
        </p:nvGraphicFramePr>
        <p:xfrm>
          <a:off x="566737" y="4143375"/>
          <a:ext cx="11058526" cy="1499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7142">
                  <a:extLst>
                    <a:ext uri="{9D8B030D-6E8A-4147-A177-3AD203B41FA5}">
                      <a16:colId xmlns:a16="http://schemas.microsoft.com/office/drawing/2014/main" val="984487310"/>
                    </a:ext>
                  </a:extLst>
                </a:gridCol>
                <a:gridCol w="2836495">
                  <a:extLst>
                    <a:ext uri="{9D8B030D-6E8A-4147-A177-3AD203B41FA5}">
                      <a16:colId xmlns:a16="http://schemas.microsoft.com/office/drawing/2014/main" val="923047109"/>
                    </a:ext>
                  </a:extLst>
                </a:gridCol>
                <a:gridCol w="2314576">
                  <a:extLst>
                    <a:ext uri="{9D8B030D-6E8A-4147-A177-3AD203B41FA5}">
                      <a16:colId xmlns:a16="http://schemas.microsoft.com/office/drawing/2014/main" val="1636773701"/>
                    </a:ext>
                  </a:extLst>
                </a:gridCol>
                <a:gridCol w="2500313">
                  <a:extLst>
                    <a:ext uri="{9D8B030D-6E8A-4147-A177-3AD203B41FA5}">
                      <a16:colId xmlns:a16="http://schemas.microsoft.com/office/drawing/2014/main" val="2500226039"/>
                    </a:ext>
                  </a:extLst>
                </a:gridCol>
              </a:tblGrid>
              <a:tr h="3867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 of Radiation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Dose Per Day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Treatments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#of</a:t>
                      </a:r>
                      <a:r>
                        <a:rPr lang="en-US" baseline="0" dirty="0" smtClean="0"/>
                        <a:t> Weeks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9451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Conventional Fractionation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1.8-2 </a:t>
                      </a:r>
                      <a:r>
                        <a:rPr lang="en-US" dirty="0" err="1" smtClean="0"/>
                        <a:t>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39-45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8-9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229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Moderate </a:t>
                      </a:r>
                      <a:r>
                        <a:rPr lang="en-US" dirty="0" err="1" smtClean="0"/>
                        <a:t>Hypofractionation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2.5-3 </a:t>
                      </a:r>
                      <a:r>
                        <a:rPr lang="en-US" dirty="0" err="1" smtClean="0"/>
                        <a:t>Gy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20-28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4-5.5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77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SBRT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7.25-8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Gy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1.5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927274"/>
                  </a:ext>
                </a:extLst>
              </a:tr>
            </a:tbl>
          </a:graphicData>
        </a:graphic>
      </p:graphicFrame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599090" y="1600201"/>
            <a:ext cx="10983310" cy="1543049"/>
          </a:xfrm>
        </p:spPr>
        <p:txBody>
          <a:bodyPr/>
          <a:lstStyle/>
          <a:p>
            <a:r>
              <a:rPr lang="en-US" sz="2000" dirty="0" smtClean="0"/>
              <a:t>EBRT is delivered in the form of multiple daily doses of radiation over a certain time period</a:t>
            </a:r>
          </a:p>
          <a:p>
            <a:endParaRPr lang="en-US" sz="2000" dirty="0"/>
          </a:p>
          <a:p>
            <a:r>
              <a:rPr lang="en-US" sz="2000" dirty="0" smtClean="0"/>
              <a:t>Prostate cancer is uniquely sensitive to a higher dose per day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469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Aside: What Is IMRT?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090" y="1600201"/>
            <a:ext cx="10983310" cy="4525963"/>
          </a:xfrm>
        </p:spPr>
        <p:txBody>
          <a:bodyPr/>
          <a:lstStyle/>
          <a:p>
            <a:r>
              <a:rPr lang="en-US" sz="2000" b="1" dirty="0" smtClean="0"/>
              <a:t>I</a:t>
            </a:r>
            <a:r>
              <a:rPr lang="en-US" sz="2000" dirty="0" smtClean="0"/>
              <a:t>ntensity </a:t>
            </a:r>
            <a:r>
              <a:rPr lang="en-US" sz="2000" b="1" dirty="0" smtClean="0"/>
              <a:t>M</a:t>
            </a:r>
            <a:r>
              <a:rPr lang="en-US" sz="2000" dirty="0" smtClean="0"/>
              <a:t>odulated </a:t>
            </a:r>
            <a:r>
              <a:rPr lang="en-US" sz="2000" b="1" dirty="0" smtClean="0"/>
              <a:t>R</a:t>
            </a:r>
            <a:r>
              <a:rPr lang="en-US" sz="2000" dirty="0" smtClean="0"/>
              <a:t>adio</a:t>
            </a:r>
            <a:r>
              <a:rPr lang="en-US" sz="2000" b="1" dirty="0" smtClean="0"/>
              <a:t>t</a:t>
            </a:r>
            <a:r>
              <a:rPr lang="en-US" sz="2000" dirty="0" smtClean="0"/>
              <a:t>herapy (</a:t>
            </a:r>
            <a:r>
              <a:rPr lang="en-US" sz="2000" b="1" dirty="0" smtClean="0"/>
              <a:t>IMRT</a:t>
            </a:r>
            <a:r>
              <a:rPr lang="en-US" sz="2000" dirty="0" smtClean="0"/>
              <a:t>) refers to the use of advanced technologies to deliver external radiation with high precision</a:t>
            </a:r>
          </a:p>
          <a:p>
            <a:endParaRPr lang="en-US" sz="2000" b="1" dirty="0"/>
          </a:p>
          <a:p>
            <a:r>
              <a:rPr lang="en-US" sz="2000" dirty="0" smtClean="0"/>
              <a:t>Typically, different beams with different orientations are delivered with varying </a:t>
            </a:r>
            <a:r>
              <a:rPr lang="en-US" sz="2000" dirty="0" err="1" smtClean="0"/>
              <a:t>fluence</a:t>
            </a:r>
            <a:r>
              <a:rPr lang="en-US" sz="2000" dirty="0" smtClean="0"/>
              <a:t> in a way that sculpts the high dose radiation around the target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1817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SBRT?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/>
              <a:t>S</a:t>
            </a:r>
            <a:r>
              <a:rPr lang="en-US" sz="2000" dirty="0" smtClean="0"/>
              <a:t>tereotactic </a:t>
            </a:r>
            <a:r>
              <a:rPr lang="en-US" sz="2000" b="1" dirty="0" smtClean="0"/>
              <a:t>B</a:t>
            </a:r>
            <a:r>
              <a:rPr lang="en-US" sz="2000" dirty="0" smtClean="0"/>
              <a:t>ody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R</a:t>
            </a:r>
            <a:r>
              <a:rPr lang="en-US" sz="2000" dirty="0" err="1" smtClean="0"/>
              <a:t>adio</a:t>
            </a:r>
            <a:r>
              <a:rPr lang="en-US" sz="2000" b="1" dirty="0" err="1" smtClean="0"/>
              <a:t>T</a:t>
            </a:r>
            <a:r>
              <a:rPr lang="en-US" sz="2000" dirty="0" err="1" smtClean="0"/>
              <a:t>herapy</a:t>
            </a:r>
            <a:r>
              <a:rPr lang="en-US" sz="2000" dirty="0" smtClean="0"/>
              <a:t> (</a:t>
            </a:r>
            <a:r>
              <a:rPr lang="en-US" sz="2000" b="1" dirty="0" smtClean="0"/>
              <a:t>SBRT</a:t>
            </a:r>
            <a:r>
              <a:rPr lang="en-US" sz="2000" dirty="0" smtClean="0"/>
              <a:t>, or SABR) is </a:t>
            </a:r>
            <a:r>
              <a:rPr lang="en-US" sz="2000" dirty="0"/>
              <a:t>a form of modern radiation treatment in which high doses of radiation are given over one to five treatments using advanced imaging and delivery techniques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Many different platforms exist for delivering SBRT, and these are sometimes referred to by their brand name:</a:t>
            </a:r>
          </a:p>
          <a:p>
            <a:pPr lvl="1"/>
            <a:r>
              <a:rPr lang="en-US" sz="1800" dirty="0" err="1"/>
              <a:t>CyberKnife</a:t>
            </a:r>
            <a:endParaRPr lang="en-US" sz="1800" dirty="0"/>
          </a:p>
          <a:p>
            <a:pPr lvl="1"/>
            <a:r>
              <a:rPr lang="en-US" sz="1800" dirty="0" err="1" smtClean="0"/>
              <a:t>Novalis</a:t>
            </a:r>
            <a:r>
              <a:rPr lang="en-US" sz="1800" dirty="0" smtClean="0"/>
              <a:t> </a:t>
            </a:r>
            <a:r>
              <a:rPr lang="en-US" sz="1800" dirty="0" err="1" smtClean="0"/>
              <a:t>Tx</a:t>
            </a:r>
            <a:endParaRPr lang="en-US" sz="1800" dirty="0"/>
          </a:p>
          <a:p>
            <a:pPr lvl="1"/>
            <a:r>
              <a:rPr lang="en-US" sz="1800" dirty="0" err="1"/>
              <a:t>TrueBeam</a:t>
            </a:r>
            <a:endParaRPr lang="en-US" sz="1800" dirty="0"/>
          </a:p>
          <a:p>
            <a:pPr lvl="1"/>
            <a:r>
              <a:rPr lang="en-US" sz="1800" dirty="0" err="1"/>
              <a:t>MRIdian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2050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Aside: Levels of Evidence</a:t>
            </a:r>
            <a:endParaRPr lang="en-US" dirty="0"/>
          </a:p>
        </p:txBody>
      </p:sp>
      <p:pic>
        <p:nvPicPr>
          <p:cNvPr id="4" name="Picture 2" descr="Types of Study Designs in Health Research: The Evidence Hierarchy - The  Analysis Fa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453" y="1690688"/>
            <a:ext cx="4803095" cy="48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2602523" y="3048000"/>
            <a:ext cx="2555631" cy="117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602522" y="3716215"/>
            <a:ext cx="2555631" cy="1172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94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53171</TotalTime>
  <Words>2462</Words>
  <Application>Microsoft Office PowerPoint</Application>
  <PresentationFormat>Widescreen</PresentationFormat>
  <Paragraphs>316</Paragraphs>
  <Slides>37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nunito sans</vt:lpstr>
      <vt:lpstr>Tahoma</vt:lpstr>
      <vt:lpstr>Times New Roman</vt:lpstr>
      <vt:lpstr>1_Office Theme</vt:lpstr>
      <vt:lpstr>Stereotactic Body Radiotherapy for Prostate Cancer: A 2023 Update for Patients</vt:lpstr>
      <vt:lpstr>Disclosures</vt:lpstr>
      <vt:lpstr>How Does Radiation Kill Cancer?</vt:lpstr>
      <vt:lpstr>Radiation Basics</vt:lpstr>
      <vt:lpstr>EBRT Principles</vt:lpstr>
      <vt:lpstr>What are the Types of EBRT?</vt:lpstr>
      <vt:lpstr>An Aside: What Is IMRT?</vt:lpstr>
      <vt:lpstr>What is SBRT?</vt:lpstr>
      <vt:lpstr>An Aside: Levels of Evidence</vt:lpstr>
      <vt:lpstr>What is the Evidence for SBRT?</vt:lpstr>
      <vt:lpstr>Study #1: HYPO-RT-PC</vt:lpstr>
      <vt:lpstr>Study #2: PACE-B (Early Results)</vt:lpstr>
      <vt:lpstr>Study #2: PACE-B  (Medium-Term Results)</vt:lpstr>
      <vt:lpstr>Study #3: UCLA-Led General Consortium</vt:lpstr>
      <vt:lpstr>Study #3: UCLA-Led General Consortium</vt:lpstr>
      <vt:lpstr>Study #4: UCLA-Led SHARP Consortium</vt:lpstr>
      <vt:lpstr>How is SBRT Delivered?</vt:lpstr>
      <vt:lpstr>CT-Guided SBRT with Fiducials</vt:lpstr>
      <vt:lpstr>MRI-Guided SBRT</vt:lpstr>
      <vt:lpstr>Example of Real-Time Tracking</vt:lpstr>
      <vt:lpstr>Study #5: MIRAGE Trial</vt:lpstr>
      <vt:lpstr>What is SpaceOAR?</vt:lpstr>
      <vt:lpstr>What is Barrigel?</vt:lpstr>
      <vt:lpstr>Radiation Side Effects</vt:lpstr>
      <vt:lpstr>Acute Urinary Effects</vt:lpstr>
      <vt:lpstr>Acute Bowel Effects</vt:lpstr>
      <vt:lpstr>Short-Term Side Effects</vt:lpstr>
      <vt:lpstr>Late Urinary and Bowel Effects</vt:lpstr>
      <vt:lpstr>Sexual Side Effects</vt:lpstr>
      <vt:lpstr>Radiation-Related ED</vt:lpstr>
      <vt:lpstr>Study #6: PACE-A</vt:lpstr>
      <vt:lpstr>Pathways to Further Reducing  SBRT Side Effects</vt:lpstr>
      <vt:lpstr>Radiogenomics</vt:lpstr>
      <vt:lpstr>Study #7: GARUDA</vt:lpstr>
      <vt:lpstr>Adaptive Radiotherapy</vt:lpstr>
      <vt:lpstr>Overall Summary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Post-SBRT Kinetics</dc:title>
  <dc:creator>Amar Kishan</dc:creator>
  <cp:lastModifiedBy>Kishan, Amar U.</cp:lastModifiedBy>
  <cp:revision>1857</cp:revision>
  <dcterms:created xsi:type="dcterms:W3CDTF">2020-02-16T04:23:18Z</dcterms:created>
  <dcterms:modified xsi:type="dcterms:W3CDTF">2023-04-26T00:00:22Z</dcterms:modified>
</cp:coreProperties>
</file>